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3"/>
    <p:sldMasterId id="2147483753" r:id="rId4"/>
  </p:sldMasterIdLst>
  <p:notesMasterIdLst>
    <p:notesMasterId r:id="rId100"/>
  </p:notesMasterIdLst>
  <p:sldIdLst>
    <p:sldId id="256" r:id="rId5"/>
    <p:sldId id="275" r:id="rId6"/>
    <p:sldId id="367" r:id="rId7"/>
    <p:sldId id="361" r:id="rId8"/>
    <p:sldId id="591" r:id="rId9"/>
    <p:sldId id="277" r:id="rId10"/>
    <p:sldId id="605" r:id="rId11"/>
    <p:sldId id="273" r:id="rId12"/>
    <p:sldId id="279" r:id="rId13"/>
    <p:sldId id="590" r:id="rId14"/>
    <p:sldId id="281" r:id="rId15"/>
    <p:sldId id="282" r:id="rId16"/>
    <p:sldId id="283" r:id="rId17"/>
    <p:sldId id="284" r:id="rId18"/>
    <p:sldId id="285" r:id="rId19"/>
    <p:sldId id="296" r:id="rId20"/>
    <p:sldId id="598" r:id="rId21"/>
    <p:sldId id="286" r:id="rId22"/>
    <p:sldId id="287" r:id="rId23"/>
    <p:sldId id="288" r:id="rId24"/>
    <p:sldId id="289" r:id="rId25"/>
    <p:sldId id="297" r:id="rId26"/>
    <p:sldId id="298" r:id="rId27"/>
    <p:sldId id="292" r:id="rId28"/>
    <p:sldId id="599" r:id="rId29"/>
    <p:sldId id="299" r:id="rId30"/>
    <p:sldId id="293" r:id="rId31"/>
    <p:sldId id="592" r:id="rId32"/>
    <p:sldId id="601" r:id="rId33"/>
    <p:sldId id="294" r:id="rId34"/>
    <p:sldId id="300" r:id="rId35"/>
    <p:sldId id="596" r:id="rId36"/>
    <p:sldId id="301" r:id="rId37"/>
    <p:sldId id="600" r:id="rId38"/>
    <p:sldId id="302" r:id="rId39"/>
    <p:sldId id="593" r:id="rId40"/>
    <p:sldId id="303" r:id="rId41"/>
    <p:sldId id="602" r:id="rId42"/>
    <p:sldId id="304" r:id="rId43"/>
    <p:sldId id="305" r:id="rId44"/>
    <p:sldId id="603" r:id="rId45"/>
    <p:sldId id="307" r:id="rId46"/>
    <p:sldId id="308" r:id="rId47"/>
    <p:sldId id="309" r:id="rId48"/>
    <p:sldId id="310" r:id="rId49"/>
    <p:sldId id="311" r:id="rId50"/>
    <p:sldId id="313" r:id="rId51"/>
    <p:sldId id="314" r:id="rId52"/>
    <p:sldId id="315" r:id="rId53"/>
    <p:sldId id="316" r:id="rId54"/>
    <p:sldId id="317" r:id="rId55"/>
    <p:sldId id="318" r:id="rId56"/>
    <p:sldId id="319" r:id="rId57"/>
    <p:sldId id="320" r:id="rId58"/>
    <p:sldId id="312" r:id="rId59"/>
    <p:sldId id="324" r:id="rId60"/>
    <p:sldId id="325" r:id="rId61"/>
    <p:sldId id="326" r:id="rId62"/>
    <p:sldId id="322" r:id="rId63"/>
    <p:sldId id="329" r:id="rId64"/>
    <p:sldId id="330" r:id="rId65"/>
    <p:sldId id="331" r:id="rId66"/>
    <p:sldId id="332" r:id="rId67"/>
    <p:sldId id="594" r:id="rId68"/>
    <p:sldId id="335" r:id="rId69"/>
    <p:sldId id="595" r:id="rId70"/>
    <p:sldId id="336" r:id="rId71"/>
    <p:sldId id="338" r:id="rId72"/>
    <p:sldId id="339" r:id="rId73"/>
    <p:sldId id="340" r:id="rId74"/>
    <p:sldId id="341" r:id="rId75"/>
    <p:sldId id="342" r:id="rId76"/>
    <p:sldId id="343" r:id="rId77"/>
    <p:sldId id="348" r:id="rId78"/>
    <p:sldId id="597" r:id="rId79"/>
    <p:sldId id="345" r:id="rId80"/>
    <p:sldId id="365" r:id="rId81"/>
    <p:sldId id="366" r:id="rId82"/>
    <p:sldId id="350" r:id="rId83"/>
    <p:sldId id="347" r:id="rId84"/>
    <p:sldId id="346" r:id="rId85"/>
    <p:sldId id="349" r:id="rId86"/>
    <p:sldId id="351" r:id="rId87"/>
    <p:sldId id="352" r:id="rId88"/>
    <p:sldId id="353" r:id="rId89"/>
    <p:sldId id="604" r:id="rId90"/>
    <p:sldId id="355" r:id="rId91"/>
    <p:sldId id="356" r:id="rId92"/>
    <p:sldId id="357" r:id="rId93"/>
    <p:sldId id="358" r:id="rId94"/>
    <p:sldId id="359" r:id="rId95"/>
    <p:sldId id="360" r:id="rId96"/>
    <p:sldId id="363" r:id="rId97"/>
    <p:sldId id="362" r:id="rId98"/>
    <p:sldId id="364" r:id="rId99"/>
  </p:sldIdLst>
  <p:sldSz cx="9906000" cy="6858000" type="A4"/>
  <p:notesSz cx="6858000" cy="9144000"/>
  <p:custDataLst>
    <p:tags r:id="rId10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Thomaz De Carvalho" initials="BTDC" lastIdx="4" clrIdx="0">
    <p:extLst>
      <p:ext uri="{19B8F6BF-5375-455C-9EA6-DF929625EA0E}">
        <p15:presenceInfo xmlns:p15="http://schemas.microsoft.com/office/powerpoint/2012/main" userId="S::beatriz.carvalho@nexaresources.com::0bf72b42-166a-486d-837d-e57887b9fb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5F0A"/>
    <a:srgbClr val="FAD2F0"/>
    <a:srgbClr val="C37DD9"/>
    <a:srgbClr val="FF6E1D"/>
    <a:srgbClr val="E6E6E6"/>
    <a:srgbClr val="232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4660"/>
  </p:normalViewPr>
  <p:slideViewPr>
    <p:cSldViewPr snapToGrid="0">
      <p:cViewPr varScale="1">
        <p:scale>
          <a:sx n="110" d="100"/>
          <a:sy n="110" d="100"/>
        </p:scale>
        <p:origin x="11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6/11/relationships/changesInfo" Target="changesInfos/changesInfo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presProps" Target="presProps.xml"/><Relationship Id="rId108"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tags" Target="tags/tag1.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Paula Dourado Santos De Freitas" userId="b2fb74da-d272-4856-8427-de7085da4729" providerId="ADAL" clId="{771F5056-6D0E-4C71-A955-7BC08AAD8145}"/>
    <pc:docChg chg="delSld delMainMaster">
      <pc:chgData name="Ana Paula Dourado Santos De Freitas" userId="b2fb74da-d272-4856-8427-de7085da4729" providerId="ADAL" clId="{771F5056-6D0E-4C71-A955-7BC08AAD8145}" dt="2022-10-28T13:29:37.748" v="0" actId="47"/>
      <pc:docMkLst>
        <pc:docMk/>
      </pc:docMkLst>
      <pc:sldChg chg="del">
        <pc:chgData name="Ana Paula Dourado Santos De Freitas" userId="b2fb74da-d272-4856-8427-de7085da4729" providerId="ADAL" clId="{771F5056-6D0E-4C71-A955-7BC08AAD8145}" dt="2022-10-28T13:29:37.748" v="0" actId="47"/>
        <pc:sldMkLst>
          <pc:docMk/>
          <pc:sldMk cId="1955902696" sldId="589"/>
        </pc:sldMkLst>
      </pc:sldChg>
      <pc:sldMasterChg chg="del delSldLayout">
        <pc:chgData name="Ana Paula Dourado Santos De Freitas" userId="b2fb74da-d272-4856-8427-de7085da4729" providerId="ADAL" clId="{771F5056-6D0E-4C71-A955-7BC08AAD8145}" dt="2022-10-28T13:29:37.748" v="0" actId="47"/>
        <pc:sldMasterMkLst>
          <pc:docMk/>
          <pc:sldMasterMk cId="172699073" sldId="2147483708"/>
        </pc:sldMasterMkLst>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022932453" sldId="2147483709"/>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772684363" sldId="2147483710"/>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385034155" sldId="2147483711"/>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961033308" sldId="2147483712"/>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760226789" sldId="2147483713"/>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4109197347" sldId="2147483714"/>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516904223" sldId="2147483715"/>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767139615" sldId="2147483716"/>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739628756" sldId="2147483717"/>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901506668" sldId="2147483718"/>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033552022" sldId="2147483719"/>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026318343" sldId="2147483720"/>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919905710" sldId="2147483721"/>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132939088" sldId="2147483722"/>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633388600" sldId="2147483723"/>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474192372" sldId="2147483724"/>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059100062" sldId="2147483725"/>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787642031" sldId="2147483726"/>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591456425" sldId="2147483727"/>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125536429" sldId="2147483728"/>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701179765" sldId="2147483729"/>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297252548" sldId="2147483730"/>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450823018" sldId="2147483731"/>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065237508" sldId="2147483732"/>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483799112" sldId="2147483733"/>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982755554" sldId="2147483734"/>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568290931" sldId="2147483735"/>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39642575" sldId="2147483736"/>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506579792" sldId="2147483737"/>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403468210" sldId="2147483738"/>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969942214" sldId="2147483739"/>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646405376" sldId="2147483740"/>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298101502" sldId="2147483741"/>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096853560" sldId="2147483742"/>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510311100" sldId="2147483743"/>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144281987" sldId="2147483744"/>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174091671" sldId="2147483745"/>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937772196" sldId="2147483746"/>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3709812709" sldId="2147483747"/>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67150194" sldId="2147483748"/>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259155402" sldId="2147483749"/>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42496789" sldId="2147483750"/>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1915795558" sldId="2147483751"/>
          </pc:sldLayoutMkLst>
        </pc:sldLayoutChg>
        <pc:sldLayoutChg chg="del">
          <pc:chgData name="Ana Paula Dourado Santos De Freitas" userId="b2fb74da-d272-4856-8427-de7085da4729" providerId="ADAL" clId="{771F5056-6D0E-4C71-A955-7BC08AAD8145}" dt="2022-10-28T13:29:37.748" v="0" actId="47"/>
          <pc:sldLayoutMkLst>
            <pc:docMk/>
            <pc:sldMasterMk cId="172699073" sldId="2147483708"/>
            <pc:sldLayoutMk cId="2668854389" sldId="2147483752"/>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6-24T22:12:31.176" idx="4">
    <p:pos x="10" y="10"/>
    <p:text>Licença de Transporte de Produtos Perigosos E Autorização de Transporte de Produtos Perigosos (Ibama)</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5CB871-AE65-49B9-88C3-1C0DCC3AF2BE}" type="datetimeFigureOut">
              <a:rPr lang="pt-BR" smtClean="0"/>
              <a:t>28/10/2022</a:t>
            </a:fld>
            <a:endParaRPr lang="pt-BR"/>
          </a:p>
        </p:txBody>
      </p:sp>
      <p:sp>
        <p:nvSpPr>
          <p:cNvPr id="4" name="Espaço Reservado para Imagem de Slide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7F8F9-DBE3-4279-BAB3-BB4F7CAA10F8}" type="slidenum">
              <a:rPr lang="pt-BR" smtClean="0"/>
              <a:t>‹nº›</a:t>
            </a:fld>
            <a:endParaRPr lang="pt-BR"/>
          </a:p>
        </p:txBody>
      </p:sp>
    </p:spTree>
    <p:extLst>
      <p:ext uri="{BB962C8B-B14F-4D97-AF65-F5344CB8AC3E}">
        <p14:creationId xmlns:p14="http://schemas.microsoft.com/office/powerpoint/2010/main" val="104729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b="1"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449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4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515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97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Incluído explicação </a:t>
            </a:r>
            <a:r>
              <a:rPr lang="pt-BR" sz="8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a:t>
            </a:r>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594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15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18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Incluído explicação </a:t>
            </a:r>
            <a:r>
              <a:rPr lang="pt-BR" sz="8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a:t>
            </a:r>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BC765-901F-4321-9559-E1B74AF26014}"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79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344109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99722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96462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729562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80488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321526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462733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2329" y="2505075"/>
            <a:ext cx="4190702"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14913" y="2505075"/>
            <a:ext cx="4211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122525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3166364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398326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23987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847044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478873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784745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56603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025560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60804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2329" y="2505075"/>
            <a:ext cx="4190702"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014913" y="2505075"/>
            <a:ext cx="4211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362577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94543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186512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378443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C364211-77BA-48A0-8CB0-3691BBE5886A}" type="datetimeFigureOut">
              <a:rPr lang="pt-BR" smtClean="0"/>
              <a:t>28/10/2022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5001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id="{B1797132-4742-4C51-A0DE-AEF1D2004483}"/>
              </a:ext>
            </a:extLst>
          </p:cNvPr>
          <p:cNvGraphicFramePr>
            <a:graphicFrameLocks noChangeAspect="1"/>
          </p:cNvGraphicFramePr>
          <p:nvPr userDrawn="1">
            <p:custDataLst>
              <p:tags r:id="rId13"/>
            </p:custDataLst>
            <p:extLst>
              <p:ext uri="{D42A27DB-BD31-4B8C-83A1-F6EECF244321}">
                <p14:modId xmlns:p14="http://schemas.microsoft.com/office/powerpoint/2010/main" val="3905036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14" imgW="471" imgH="472" progId="TCLayout.ActiveDocument.1">
                  <p:embed/>
                </p:oleObj>
              </mc:Choice>
              <mc:Fallback>
                <p:oleObj name="Slide do think-cell" r:id="rId14" imgW="471" imgH="472" progId="TCLayout.ActiveDocument.1">
                  <p:embed/>
                  <p:pic>
                    <p:nvPicPr>
                      <p:cNvPr id="8" name="Objeto 7" hidden="1">
                        <a:extLst>
                          <a:ext uri="{FF2B5EF4-FFF2-40B4-BE49-F238E27FC236}">
                            <a16:creationId xmlns:a16="http://schemas.microsoft.com/office/drawing/2014/main" id="{B1797132-4742-4C51-A0DE-AEF1D200448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64211-77BA-48A0-8CB0-3691BBE5886A}" type="datetimeFigureOut">
              <a:rPr lang="pt-BR" smtClean="0"/>
              <a:t>28/10/2022</a:t>
            </a:fld>
            <a:endParaRPr lang="pt-BR"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2017585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64211-77BA-48A0-8CB0-3691BBE5886A}" type="datetimeFigureOut">
              <a:rPr lang="pt-BR" smtClean="0"/>
              <a:t>28/10/2022</a:t>
            </a:fld>
            <a:endParaRPr lang="pt-BR"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F7E82-EE4A-4D1C-8BCB-D4FD327E82A1}" type="slidenum">
              <a:rPr lang="pt-BR" smtClean="0"/>
              <a:t>‹nº›</a:t>
            </a:fld>
            <a:endParaRPr lang="pt-BR" dirty="0"/>
          </a:p>
        </p:txBody>
      </p:sp>
    </p:spTree>
    <p:extLst>
      <p:ext uri="{BB962C8B-B14F-4D97-AF65-F5344CB8AC3E}">
        <p14:creationId xmlns:p14="http://schemas.microsoft.com/office/powerpoint/2010/main" val="299093377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dnpm.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dnpm.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ibama.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www.ibama.gov.br/" TargetMode="Externa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11.xml"/><Relationship Id="rId18" Type="http://schemas.openxmlformats.org/officeDocument/2006/relationships/slide" Target="slide39.xml"/><Relationship Id="rId26" Type="http://schemas.openxmlformats.org/officeDocument/2006/relationships/slide" Target="slide92.xml"/><Relationship Id="rId3" Type="http://schemas.openxmlformats.org/officeDocument/2006/relationships/slide" Target="slide8.xml"/><Relationship Id="rId21" Type="http://schemas.openxmlformats.org/officeDocument/2006/relationships/slide" Target="slide54.xml"/><Relationship Id="rId7" Type="http://schemas.openxmlformats.org/officeDocument/2006/relationships/slide" Target="slide24.xml"/><Relationship Id="rId12" Type="http://schemas.openxmlformats.org/officeDocument/2006/relationships/slide" Target="slide52.xml"/><Relationship Id="rId17" Type="http://schemas.openxmlformats.org/officeDocument/2006/relationships/slide" Target="slide37.xml"/><Relationship Id="rId25" Type="http://schemas.openxmlformats.org/officeDocument/2006/relationships/slide" Target="slide85.xml"/><Relationship Id="rId2" Type="http://schemas.openxmlformats.org/officeDocument/2006/relationships/image" Target="../media/image2.JPG"/><Relationship Id="rId16" Type="http://schemas.openxmlformats.org/officeDocument/2006/relationships/slide" Target="slide30.xml"/><Relationship Id="rId20" Type="http://schemas.openxmlformats.org/officeDocument/2006/relationships/slide" Target="slide50.xml"/><Relationship Id="rId29" Type="http://schemas.openxmlformats.org/officeDocument/2006/relationships/slide" Target="slide38.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49.xml"/><Relationship Id="rId24" Type="http://schemas.openxmlformats.org/officeDocument/2006/relationships/slide" Target="slide68.xml"/><Relationship Id="rId5" Type="http://schemas.openxmlformats.org/officeDocument/2006/relationships/slide" Target="slide13.xml"/><Relationship Id="rId15" Type="http://schemas.openxmlformats.org/officeDocument/2006/relationships/slide" Target="slide21.xml"/><Relationship Id="rId23" Type="http://schemas.openxmlformats.org/officeDocument/2006/relationships/slide" Target="slide65.xml"/><Relationship Id="rId28" Type="http://schemas.openxmlformats.org/officeDocument/2006/relationships/slide" Target="slide62.xml"/><Relationship Id="rId10" Type="http://schemas.openxmlformats.org/officeDocument/2006/relationships/slide" Target="slide46.xml"/><Relationship Id="rId19" Type="http://schemas.openxmlformats.org/officeDocument/2006/relationships/slide" Target="slide40.xml"/><Relationship Id="rId4" Type="http://schemas.openxmlformats.org/officeDocument/2006/relationships/slide" Target="slide12.xml"/><Relationship Id="rId9" Type="http://schemas.openxmlformats.org/officeDocument/2006/relationships/slide" Target="slide42.xml"/><Relationship Id="rId14" Type="http://schemas.openxmlformats.org/officeDocument/2006/relationships/slide" Target="slide18.xml"/><Relationship Id="rId22" Type="http://schemas.openxmlformats.org/officeDocument/2006/relationships/slide" Target="slide61.xml"/><Relationship Id="rId27" Type="http://schemas.openxmlformats.org/officeDocument/2006/relationships/slide" Target="slide23.xml"/><Relationship Id="rId30" Type="http://schemas.openxmlformats.org/officeDocument/2006/relationships/slide" Target="slide41.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ibama.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8.xml"/><Relationship Id="rId5" Type="http://schemas.openxmlformats.org/officeDocument/2006/relationships/hyperlink" Target="http://www.ibama.gov.br/" TargetMode="External"/><Relationship Id="rId4"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dnpm.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ibama.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dnpm.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0.xml"/><Relationship Id="rId3" Type="http://schemas.openxmlformats.org/officeDocument/2006/relationships/slide" Target="slide20.xml"/><Relationship Id="rId7" Type="http://schemas.openxmlformats.org/officeDocument/2006/relationships/slide" Target="slide75.xml"/><Relationship Id="rId12" Type="http://schemas.openxmlformats.org/officeDocument/2006/relationships/slide" Target="slide64.xml"/><Relationship Id="rId17" Type="http://schemas.openxmlformats.org/officeDocument/2006/relationships/slide" Target="slide7.xml"/><Relationship Id="rId2" Type="http://schemas.openxmlformats.org/officeDocument/2006/relationships/image" Target="../media/image2.JPG"/><Relationship Id="rId16" Type="http://schemas.openxmlformats.org/officeDocument/2006/relationships/slide" Target="slide86.xml"/><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34.xml"/><Relationship Id="rId5" Type="http://schemas.openxmlformats.org/officeDocument/2006/relationships/slide" Target="slide66.xml"/><Relationship Id="rId15" Type="http://schemas.openxmlformats.org/officeDocument/2006/relationships/slide" Target="slide11.xml"/><Relationship Id="rId10" Type="http://schemas.openxmlformats.org/officeDocument/2006/relationships/slide" Target="slide25.xml"/><Relationship Id="rId4" Type="http://schemas.openxmlformats.org/officeDocument/2006/relationships/slide" Target="slide28.xml"/><Relationship Id="rId9" Type="http://schemas.openxmlformats.org/officeDocument/2006/relationships/slide" Target="slide36.xml"/><Relationship Id="rId14" Type="http://schemas.openxmlformats.org/officeDocument/2006/relationships/slide" Target="slide29.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dnpm.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3" Type="http://schemas.openxmlformats.org/officeDocument/2006/relationships/slide" Target="slide45.xml"/><Relationship Id="rId18" Type="http://schemas.openxmlformats.org/officeDocument/2006/relationships/slide" Target="slide71.xml"/><Relationship Id="rId26" Type="http://schemas.openxmlformats.org/officeDocument/2006/relationships/slide" Target="slide43.xml"/><Relationship Id="rId39" Type="http://schemas.openxmlformats.org/officeDocument/2006/relationships/slide" Target="slide83.xml"/><Relationship Id="rId21" Type="http://schemas.openxmlformats.org/officeDocument/2006/relationships/slide" Target="slide59.xml"/><Relationship Id="rId34" Type="http://schemas.openxmlformats.org/officeDocument/2006/relationships/slide" Target="slide79.xml"/><Relationship Id="rId42" Type="http://schemas.openxmlformats.org/officeDocument/2006/relationships/slide" Target="slide89.xml"/><Relationship Id="rId7" Type="http://schemas.openxmlformats.org/officeDocument/2006/relationships/slide" Target="slide19.xml"/><Relationship Id="rId2" Type="http://schemas.openxmlformats.org/officeDocument/2006/relationships/image" Target="../media/image2.JPG"/><Relationship Id="rId16" Type="http://schemas.openxmlformats.org/officeDocument/2006/relationships/slide" Target="slide62.xml"/><Relationship Id="rId29"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23.xml"/><Relationship Id="rId11" Type="http://schemas.openxmlformats.org/officeDocument/2006/relationships/slide" Target="slide26.xml"/><Relationship Id="rId24" Type="http://schemas.openxmlformats.org/officeDocument/2006/relationships/slide" Target="slide72.xml"/><Relationship Id="rId32" Type="http://schemas.openxmlformats.org/officeDocument/2006/relationships/slide" Target="slide77.xml"/><Relationship Id="rId37" Type="http://schemas.openxmlformats.org/officeDocument/2006/relationships/slide" Target="slide87.xml"/><Relationship Id="rId40" Type="http://schemas.openxmlformats.org/officeDocument/2006/relationships/slide" Target="slide82.xml"/><Relationship Id="rId45" Type="http://schemas.openxmlformats.org/officeDocument/2006/relationships/slide" Target="slide55.xml"/><Relationship Id="rId5" Type="http://schemas.openxmlformats.org/officeDocument/2006/relationships/slide" Target="slide15.xml"/><Relationship Id="rId15" Type="http://schemas.openxmlformats.org/officeDocument/2006/relationships/slide" Target="slide56.xml"/><Relationship Id="rId23" Type="http://schemas.openxmlformats.org/officeDocument/2006/relationships/slide" Target="slide70.xml"/><Relationship Id="rId28" Type="http://schemas.openxmlformats.org/officeDocument/2006/relationships/slide" Target="slide57.xml"/><Relationship Id="rId36" Type="http://schemas.openxmlformats.org/officeDocument/2006/relationships/slide" Target="slide80.xml"/><Relationship Id="rId10" Type="http://schemas.openxmlformats.org/officeDocument/2006/relationships/slide" Target="slide35.xml"/><Relationship Id="rId19" Type="http://schemas.openxmlformats.org/officeDocument/2006/relationships/slide" Target="slide47.xml"/><Relationship Id="rId31" Type="http://schemas.openxmlformats.org/officeDocument/2006/relationships/slide" Target="slide73.xml"/><Relationship Id="rId44" Type="http://schemas.openxmlformats.org/officeDocument/2006/relationships/slide" Target="slide91.xml"/><Relationship Id="rId4" Type="http://schemas.openxmlformats.org/officeDocument/2006/relationships/slide" Target="slide14.xml"/><Relationship Id="rId9" Type="http://schemas.openxmlformats.org/officeDocument/2006/relationships/slide" Target="slide33.xml"/><Relationship Id="rId14" Type="http://schemas.openxmlformats.org/officeDocument/2006/relationships/slide" Target="slide48.xml"/><Relationship Id="rId22" Type="http://schemas.openxmlformats.org/officeDocument/2006/relationships/slide" Target="slide63.xml"/><Relationship Id="rId27" Type="http://schemas.openxmlformats.org/officeDocument/2006/relationships/slide" Target="slide44.xml"/><Relationship Id="rId30" Type="http://schemas.openxmlformats.org/officeDocument/2006/relationships/slide" Target="slide74.xml"/><Relationship Id="rId35" Type="http://schemas.openxmlformats.org/officeDocument/2006/relationships/slide" Target="slide81.xml"/><Relationship Id="rId43" Type="http://schemas.openxmlformats.org/officeDocument/2006/relationships/slide" Target="slide90.xml"/><Relationship Id="rId8" Type="http://schemas.openxmlformats.org/officeDocument/2006/relationships/slide" Target="slide16.xml"/><Relationship Id="rId3" Type="http://schemas.openxmlformats.org/officeDocument/2006/relationships/slide" Target="slide9.xml"/><Relationship Id="rId12" Type="http://schemas.openxmlformats.org/officeDocument/2006/relationships/slide" Target="slide27.xml"/><Relationship Id="rId17" Type="http://schemas.openxmlformats.org/officeDocument/2006/relationships/slide" Target="slide69.xml"/><Relationship Id="rId25" Type="http://schemas.openxmlformats.org/officeDocument/2006/relationships/slide" Target="slide60.xml"/><Relationship Id="rId33" Type="http://schemas.openxmlformats.org/officeDocument/2006/relationships/slide" Target="slide78.xml"/><Relationship Id="rId38" Type="http://schemas.openxmlformats.org/officeDocument/2006/relationships/slide" Target="slide84.xml"/><Relationship Id="rId20" Type="http://schemas.openxmlformats.org/officeDocument/2006/relationships/slide" Target="slide51.xml"/><Relationship Id="rId41" Type="http://schemas.openxmlformats.org/officeDocument/2006/relationships/slide" Target="slide88.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envit.com.br/como-emitir-a-declaracao-de-atividade-isenta-de-licenciamento/"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www.ibama.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www.ibama.gov.br/" TargetMode="Externa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3.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3.xml"/><Relationship Id="rId1" Type="http://schemas.openxmlformats.org/officeDocument/2006/relationships/slideLayout" Target="../slideLayouts/slideLayout12.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5" name="Retângulo: Cantos Arredondados 4">
            <a:extLst>
              <a:ext uri="{FF2B5EF4-FFF2-40B4-BE49-F238E27FC236}">
                <a16:creationId xmlns:a16="http://schemas.microsoft.com/office/drawing/2014/main" id="{10CF3D1D-2E86-4C87-BC9B-761BA63B2E92}"/>
              </a:ext>
            </a:extLst>
          </p:cNvPr>
          <p:cNvSpPr/>
          <p:nvPr/>
        </p:nvSpPr>
        <p:spPr>
          <a:xfrm>
            <a:off x="-217714" y="5825846"/>
            <a:ext cx="10448814" cy="763336"/>
          </a:xfrm>
          <a:prstGeom prst="roundRect">
            <a:avLst/>
          </a:prstGeom>
          <a:solidFill>
            <a:srgbClr val="FF6E1D"/>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6" name="CaixaDeTexto 5">
            <a:extLst>
              <a:ext uri="{FF2B5EF4-FFF2-40B4-BE49-F238E27FC236}">
                <a16:creationId xmlns:a16="http://schemas.microsoft.com/office/drawing/2014/main" id="{334D2F7B-F691-4FBE-BD11-AC437947EBC3}"/>
              </a:ext>
            </a:extLst>
          </p:cNvPr>
          <p:cNvSpPr txBox="1"/>
          <p:nvPr/>
        </p:nvSpPr>
        <p:spPr>
          <a:xfrm>
            <a:off x="236686" y="5861726"/>
            <a:ext cx="7335970" cy="660502"/>
          </a:xfrm>
          <a:prstGeom prst="rect">
            <a:avLst/>
          </a:prstGeom>
          <a:noFill/>
        </p:spPr>
        <p:txBody>
          <a:bodyPr wrap="square" rtlCol="0">
            <a:spAutoFit/>
          </a:bodyPr>
          <a:lstStyle/>
          <a:p>
            <a:r>
              <a:rPr lang="pt-BR" sz="2637" b="1" dirty="0">
                <a:solidFill>
                  <a:schemeClr val="bg1"/>
                </a:solidFill>
                <a:latin typeface="Amasis MT Pro Black" panose="02040A04050005020304" pitchFamily="18" charset="0"/>
              </a:rPr>
              <a:t>DOCUMENTAÇÃO SOLICITADA </a:t>
            </a:r>
          </a:p>
          <a:p>
            <a:r>
              <a:rPr lang="pt-BR" sz="1055" b="1" dirty="0">
                <a:solidFill>
                  <a:schemeClr val="bg1"/>
                </a:solidFill>
                <a:latin typeface="Amasis MT Pro Black" panose="02040A04050005020304" pitchFamily="18" charset="0"/>
              </a:rPr>
              <a:t>NO PROCESSO DE HOMOLOGAÇÃO/REHOMOLOGAÇÃO</a:t>
            </a:r>
          </a:p>
        </p:txBody>
      </p:sp>
    </p:spTree>
    <p:extLst>
      <p:ext uri="{BB962C8B-B14F-4D97-AF65-F5344CB8AC3E}">
        <p14:creationId xmlns:p14="http://schemas.microsoft.com/office/powerpoint/2010/main" val="388059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AGENTE DE DESEMBARAÇO ADUANEIRO / ALFANDEGÁRIO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2991281810"/>
              </p:ext>
            </p:extLst>
          </p:nvPr>
        </p:nvGraphicFramePr>
        <p:xfrm>
          <a:off x="143098" y="884249"/>
          <a:ext cx="9372695" cy="321172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821953">
                  <a:extLst>
                    <a:ext uri="{9D8B030D-6E8A-4147-A177-3AD203B41FA5}">
                      <a16:colId xmlns:a16="http://schemas.microsoft.com/office/drawing/2014/main" val="3968628279"/>
                    </a:ext>
                  </a:extLst>
                </a:gridCol>
                <a:gridCol w="5043268">
                  <a:extLst>
                    <a:ext uri="{9D8B030D-6E8A-4147-A177-3AD203B41FA5}">
                      <a16:colId xmlns:a16="http://schemas.microsoft.com/office/drawing/2014/main" val="3096327074"/>
                    </a:ext>
                  </a:extLst>
                </a:gridCol>
                <a:gridCol w="1194753">
                  <a:extLst>
                    <a:ext uri="{9D8B030D-6E8A-4147-A177-3AD203B41FA5}">
                      <a16:colId xmlns:a16="http://schemas.microsoft.com/office/drawing/2014/main" val="3716676944"/>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9" name="Gráfico 8" descr="Início com preenchimento sólido">
            <a:hlinkClick r:id="rId2" action="ppaction://hlinksldjump"/>
            <a:extLst>
              <a:ext uri="{FF2B5EF4-FFF2-40B4-BE49-F238E27FC236}">
                <a16:creationId xmlns:a16="http://schemas.microsoft.com/office/drawing/2014/main" id="{DAFF5A41-64B3-4E9A-955D-27EF8984C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DE3ADDEB-9473-477E-951F-693DD3D3875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31132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206709999"/>
              </p:ext>
            </p:extLst>
          </p:nvPr>
        </p:nvGraphicFramePr>
        <p:xfrm>
          <a:off x="143098" y="884249"/>
          <a:ext cx="9372695" cy="434498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37547">
                  <a:extLst>
                    <a:ext uri="{9D8B030D-6E8A-4147-A177-3AD203B41FA5}">
                      <a16:colId xmlns:a16="http://schemas.microsoft.com/office/drawing/2014/main" val="3968628279"/>
                    </a:ext>
                  </a:extLst>
                </a:gridCol>
                <a:gridCol w="5176911">
                  <a:extLst>
                    <a:ext uri="{9D8B030D-6E8A-4147-A177-3AD203B41FA5}">
                      <a16:colId xmlns:a16="http://schemas.microsoft.com/office/drawing/2014/main" val="3096327074"/>
                    </a:ext>
                  </a:extLst>
                </a:gridCol>
                <a:gridCol w="1145516">
                  <a:extLst>
                    <a:ext uri="{9D8B030D-6E8A-4147-A177-3AD203B41FA5}">
                      <a16:colId xmlns:a16="http://schemas.microsoft.com/office/drawing/2014/main" val="338608469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i="0"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 </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39646">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8024248"/>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a:t>
                      </a:r>
                      <a:r>
                        <a:rPr lang="pt-BR" sz="600" b="0" i="0" u="none" strike="noStrike" dirty="0" err="1">
                          <a:solidFill>
                            <a:schemeClr val="tx1"/>
                          </a:solidFill>
                          <a:effectLst/>
                          <a:latin typeface="Verdana" panose="020B0604030504040204" pitchFamily="34" charset="0"/>
                          <a:ea typeface="Verdana" panose="020B0604030504040204" pitchFamily="34" charset="0"/>
                        </a:rPr>
                        <a:t>justifiqueu</a:t>
                      </a:r>
                      <a:r>
                        <a:rPr lang="pt-BR" sz="600" b="0" i="0" u="none" strike="noStrike" dirty="0">
                          <a:solidFill>
                            <a:schemeClr val="tx1"/>
                          </a:solidFill>
                          <a:effectLst/>
                          <a:latin typeface="Verdana" panose="020B0604030504040204" pitchFamily="34" charset="0"/>
                          <a:ea typeface="Verdana" panose="020B0604030504040204" pitchFamily="34" charset="0"/>
                        </a:rPr>
                        <a:t>.</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71141" marR="171141" marT="85571" marB="85571"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Vigilância Sanitária</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44000" algn="l"/>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Licença Sanitária é um documento administrativo expedido pelo órgão municipal de Vigilância Sanitária o qual atesta que o       estabelecimento possui condições operativas, físico-estruturais e sanitárias, concedendo a ele o direito de desenvolver atividade econômica de interesse à saúde.</a:t>
                      </a:r>
                    </a:p>
                    <a:p>
                      <a:pPr marL="144000" algn="l"/>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empresa que atua sem licença comete infração à Legislação Sanitária e poderá sofrer penalidades, tais como advertências, interdição do local, aplicação de multas, dentre outros.</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186719396"/>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242765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ALIMENTAÇÃO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3" action="ppaction://hlinksldjump"/>
            <a:extLst>
              <a:ext uri="{FF2B5EF4-FFF2-40B4-BE49-F238E27FC236}">
                <a16:creationId xmlns:a16="http://schemas.microsoft.com/office/drawing/2014/main" id="{551DE2FD-4D91-4F2F-BD0E-43990EDF72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DCB0B66B-530F-45B1-A2ED-184CCCDB7FE6}"/>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2167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503768631"/>
              </p:ext>
            </p:extLst>
          </p:nvPr>
        </p:nvGraphicFramePr>
        <p:xfrm>
          <a:off x="143098" y="884249"/>
          <a:ext cx="9372695" cy="4108278"/>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990766">
                  <a:extLst>
                    <a:ext uri="{9D8B030D-6E8A-4147-A177-3AD203B41FA5}">
                      <a16:colId xmlns:a16="http://schemas.microsoft.com/office/drawing/2014/main" val="3968628279"/>
                    </a:ext>
                  </a:extLst>
                </a:gridCol>
                <a:gridCol w="4754880">
                  <a:extLst>
                    <a:ext uri="{9D8B030D-6E8A-4147-A177-3AD203B41FA5}">
                      <a16:colId xmlns:a16="http://schemas.microsoft.com/office/drawing/2014/main" val="3096327074"/>
                    </a:ext>
                  </a:extLst>
                </a:gridCol>
                <a:gridCol w="1314328">
                  <a:extLst>
                    <a:ext uri="{9D8B030D-6E8A-4147-A177-3AD203B41FA5}">
                      <a16:colId xmlns:a16="http://schemas.microsoft.com/office/drawing/2014/main" val="488571264"/>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0506426"/>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178307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ALUMINIO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7F31F56C-93A4-456A-AB0C-EC34C2342F8B}"/>
              </a:ext>
            </a:extLst>
          </p:cNvPr>
          <p:cNvSpPr txBox="1"/>
          <p:nvPr/>
        </p:nvSpPr>
        <p:spPr>
          <a:xfrm>
            <a:off x="2083981" y="259998"/>
            <a:ext cx="737156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ANODO; ANTELIGA ALUMINIO BORO; ANTELIGA ALUMÍNIO ESTRÔNCIO; ANTELIGA ALUMINIO TITANIO BORO; BARRA CATODICA; BLOCO CATODICO</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54009693-8C01-4ACD-818B-CBEE6D38F9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4E4AD295-F884-46D6-8199-5579883ACD9E}"/>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39695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220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ARGAMASSA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8" name="Table 7">
            <a:extLst>
              <a:ext uri="{FF2B5EF4-FFF2-40B4-BE49-F238E27FC236}">
                <a16:creationId xmlns:a16="http://schemas.microsoft.com/office/drawing/2014/main" id="{0CE3BC3D-CEAC-4471-9960-7AE27AD86173}"/>
              </a:ext>
            </a:extLst>
          </p:cNvPr>
          <p:cNvGraphicFramePr>
            <a:graphicFrameLocks noGrp="1"/>
          </p:cNvGraphicFramePr>
          <p:nvPr>
            <p:extLst>
              <p:ext uri="{D42A27DB-BD31-4B8C-83A1-F6EECF244321}">
                <p14:modId xmlns:p14="http://schemas.microsoft.com/office/powerpoint/2010/main" val="3462130015"/>
              </p:ext>
            </p:extLst>
          </p:nvPr>
        </p:nvGraphicFramePr>
        <p:xfrm>
          <a:off x="143098" y="884249"/>
          <a:ext cx="9372695" cy="45507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65683">
                  <a:extLst>
                    <a:ext uri="{9D8B030D-6E8A-4147-A177-3AD203B41FA5}">
                      <a16:colId xmlns:a16="http://schemas.microsoft.com/office/drawing/2014/main" val="3968628279"/>
                    </a:ext>
                  </a:extLst>
                </a:gridCol>
                <a:gridCol w="5190978">
                  <a:extLst>
                    <a:ext uri="{9D8B030D-6E8A-4147-A177-3AD203B41FA5}">
                      <a16:colId xmlns:a16="http://schemas.microsoft.com/office/drawing/2014/main" val="3096327074"/>
                    </a:ext>
                  </a:extLst>
                </a:gridCol>
                <a:gridCol w="1103313">
                  <a:extLst>
                    <a:ext uri="{9D8B030D-6E8A-4147-A177-3AD203B41FA5}">
                      <a16:colId xmlns:a16="http://schemas.microsoft.com/office/drawing/2014/main" val="3948933667"/>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0506426"/>
                  </a:ext>
                </a:extLst>
              </a:tr>
              <a:tr h="5339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DNPM</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Inicia-se com uma solicitação feita pelo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site oficial do DNPM</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através do formulário de </a:t>
                      </a:r>
                      <a:r>
                        <a:rPr lang="pt-BR" sz="600" b="0" i="0" u="none" strike="noStrike" kern="1200" dirty="0" err="1">
                          <a:solidFill>
                            <a:schemeClr val="tx1"/>
                          </a:solidFill>
                          <a:effectLst/>
                          <a:latin typeface="Verdana" panose="020B0604030504040204" pitchFamily="34" charset="0"/>
                          <a:ea typeface="Verdana" panose="020B0604030504040204" pitchFamily="34" charset="0"/>
                          <a:cs typeface="+mn-cs"/>
                        </a:rPr>
                        <a:t>pré</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-requerimento.</a:t>
                      </a:r>
                    </a:p>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No Brasil toda empresa ou pessoa física que deseja exercer atividades de extração mineral em uma área – independe da localização – precisa ter, obrigatoriamente, um Registro de Licença no DNPM (Departamento Nacional de Produção Mineral).</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30873061"/>
                  </a:ext>
                </a:extLst>
              </a:tr>
            </a:tbl>
          </a:graphicData>
        </a:graphic>
      </p:graphicFrame>
      <p:pic>
        <p:nvPicPr>
          <p:cNvPr id="7" name="Gráfico 6" descr="Início com preenchimento sólido">
            <a:hlinkClick r:id="rId3" action="ppaction://hlinksldjump"/>
            <a:extLst>
              <a:ext uri="{FF2B5EF4-FFF2-40B4-BE49-F238E27FC236}">
                <a16:creationId xmlns:a16="http://schemas.microsoft.com/office/drawing/2014/main" id="{B6B17B67-48F6-4D81-BD28-875D1D58A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AA9C5007-58C4-4C3F-8B3F-2B46122AD254}"/>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997954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656634587"/>
              </p:ext>
            </p:extLst>
          </p:nvPr>
        </p:nvGraphicFramePr>
        <p:xfrm>
          <a:off x="143098" y="884249"/>
          <a:ext cx="9372695" cy="4119488"/>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878224">
                  <a:extLst>
                    <a:ext uri="{9D8B030D-6E8A-4147-A177-3AD203B41FA5}">
                      <a16:colId xmlns:a16="http://schemas.microsoft.com/office/drawing/2014/main" val="3968628279"/>
                    </a:ext>
                  </a:extLst>
                </a:gridCol>
                <a:gridCol w="5219114">
                  <a:extLst>
                    <a:ext uri="{9D8B030D-6E8A-4147-A177-3AD203B41FA5}">
                      <a16:colId xmlns:a16="http://schemas.microsoft.com/office/drawing/2014/main" val="3096327074"/>
                    </a:ext>
                  </a:extLst>
                </a:gridCol>
                <a:gridCol w="962636">
                  <a:extLst>
                    <a:ext uri="{9D8B030D-6E8A-4147-A177-3AD203B41FA5}">
                      <a16:colId xmlns:a16="http://schemas.microsoft.com/office/drawing/2014/main" val="145204213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p>
                      <a:pPr algn="ct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62481">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6667021"/>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52538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ASSIST MÉDICA/MED OCUPACIONAL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00D7E67D-BBEE-4AF4-98BA-3BF40CBD6909}"/>
              </a:ext>
            </a:extLst>
          </p:cNvPr>
          <p:cNvSpPr txBox="1"/>
          <p:nvPr/>
        </p:nvSpPr>
        <p:spPr>
          <a:xfrm>
            <a:off x="5372099" y="371107"/>
            <a:ext cx="4312043"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ASSIST MEDICA/ODONTO; MEDICINA OCUPACIONAL; SERV MÉDICOS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78FDCDCE-716E-4E88-AC1E-93E869A119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775394D5-C2E5-4024-A051-645CDE024A6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15211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261074990"/>
              </p:ext>
            </p:extLst>
          </p:nvPr>
        </p:nvGraphicFramePr>
        <p:xfrm>
          <a:off x="143098" y="884249"/>
          <a:ext cx="9372695" cy="401283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230184">
                  <a:extLst>
                    <a:ext uri="{9D8B030D-6E8A-4147-A177-3AD203B41FA5}">
                      <a16:colId xmlns:a16="http://schemas.microsoft.com/office/drawing/2014/main" val="3096327074"/>
                    </a:ext>
                  </a:extLst>
                </a:gridCol>
                <a:gridCol w="1440938">
                  <a:extLst>
                    <a:ext uri="{9D8B030D-6E8A-4147-A177-3AD203B41FA5}">
                      <a16:colId xmlns:a16="http://schemas.microsoft.com/office/drawing/2014/main" val="3440627418"/>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62481">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lei federal 8.666/93, “Art. 30 A documentação relativa à qualificação técnica limitar-se-á a:</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6667021"/>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ASSIST TÉCNICA/AUTOMAÇÃO INDUSTRIAL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B302408F-C49A-4BD8-BCEF-A9C59E48DF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103ACA78-F80A-4BD2-AC76-46CB5854EC8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10175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826325150"/>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54792">
                  <a:extLst>
                    <a:ext uri="{9D8B030D-6E8A-4147-A177-3AD203B41FA5}">
                      <a16:colId xmlns:a16="http://schemas.microsoft.com/office/drawing/2014/main" val="1349069656"/>
                    </a:ext>
                  </a:extLst>
                </a:gridCol>
                <a:gridCol w="1395699">
                  <a:extLst>
                    <a:ext uri="{9D8B030D-6E8A-4147-A177-3AD203B41FA5}">
                      <a16:colId xmlns:a16="http://schemas.microsoft.com/office/drawing/2014/main" val="3968628279"/>
                    </a:ext>
                  </a:extLst>
                </a:gridCol>
                <a:gridCol w="5244252">
                  <a:extLst>
                    <a:ext uri="{9D8B030D-6E8A-4147-A177-3AD203B41FA5}">
                      <a16:colId xmlns:a16="http://schemas.microsoft.com/office/drawing/2014/main" val="3096327074"/>
                    </a:ext>
                  </a:extLst>
                </a:gridCol>
                <a:gridCol w="1426870">
                  <a:extLst>
                    <a:ext uri="{9D8B030D-6E8A-4147-A177-3AD203B41FA5}">
                      <a16:colId xmlns:a16="http://schemas.microsoft.com/office/drawing/2014/main" val="1582110705"/>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ATIVIDADE AGRICOLA/FINANCEIRA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0C6754DD-8D1B-4B09-B7AD-398B5AA21A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64A6F81C-278B-484C-B680-E9E6850461F8}"/>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80668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71305358"/>
              </p:ext>
            </p:extLst>
          </p:nvPr>
        </p:nvGraphicFramePr>
        <p:xfrm>
          <a:off x="150718" y="1466887"/>
          <a:ext cx="9372695" cy="271223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363241">
                  <a:extLst>
                    <a:ext uri="{9D8B030D-6E8A-4147-A177-3AD203B41FA5}">
                      <a16:colId xmlns:a16="http://schemas.microsoft.com/office/drawing/2014/main" val="3096327074"/>
                    </a:ext>
                  </a:extLst>
                </a:gridCol>
                <a:gridCol w="1307881">
                  <a:extLst>
                    <a:ext uri="{9D8B030D-6E8A-4147-A177-3AD203B41FA5}">
                      <a16:colId xmlns:a16="http://schemas.microsoft.com/office/drawing/2014/main" val="3010062686"/>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107661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9319540" cy="830997"/>
          </a:xfrm>
          <a:prstGeom prst="rect">
            <a:avLst/>
          </a:prstGeom>
          <a:noFill/>
        </p:spPr>
        <p:txBody>
          <a:bodyPr wrap="square" rtlCol="0">
            <a:spAutoFit/>
          </a:bodyPr>
          <a:lstStyle/>
          <a:p>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ASSESSORIA (FINANCEIRA, CONTÁBIL, TRIBUTÁRIA, PREVIDENCIÁRIA, SANITÁRIA OU DE NORMAS TÉCNICAS)</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841D2175-02EB-45F8-A12F-87DA317493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312A8F1F-F10F-4BB6-905D-A15C10D2E21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0594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136004081"/>
              </p:ext>
            </p:extLst>
          </p:nvPr>
        </p:nvGraphicFramePr>
        <p:xfrm>
          <a:off x="143098" y="884249"/>
          <a:ext cx="9372695" cy="355553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41200">
                  <a:extLst>
                    <a:ext uri="{9D8B030D-6E8A-4147-A177-3AD203B41FA5}">
                      <a16:colId xmlns:a16="http://schemas.microsoft.com/office/drawing/2014/main" val="3096327074"/>
                    </a:ext>
                  </a:extLst>
                </a:gridCol>
                <a:gridCol w="1229922">
                  <a:extLst>
                    <a:ext uri="{9D8B030D-6E8A-4147-A177-3AD203B41FA5}">
                      <a16:colId xmlns:a16="http://schemas.microsoft.com/office/drawing/2014/main" val="1362104097"/>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67664">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7493190"/>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BALANÇAS EM GERAL|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2" action="ppaction://hlinksldjump"/>
            <a:extLst>
              <a:ext uri="{FF2B5EF4-FFF2-40B4-BE49-F238E27FC236}">
                <a16:creationId xmlns:a16="http://schemas.microsoft.com/office/drawing/2014/main" id="{09A0A6B4-FF01-4D44-9214-EF99408BCE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2B111BDD-CE5B-48B4-91CE-5DB810026372}"/>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8599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930892196"/>
              </p:ext>
            </p:extLst>
          </p:nvPr>
        </p:nvGraphicFramePr>
        <p:xfrm>
          <a:off x="143098" y="884249"/>
          <a:ext cx="9372695" cy="401283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55267">
                  <a:extLst>
                    <a:ext uri="{9D8B030D-6E8A-4147-A177-3AD203B41FA5}">
                      <a16:colId xmlns:a16="http://schemas.microsoft.com/office/drawing/2014/main" val="3096327074"/>
                    </a:ext>
                  </a:extLst>
                </a:gridCol>
                <a:gridCol w="1215855">
                  <a:extLst>
                    <a:ext uri="{9D8B030D-6E8A-4147-A177-3AD203B41FA5}">
                      <a16:colId xmlns:a16="http://schemas.microsoft.com/office/drawing/2014/main" val="57579691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62481">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46667021"/>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CALIBRAÇÃO/AFERIÇÃO|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001E49A7-A058-4AE4-93F8-110504D59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134A8700-21BA-4388-9D43-762877CE512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715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21376"/>
            <a:ext cx="9864766" cy="6836623"/>
          </a:xfrm>
          <a:prstGeom prst="rect">
            <a:avLst/>
          </a:prstGeom>
        </p:spPr>
      </p:pic>
      <p:sp>
        <p:nvSpPr>
          <p:cNvPr id="8" name="CaixaDeTexto 7">
            <a:extLst>
              <a:ext uri="{FF2B5EF4-FFF2-40B4-BE49-F238E27FC236}">
                <a16:creationId xmlns:a16="http://schemas.microsoft.com/office/drawing/2014/main" id="{FAE2D208-4109-4045-939B-D21DB6D58B14}"/>
              </a:ext>
            </a:extLst>
          </p:cNvPr>
          <p:cNvSpPr txBox="1"/>
          <p:nvPr/>
        </p:nvSpPr>
        <p:spPr>
          <a:xfrm>
            <a:off x="429568" y="867204"/>
            <a:ext cx="9005629" cy="1311578"/>
          </a:xfrm>
          <a:prstGeom prst="rect">
            <a:avLst/>
          </a:prstGeom>
          <a:noFill/>
        </p:spPr>
        <p:txBody>
          <a:bodyPr wrap="square">
            <a:spAutoFit/>
          </a:bodyPr>
          <a:lstStyle/>
          <a:p>
            <a:r>
              <a:rPr lang="pt-BR" sz="1000" dirty="0">
                <a:solidFill>
                  <a:schemeClr val="bg1"/>
                </a:solidFill>
                <a:latin typeface="Verdana Pro SemiBold" panose="020B0704030504040204" pitchFamily="34" charset="0"/>
              </a:rPr>
              <a:t>O processo de homologação/</a:t>
            </a:r>
            <a:r>
              <a:rPr lang="pt-BR" sz="1000" dirty="0" err="1">
                <a:solidFill>
                  <a:schemeClr val="bg1"/>
                </a:solidFill>
                <a:latin typeface="Verdana Pro SemiBold" panose="020B0704030504040204" pitchFamily="34" charset="0"/>
              </a:rPr>
              <a:t>re-homologação</a:t>
            </a:r>
            <a:r>
              <a:rPr lang="pt-BR" sz="1000" dirty="0">
                <a:solidFill>
                  <a:schemeClr val="bg1"/>
                </a:solidFill>
                <a:latin typeface="Verdana Pro SemiBold" panose="020B0704030504040204" pitchFamily="34" charset="0"/>
              </a:rPr>
              <a:t> necessita do envio de documentações obrigatórias referentes a categoria de fornecimento.</a:t>
            </a:r>
          </a:p>
          <a:p>
            <a:r>
              <a:rPr lang="pt-BR" sz="1000" dirty="0">
                <a:solidFill>
                  <a:schemeClr val="bg1"/>
                </a:solidFill>
                <a:latin typeface="Verdana Pro SemiBold" panose="020B0704030504040204" pitchFamily="34" charset="0"/>
              </a:rPr>
              <a:t>Entretanto possuímos 2 documentos obrigatórios em todas as categorias:</a:t>
            </a:r>
          </a:p>
          <a:p>
            <a:endParaRPr lang="pt-BR" sz="1000" dirty="0">
              <a:solidFill>
                <a:schemeClr val="bg1"/>
              </a:solidFill>
              <a:latin typeface="Verdana Pro SemiBold" panose="020B0704030504040204" pitchFamily="34" charset="0"/>
            </a:endParaRPr>
          </a:p>
          <a:p>
            <a:endParaRPr lang="pt-BR" sz="1000" dirty="0">
              <a:solidFill>
                <a:schemeClr val="bg1"/>
              </a:solidFill>
              <a:latin typeface="Verdana Pro SemiBold" panose="020B0704030504040204" pitchFamily="34" charset="0"/>
            </a:endParaRPr>
          </a:p>
          <a:p>
            <a:endParaRPr lang="pt-BR" sz="1000" dirty="0">
              <a:solidFill>
                <a:schemeClr val="bg1"/>
              </a:solidFill>
              <a:latin typeface="Verdana Pro SemiBold" panose="020B0704030504040204" pitchFamily="34" charset="0"/>
            </a:endParaRPr>
          </a:p>
          <a:p>
            <a:endParaRPr lang="pt-BR" sz="1000" dirty="0">
              <a:solidFill>
                <a:schemeClr val="bg1"/>
              </a:solidFill>
              <a:latin typeface="Verdana Pro SemiBold" panose="020B0704030504040204" pitchFamily="34" charset="0"/>
            </a:endParaRPr>
          </a:p>
          <a:p>
            <a:endParaRPr lang="pt-BR" sz="923" dirty="0">
              <a:solidFill>
                <a:schemeClr val="bg1"/>
              </a:solidFill>
              <a:latin typeface="Verdana Pro SemiBold" panose="020B0704030504040204" pitchFamily="34" charset="0"/>
            </a:endParaRPr>
          </a:p>
        </p:txBody>
      </p:sp>
      <p:sp>
        <p:nvSpPr>
          <p:cNvPr id="36" name="Retângulo: Cantos Arredondados 35">
            <a:extLst>
              <a:ext uri="{FF2B5EF4-FFF2-40B4-BE49-F238E27FC236}">
                <a16:creationId xmlns:a16="http://schemas.microsoft.com/office/drawing/2014/main" id="{3049A0E2-D3F7-4109-A8BA-8EC3B2F30DB2}"/>
              </a:ext>
            </a:extLst>
          </p:cNvPr>
          <p:cNvSpPr/>
          <p:nvPr/>
        </p:nvSpPr>
        <p:spPr>
          <a:xfrm>
            <a:off x="1140" y="644493"/>
            <a:ext cx="342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37" name="CaixaDeTexto 36">
            <a:extLst>
              <a:ext uri="{FF2B5EF4-FFF2-40B4-BE49-F238E27FC236}">
                <a16:creationId xmlns:a16="http://schemas.microsoft.com/office/drawing/2014/main" id="{AE41D1F6-21D2-4714-84B5-B92446287B3E}"/>
              </a:ext>
            </a:extLst>
          </p:cNvPr>
          <p:cNvSpPr txBox="1"/>
          <p:nvPr/>
        </p:nvSpPr>
        <p:spPr>
          <a:xfrm>
            <a:off x="495427" y="227692"/>
            <a:ext cx="2990914" cy="433196"/>
          </a:xfrm>
          <a:prstGeom prst="rect">
            <a:avLst/>
          </a:prstGeom>
          <a:noFill/>
        </p:spPr>
        <p:txBody>
          <a:bodyPr wrap="square" rtlCol="0">
            <a:spAutoFit/>
          </a:bodyPr>
          <a:lstStyle/>
          <a:p>
            <a:r>
              <a:rPr lang="pt-BR" sz="2215" b="1" dirty="0">
                <a:solidFill>
                  <a:schemeClr val="bg1"/>
                </a:solidFill>
                <a:latin typeface="Verdana" panose="020B0604030504040204" pitchFamily="34" charset="0"/>
                <a:ea typeface="Verdana" panose="020B0604030504040204" pitchFamily="34" charset="0"/>
                <a:cs typeface="Segoe UI" panose="020B0502040204020203" pitchFamily="34" charset="0"/>
              </a:rPr>
              <a:t>DOCUMENTAÇÃO</a:t>
            </a:r>
          </a:p>
        </p:txBody>
      </p:sp>
      <p:sp>
        <p:nvSpPr>
          <p:cNvPr id="39" name="Retângulo: Cantos Arredondados 38">
            <a:extLst>
              <a:ext uri="{FF2B5EF4-FFF2-40B4-BE49-F238E27FC236}">
                <a16:creationId xmlns:a16="http://schemas.microsoft.com/office/drawing/2014/main" id="{3762A501-BC49-49F6-9207-58607F164D84}"/>
              </a:ext>
            </a:extLst>
          </p:cNvPr>
          <p:cNvSpPr/>
          <p:nvPr/>
        </p:nvSpPr>
        <p:spPr>
          <a:xfrm>
            <a:off x="470803" y="1690494"/>
            <a:ext cx="2880000" cy="2808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n w="0"/>
                <a:solidFill>
                  <a:schemeClr val="tx1"/>
                </a:solidFill>
                <a:effectLst>
                  <a:outerShdw blurRad="38100" dist="19050" dir="2700000" algn="tl" rotWithShape="0">
                    <a:schemeClr val="dk1">
                      <a:alpha val="40000"/>
                    </a:schemeClr>
                  </a:outerShdw>
                </a:effectLst>
                <a:latin typeface="Verdana Pro SemiBold" panose="020B0704030504040204" pitchFamily="34" charset="0"/>
                <a:ea typeface="Verdana" panose="020B0604030504040204" pitchFamily="34" charset="0"/>
                <a:cs typeface="Aharoni" panose="02010803020104030203" pitchFamily="2" charset="-79"/>
              </a:rPr>
              <a:t>COMPROVANTE BANCÁRIO</a:t>
            </a:r>
          </a:p>
        </p:txBody>
      </p:sp>
      <p:sp>
        <p:nvSpPr>
          <p:cNvPr id="40" name="Retângulo: Cantos Arredondados 39">
            <a:extLst>
              <a:ext uri="{FF2B5EF4-FFF2-40B4-BE49-F238E27FC236}">
                <a16:creationId xmlns:a16="http://schemas.microsoft.com/office/drawing/2014/main" id="{53B804CA-DA07-4F23-AFE0-1FC0D51F9D64}"/>
              </a:ext>
            </a:extLst>
          </p:cNvPr>
          <p:cNvSpPr/>
          <p:nvPr/>
        </p:nvSpPr>
        <p:spPr>
          <a:xfrm>
            <a:off x="429568" y="2074452"/>
            <a:ext cx="8756635" cy="787436"/>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000" dirty="0">
                <a:solidFill>
                  <a:schemeClr val="bg1"/>
                </a:solidFill>
                <a:latin typeface="Verdana Pro SemiBold" panose="020B0704030504040204" pitchFamily="34" charset="0"/>
              </a:rPr>
              <a:t>Somente é aceito comprovante referente a conta corrente pessoa jurídica , devendo constar nome do banco, razão social, CNPJ, agência, n° da conta. Somente serão aceitos documentos emitidos pelo banco (extrato bancário, cópia do talão de cheque, cartão do banco). </a:t>
            </a:r>
          </a:p>
        </p:txBody>
      </p:sp>
      <p:sp>
        <p:nvSpPr>
          <p:cNvPr id="41" name="Retângulo: Cantos Arredondados 40">
            <a:extLst>
              <a:ext uri="{FF2B5EF4-FFF2-40B4-BE49-F238E27FC236}">
                <a16:creationId xmlns:a16="http://schemas.microsoft.com/office/drawing/2014/main" id="{3EBFF88B-7339-4824-ABC1-BFB6BF33E185}"/>
              </a:ext>
            </a:extLst>
          </p:cNvPr>
          <p:cNvSpPr/>
          <p:nvPr/>
        </p:nvSpPr>
        <p:spPr>
          <a:xfrm>
            <a:off x="470803" y="3078363"/>
            <a:ext cx="2880000" cy="2808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n w="0"/>
                <a:solidFill>
                  <a:schemeClr val="tx1"/>
                </a:solidFill>
                <a:effectLst>
                  <a:outerShdw blurRad="38100" dist="19050" dir="2700000" algn="tl" rotWithShape="0">
                    <a:schemeClr val="dk1">
                      <a:alpha val="40000"/>
                    </a:schemeClr>
                  </a:outerShdw>
                </a:effectLst>
                <a:latin typeface="Verdana Pro SemiBold" panose="020B0704030504040204" pitchFamily="34" charset="0"/>
                <a:ea typeface="Verdana" panose="020B0604030504040204" pitchFamily="34" charset="0"/>
                <a:cs typeface="Aharoni" panose="02010803020104030203" pitchFamily="2" charset="-79"/>
              </a:rPr>
              <a:t>CODIGO DE CONDUTA</a:t>
            </a:r>
          </a:p>
        </p:txBody>
      </p:sp>
      <p:sp>
        <p:nvSpPr>
          <p:cNvPr id="42" name="Retângulo: Cantos Arredondados 41">
            <a:extLst>
              <a:ext uri="{FF2B5EF4-FFF2-40B4-BE49-F238E27FC236}">
                <a16:creationId xmlns:a16="http://schemas.microsoft.com/office/drawing/2014/main" id="{2E2B0702-0341-404E-BE9E-1C15FBA0C185}"/>
              </a:ext>
            </a:extLst>
          </p:cNvPr>
          <p:cNvSpPr/>
          <p:nvPr/>
        </p:nvSpPr>
        <p:spPr>
          <a:xfrm>
            <a:off x="429567" y="3429000"/>
            <a:ext cx="8756635" cy="787436"/>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000" dirty="0">
                <a:solidFill>
                  <a:schemeClr val="bg1"/>
                </a:solidFill>
                <a:latin typeface="Verdana Pro SemiBold" panose="020B0704030504040204" pitchFamily="34" charset="0"/>
              </a:rPr>
              <a:t>O Código de Conduta é um documento público, portanto esperamos que seja compartilhado com todas as partes interessadas, incluindo fornecedores, clientes, comunidades, ONGs, entidades governamentais, acionistas, empregados públicos e todos os indivíduos e organizações com as quais interagimos de modo a assegurar que tenhamos sucesso em alcançar a excelência em todas as nossas práticas comerciais.</a:t>
            </a:r>
          </a:p>
        </p:txBody>
      </p:sp>
      <p:sp>
        <p:nvSpPr>
          <p:cNvPr id="43" name="Retângulo: Cantos Arredondados 42">
            <a:extLst>
              <a:ext uri="{FF2B5EF4-FFF2-40B4-BE49-F238E27FC236}">
                <a16:creationId xmlns:a16="http://schemas.microsoft.com/office/drawing/2014/main" id="{AEA62EC5-0AFE-454D-8B4D-697244B1EC9A}"/>
              </a:ext>
            </a:extLst>
          </p:cNvPr>
          <p:cNvSpPr/>
          <p:nvPr/>
        </p:nvSpPr>
        <p:spPr>
          <a:xfrm>
            <a:off x="470803" y="5205260"/>
            <a:ext cx="2880000" cy="2808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n w="0"/>
                <a:solidFill>
                  <a:srgbClr val="FF5F0A"/>
                </a:solidFill>
                <a:effectLst>
                  <a:outerShdw blurRad="38100" dist="19050" dir="2700000" algn="tl" rotWithShape="0">
                    <a:schemeClr val="dk1">
                      <a:alpha val="40000"/>
                    </a:schemeClr>
                  </a:outerShdw>
                </a:effectLst>
                <a:latin typeface="Verdana Pro SemiBold" panose="020B0704030504040204" pitchFamily="34" charset="0"/>
                <a:ea typeface="Verdana" panose="020B0604030504040204" pitchFamily="34" charset="0"/>
                <a:cs typeface="Aharoni" panose="02010803020104030203" pitchFamily="2" charset="-79"/>
              </a:rPr>
              <a:t>OBSERVAÇÃO</a:t>
            </a:r>
          </a:p>
        </p:txBody>
      </p:sp>
      <p:sp>
        <p:nvSpPr>
          <p:cNvPr id="44" name="Retângulo: Cantos Arredondados 43">
            <a:extLst>
              <a:ext uri="{FF2B5EF4-FFF2-40B4-BE49-F238E27FC236}">
                <a16:creationId xmlns:a16="http://schemas.microsoft.com/office/drawing/2014/main" id="{EED8640F-6B58-4EC3-985D-820F1F9C78DF}"/>
              </a:ext>
            </a:extLst>
          </p:cNvPr>
          <p:cNvSpPr/>
          <p:nvPr/>
        </p:nvSpPr>
        <p:spPr>
          <a:xfrm>
            <a:off x="429567" y="5555897"/>
            <a:ext cx="8756635" cy="545571"/>
          </a:xfrm>
          <a:prstGeom prst="roundRect">
            <a:avLst/>
          </a:prstGeom>
          <a:solidFill>
            <a:srgbClr val="FF6E1D"/>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pt-BR" sz="1000" dirty="0">
                <a:solidFill>
                  <a:schemeClr val="bg1"/>
                </a:solidFill>
                <a:latin typeface="Verdana Pro SemiBold" panose="020B0704030504040204" pitchFamily="34" charset="0"/>
              </a:rPr>
            </a:br>
            <a:r>
              <a:rPr lang="pt-BR" sz="1000" dirty="0">
                <a:solidFill>
                  <a:schemeClr val="bg1"/>
                </a:solidFill>
                <a:latin typeface="Verdana Pro SemiBold" panose="020B0704030504040204" pitchFamily="34" charset="0"/>
              </a:rPr>
              <a:t>Caso não possua algum documento requerido é necessário anexar um documento que comprove a regularização ou isenção </a:t>
            </a:r>
          </a:p>
          <a:p>
            <a:pPr algn="ctr"/>
            <a:r>
              <a:rPr lang="pt-BR" sz="1000" dirty="0">
                <a:solidFill>
                  <a:schemeClr val="bg1"/>
                </a:solidFill>
                <a:latin typeface="Verdana Pro SemiBold" panose="020B0704030504040204" pitchFamily="34" charset="0"/>
              </a:rPr>
              <a:t> </a:t>
            </a:r>
          </a:p>
        </p:txBody>
      </p:sp>
    </p:spTree>
    <p:extLst>
      <p:ext uri="{BB962C8B-B14F-4D97-AF65-F5344CB8AC3E}">
        <p14:creationId xmlns:p14="http://schemas.microsoft.com/office/powerpoint/2010/main" val="1863501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4218534645"/>
              </p:ext>
            </p:extLst>
          </p:nvPr>
        </p:nvGraphicFramePr>
        <p:xfrm>
          <a:off x="143098" y="884249"/>
          <a:ext cx="9372695" cy="4479017"/>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15748">
                  <a:extLst>
                    <a:ext uri="{9D8B030D-6E8A-4147-A177-3AD203B41FA5}">
                      <a16:colId xmlns:a16="http://schemas.microsoft.com/office/drawing/2014/main" val="3096327074"/>
                    </a:ext>
                  </a:extLst>
                </a:gridCol>
                <a:gridCol w="1055374">
                  <a:extLst>
                    <a:ext uri="{9D8B030D-6E8A-4147-A177-3AD203B41FA5}">
                      <a16:colId xmlns:a16="http://schemas.microsoft.com/office/drawing/2014/main" val="2452001138"/>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64329">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4563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83869304"/>
                  </a:ext>
                </a:extLst>
              </a:tr>
              <a:tr h="53786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DNPM</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Inicia-se com uma solicitação feita pelo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site oficial do DNPM</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através do formulário de </a:t>
                      </a:r>
                      <a:r>
                        <a:rPr lang="pt-BR" sz="600" b="0" i="0" u="none" strike="noStrike" kern="1200" dirty="0" err="1">
                          <a:solidFill>
                            <a:schemeClr val="tx1"/>
                          </a:solidFill>
                          <a:effectLst/>
                          <a:latin typeface="Verdana" panose="020B0604030504040204" pitchFamily="34" charset="0"/>
                          <a:ea typeface="Verdana" panose="020B0604030504040204" pitchFamily="34" charset="0"/>
                          <a:cs typeface="+mn-cs"/>
                        </a:rPr>
                        <a:t>pré</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-requerimento.</a:t>
                      </a:r>
                    </a:p>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No Brasil toda empresa ou pessoa física que deseja exercer atividades de extração mineral em uma área – independe da localização – precisa ter, obrigatoriamente, um Registro de Licença no DNPM (Departamento Nacional de Produção Mineral).</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CASCA CASTANHA DE CAJÚ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3" action="ppaction://hlinksldjump"/>
            <a:extLst>
              <a:ext uri="{FF2B5EF4-FFF2-40B4-BE49-F238E27FC236}">
                <a16:creationId xmlns:a16="http://schemas.microsoft.com/office/drawing/2014/main" id="{E8FD0970-69FE-4504-A8AD-C8E0A03278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4122A729-DA51-4E22-B108-BB316B3B8EE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36549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CATALIZADOR|</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646098209"/>
              </p:ext>
            </p:extLst>
          </p:nvPr>
        </p:nvGraphicFramePr>
        <p:xfrm>
          <a:off x="143098" y="884249"/>
          <a:ext cx="9372695" cy="451028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81877">
                  <a:extLst>
                    <a:ext uri="{9D8B030D-6E8A-4147-A177-3AD203B41FA5}">
                      <a16:colId xmlns:a16="http://schemas.microsoft.com/office/drawing/2014/main" val="3096327074"/>
                    </a:ext>
                  </a:extLst>
                </a:gridCol>
                <a:gridCol w="1089245">
                  <a:extLst>
                    <a:ext uri="{9D8B030D-6E8A-4147-A177-3AD203B41FA5}">
                      <a16:colId xmlns:a16="http://schemas.microsoft.com/office/drawing/2014/main" val="3021881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85371">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2684">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22618744"/>
                  </a:ext>
                </a:extLst>
              </a:tr>
              <a:tr h="39841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Federal para Produtos Químicos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http://www.pf.gov.br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74625"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Através da Divisão de Controle e Fiscalização de Produtos Químicos (DCPQ) a Polícia Federal realiza o controle e a fiscalização da fabricação, produção, armazenamento, transformação, embalagem, compra, venda, comercialização, aquisição, posse, doação, empréstimo, permuta, remessa, transporte, distribuição, importação, exportação, reexportação, cessão, reaproveitamento, reciclagem, transferência e utilização de produtos químicos que possam ser utilizados como insumo na elaboração de drogas ilícitas, cumprindo a Lei 10.357/2001 (e regulamentações)</a:t>
                      </a:r>
                    </a:p>
                    <a:p>
                      <a:pPr marL="174625" indent="0" algn="just" defTabSz="914400" rtl="0" eaLnBrk="1" fontAlgn="b" latinLnBrk="0" hangingPunct="1"/>
                      <a:b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b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pic>
        <p:nvPicPr>
          <p:cNvPr id="6" name="Gráfico 5" descr="Início com preenchimento sólido">
            <a:hlinkClick r:id="rId2" action="ppaction://hlinksldjump"/>
            <a:extLst>
              <a:ext uri="{FF2B5EF4-FFF2-40B4-BE49-F238E27FC236}">
                <a16:creationId xmlns:a16="http://schemas.microsoft.com/office/drawing/2014/main" id="{5D2FC5D3-A93B-43CB-80D7-3BABD7484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310C71AC-3723-4836-B96A-EE6E2AC4C67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9017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364300363"/>
              </p:ext>
            </p:extLst>
          </p:nvPr>
        </p:nvGraphicFramePr>
        <p:xfrm>
          <a:off x="143098" y="884249"/>
          <a:ext cx="9372695" cy="452051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83403">
                  <a:extLst>
                    <a:ext uri="{9D8B030D-6E8A-4147-A177-3AD203B41FA5}">
                      <a16:colId xmlns:a16="http://schemas.microsoft.com/office/drawing/2014/main" val="3096327074"/>
                    </a:ext>
                  </a:extLst>
                </a:gridCol>
                <a:gridCol w="1187719">
                  <a:extLst>
                    <a:ext uri="{9D8B030D-6E8A-4147-A177-3AD203B41FA5}">
                      <a16:colId xmlns:a16="http://schemas.microsoft.com/office/drawing/2014/main" val="213702540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766026">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82190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00034486"/>
                  </a:ext>
                </a:extLst>
              </a:tr>
              <a:tr h="53786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Operação</a:t>
                      </a:r>
                      <a:r>
                        <a:rPr lang="pt-BR" sz="600" b="1" i="0" u="none" strike="noStrike" dirty="0">
                          <a:solidFill>
                            <a:schemeClr val="tx1"/>
                          </a:solidFill>
                          <a:effectLst/>
                          <a:latin typeface="Verdana" panose="020B0604030504040204" pitchFamily="34" charset="0"/>
                          <a:ea typeface="Verdana" panose="020B0604030504040204" pitchFamily="34" charset="0"/>
                        </a:rPr>
                        <a:t>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CLINQUER NACIONAL|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3" action="ppaction://hlinksldjump"/>
            <a:extLst>
              <a:ext uri="{FF2B5EF4-FFF2-40B4-BE49-F238E27FC236}">
                <a16:creationId xmlns:a16="http://schemas.microsoft.com/office/drawing/2014/main" id="{BA50F917-F92B-4461-8065-AAC695E71A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A2D987D6-007F-41D4-97FC-EF3C175EC86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3946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COMBUSTÍVEIS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737901305"/>
              </p:ext>
            </p:extLst>
          </p:nvPr>
        </p:nvGraphicFramePr>
        <p:xfrm>
          <a:off x="143098" y="884249"/>
          <a:ext cx="9372695" cy="3223807"/>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55267">
                  <a:extLst>
                    <a:ext uri="{9D8B030D-6E8A-4147-A177-3AD203B41FA5}">
                      <a16:colId xmlns:a16="http://schemas.microsoft.com/office/drawing/2014/main" val="3096327074"/>
                    </a:ext>
                  </a:extLst>
                </a:gridCol>
                <a:gridCol w="1215855">
                  <a:extLst>
                    <a:ext uri="{9D8B030D-6E8A-4147-A177-3AD203B41FA5}">
                      <a16:colId xmlns:a16="http://schemas.microsoft.com/office/drawing/2014/main" val="3784295883"/>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85371">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937028162"/>
                  </a:ext>
                </a:extLst>
              </a:tr>
              <a:tr h="3984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7715B687-FFA7-4437-985E-2BC05DD1C0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C6FC2820-E2D2-4EDC-8CA3-E269C52D824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755133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070458600"/>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53741">
                  <a:extLst>
                    <a:ext uri="{9D8B030D-6E8A-4147-A177-3AD203B41FA5}">
                      <a16:colId xmlns:a16="http://schemas.microsoft.com/office/drawing/2014/main" val="3096327074"/>
                    </a:ext>
                  </a:extLst>
                </a:gridCol>
                <a:gridCol w="1117381">
                  <a:extLst>
                    <a:ext uri="{9D8B030D-6E8A-4147-A177-3AD203B41FA5}">
                      <a16:colId xmlns:a16="http://schemas.microsoft.com/office/drawing/2014/main" val="1479839347"/>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06688634"/>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COMBUSTÍVEIS ALTERNATIVO|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634E6CD0-BCE8-448B-971F-75D5F59416AC}"/>
              </a:ext>
            </a:extLst>
          </p:cNvPr>
          <p:cNvSpPr txBox="1"/>
          <p:nvPr/>
        </p:nvSpPr>
        <p:spPr>
          <a:xfrm>
            <a:off x="4483099" y="331566"/>
            <a:ext cx="4312043"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ANTRACITO; COQUE</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781B16FC-AB04-4D70-87C8-12B4638C2E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5CD125C2-B1F3-42CB-98A9-78154DC478C3}"/>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20631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COMUNICAÇÃO EXTERNA|</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612863287"/>
              </p:ext>
            </p:extLst>
          </p:nvPr>
        </p:nvGraphicFramePr>
        <p:xfrm>
          <a:off x="143098" y="884249"/>
          <a:ext cx="9372695" cy="321172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554667">
                  <a:extLst>
                    <a:ext uri="{9D8B030D-6E8A-4147-A177-3AD203B41FA5}">
                      <a16:colId xmlns:a16="http://schemas.microsoft.com/office/drawing/2014/main" val="3968628279"/>
                    </a:ext>
                  </a:extLst>
                </a:gridCol>
                <a:gridCol w="5233182">
                  <a:extLst>
                    <a:ext uri="{9D8B030D-6E8A-4147-A177-3AD203B41FA5}">
                      <a16:colId xmlns:a16="http://schemas.microsoft.com/office/drawing/2014/main" val="3096327074"/>
                    </a:ext>
                  </a:extLst>
                </a:gridCol>
                <a:gridCol w="1272125">
                  <a:extLst>
                    <a:ext uri="{9D8B030D-6E8A-4147-A177-3AD203B41FA5}">
                      <a16:colId xmlns:a16="http://schemas.microsoft.com/office/drawing/2014/main" val="2035277389"/>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a:solidFill>
                            <a:schemeClr val="tx1"/>
                          </a:solidFill>
                          <a:effectLst/>
                          <a:latin typeface="Verdana" panose="020B0604030504040204" pitchFamily="34" charset="0"/>
                          <a:ea typeface="Verdana" panose="020B0604030504040204" pitchFamily="34" charset="0"/>
                        </a:rPr>
                        <a:t>AVCB - Auto de Vistoria do Corpo de Bombeiros</a:t>
                      </a:r>
                      <a:endParaRPr lang="pt-BR" sz="6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E963F848-3B3E-4BC6-94A3-86725EF63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B3AFC0BB-FFF1-4418-90B4-FCBA7119507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2410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813128663"/>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53741">
                  <a:extLst>
                    <a:ext uri="{9D8B030D-6E8A-4147-A177-3AD203B41FA5}">
                      <a16:colId xmlns:a16="http://schemas.microsoft.com/office/drawing/2014/main" val="3096327074"/>
                    </a:ext>
                  </a:extLst>
                </a:gridCol>
                <a:gridCol w="1117381">
                  <a:extLst>
                    <a:ext uri="{9D8B030D-6E8A-4147-A177-3AD203B41FA5}">
                      <a16:colId xmlns:a16="http://schemas.microsoft.com/office/drawing/2014/main" val="267033463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3817681"/>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COMODATO/LEASING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F434881C-C9B2-4914-8FFC-B37006ABA8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95F8F596-38C5-46D7-9BCF-11C6554DCD05}"/>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61307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694573644"/>
              </p:ext>
            </p:extLst>
          </p:nvPr>
        </p:nvGraphicFramePr>
        <p:xfrm>
          <a:off x="143098" y="884249"/>
          <a:ext cx="9372695" cy="271223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97471">
                  <a:extLst>
                    <a:ext uri="{9D8B030D-6E8A-4147-A177-3AD203B41FA5}">
                      <a16:colId xmlns:a16="http://schemas.microsoft.com/office/drawing/2014/main" val="3096327074"/>
                    </a:ext>
                  </a:extLst>
                </a:gridCol>
                <a:gridCol w="1173651">
                  <a:extLst>
                    <a:ext uri="{9D8B030D-6E8A-4147-A177-3AD203B41FA5}">
                      <a16:colId xmlns:a16="http://schemas.microsoft.com/office/drawing/2014/main" val="1156140243"/>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84717957"/>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CONSULTORIA/AUDITORIA|</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CaixaDeTexto 7">
            <a:extLst>
              <a:ext uri="{FF2B5EF4-FFF2-40B4-BE49-F238E27FC236}">
                <a16:creationId xmlns:a16="http://schemas.microsoft.com/office/drawing/2014/main" id="{34EBCCD2-6BE1-4084-853C-CEF5AE5E0FC2}"/>
              </a:ext>
            </a:extLst>
          </p:cNvPr>
          <p:cNvSpPr txBox="1"/>
          <p:nvPr/>
        </p:nvSpPr>
        <p:spPr>
          <a:xfrm>
            <a:off x="4076699" y="357058"/>
            <a:ext cx="4312043"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CONSULTORIA/AUDITORIA/ASSESSORIA</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841D2175-02EB-45F8-A12F-87DA317493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312A8F1F-F10F-4BB6-905D-A15C10D2E21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77205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582345064"/>
              </p:ext>
            </p:extLst>
          </p:nvPr>
        </p:nvGraphicFramePr>
        <p:xfrm>
          <a:off x="143098" y="884249"/>
          <a:ext cx="9372695" cy="400558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83403">
                  <a:extLst>
                    <a:ext uri="{9D8B030D-6E8A-4147-A177-3AD203B41FA5}">
                      <a16:colId xmlns:a16="http://schemas.microsoft.com/office/drawing/2014/main" val="3096327074"/>
                    </a:ext>
                  </a:extLst>
                </a:gridCol>
                <a:gridCol w="1187719">
                  <a:extLst>
                    <a:ext uri="{9D8B030D-6E8A-4147-A177-3AD203B41FA5}">
                      <a16:colId xmlns:a16="http://schemas.microsoft.com/office/drawing/2014/main" val="3767213395"/>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14824384"/>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effectLst>
                  <a:outerShdw blurRad="38100" dist="38100" dir="2700000" algn="tl">
                    <a:srgbClr val="000000">
                      <a:alpha val="43137"/>
                    </a:srgbClr>
                  </a:outerShdw>
                </a:effectLst>
                <a:latin typeface="Calibri" panose="020F0502020204030204"/>
              </a:rPr>
              <a:t>COOPROCESSAMENTO</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2" action="ppaction://hlinksldjump"/>
            <a:extLst>
              <a:ext uri="{FF2B5EF4-FFF2-40B4-BE49-F238E27FC236}">
                <a16:creationId xmlns:a16="http://schemas.microsoft.com/office/drawing/2014/main" id="{E8FD0970-69FE-4504-A8AD-C8E0A0327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4122A729-DA51-4E22-B108-BB316B3B8EE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19104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473108025"/>
              </p:ext>
            </p:extLst>
          </p:nvPr>
        </p:nvGraphicFramePr>
        <p:xfrm>
          <a:off x="150186" y="884249"/>
          <a:ext cx="9372695" cy="467020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526532">
                  <a:extLst>
                    <a:ext uri="{9D8B030D-6E8A-4147-A177-3AD203B41FA5}">
                      <a16:colId xmlns:a16="http://schemas.microsoft.com/office/drawing/2014/main" val="3968628279"/>
                    </a:ext>
                  </a:extLst>
                </a:gridCol>
                <a:gridCol w="5458264">
                  <a:extLst>
                    <a:ext uri="{9D8B030D-6E8A-4147-A177-3AD203B41FA5}">
                      <a16:colId xmlns:a16="http://schemas.microsoft.com/office/drawing/2014/main" val="3096327074"/>
                    </a:ext>
                  </a:extLst>
                </a:gridCol>
                <a:gridCol w="1075178">
                  <a:extLst>
                    <a:ext uri="{9D8B030D-6E8A-4147-A177-3AD203B41FA5}">
                      <a16:colId xmlns:a16="http://schemas.microsoft.com/office/drawing/2014/main" val="3771820778"/>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a:t>
                      </a:r>
                      <a:r>
                        <a:rPr lang="pt-BR" sz="600" b="1"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90834403"/>
                  </a:ext>
                </a:extLst>
              </a:tr>
              <a:tr h="613549">
                <a:tc vMerge="1">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13549">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CNDT - Certidão Negativa de Débitos Trabalhistas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https://cndt-certidao.tst.jus.br/inicio.faces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Certidão Negativa de Débitos Trabalhistas (CNDT) é uma certidão emitida pelo Tribunal Superior do Trabalho (TST) que indica a existência ou não de débitos em processos de execução trabalhista definitiva frente ao Banco Nacional de Devedores Trabalhistas (BNDT).</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endParaRPr lang="pt-BR" sz="8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664891326"/>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effectLst>
                  <a:outerShdw blurRad="38100" dist="38100" dir="2700000" algn="tl">
                    <a:srgbClr val="000000">
                      <a:alpha val="43137"/>
                    </a:srgbClr>
                  </a:outerShdw>
                </a:effectLst>
                <a:latin typeface="Calibri" panose="020F0502020204030204"/>
              </a:rPr>
              <a:t>COOPROCESSAMENTO MATERIAL</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2" action="ppaction://hlinksldjump"/>
            <a:extLst>
              <a:ext uri="{FF2B5EF4-FFF2-40B4-BE49-F238E27FC236}">
                <a16:creationId xmlns:a16="http://schemas.microsoft.com/office/drawing/2014/main" id="{E8FD0970-69FE-4504-A8AD-C8E0A0327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4122A729-DA51-4E22-B108-BB316B3B8EE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9321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3">
            <a:alphaModFix amt="9000"/>
            <a:extLst>
              <a:ext uri="{28A0092B-C50C-407E-A947-70E740481C1C}">
                <a14:useLocalDpi xmlns:a14="http://schemas.microsoft.com/office/drawing/2010/main" val="0"/>
              </a:ext>
            </a:extLst>
          </a:blip>
          <a:stretch>
            <a:fillRect/>
          </a:stretch>
        </p:blipFill>
        <p:spPr>
          <a:xfrm>
            <a:off x="0" y="21376"/>
            <a:ext cx="9864766" cy="6836623"/>
          </a:xfrm>
          <a:prstGeom prst="rect">
            <a:avLst/>
          </a:prstGeom>
        </p:spPr>
      </p:pic>
      <p:sp>
        <p:nvSpPr>
          <p:cNvPr id="36" name="Retângulo: Cantos Arredondados 35">
            <a:extLst>
              <a:ext uri="{FF2B5EF4-FFF2-40B4-BE49-F238E27FC236}">
                <a16:creationId xmlns:a16="http://schemas.microsoft.com/office/drawing/2014/main" id="{3049A0E2-D3F7-4109-A8BA-8EC3B2F30DB2}"/>
              </a:ext>
            </a:extLst>
          </p:cNvPr>
          <p:cNvSpPr/>
          <p:nvPr/>
        </p:nvSpPr>
        <p:spPr>
          <a:xfrm>
            <a:off x="1140" y="644493"/>
            <a:ext cx="342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CaixaDeTexto 36">
            <a:extLst>
              <a:ext uri="{FF2B5EF4-FFF2-40B4-BE49-F238E27FC236}">
                <a16:creationId xmlns:a16="http://schemas.microsoft.com/office/drawing/2014/main" id="{AE41D1F6-21D2-4714-84B5-B92446287B3E}"/>
              </a:ext>
            </a:extLst>
          </p:cNvPr>
          <p:cNvSpPr txBox="1"/>
          <p:nvPr/>
        </p:nvSpPr>
        <p:spPr>
          <a:xfrm>
            <a:off x="495427" y="227692"/>
            <a:ext cx="2990914" cy="433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15"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Segoe UI" panose="020B0502040204020203" pitchFamily="34" charset="0"/>
              </a:rPr>
              <a:t>DOCUMENTAÇÃO</a:t>
            </a:r>
          </a:p>
        </p:txBody>
      </p:sp>
      <p:sp>
        <p:nvSpPr>
          <p:cNvPr id="39" name="Retângulo: Cantos Arredondados 38">
            <a:extLst>
              <a:ext uri="{FF2B5EF4-FFF2-40B4-BE49-F238E27FC236}">
                <a16:creationId xmlns:a16="http://schemas.microsoft.com/office/drawing/2014/main" id="{3762A501-BC49-49F6-9207-58607F164D84}"/>
              </a:ext>
            </a:extLst>
          </p:cNvPr>
          <p:cNvSpPr/>
          <p:nvPr/>
        </p:nvSpPr>
        <p:spPr>
          <a:xfrm>
            <a:off x="429566" y="695899"/>
            <a:ext cx="2880000" cy="280800"/>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292"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Verdana Pro SemiBold" panose="020B0704030504040204" pitchFamily="34" charset="0"/>
                <a:ea typeface="Verdana" panose="020B0604030504040204" pitchFamily="34" charset="0"/>
                <a:cs typeface="Aharoni" panose="02010803020104030203" pitchFamily="2" charset="-79"/>
              </a:rPr>
              <a:t>COMPROVANTE BANCÁRIO</a:t>
            </a:r>
          </a:p>
        </p:txBody>
      </p:sp>
      <p:sp>
        <p:nvSpPr>
          <p:cNvPr id="40" name="Retângulo: Cantos Arredondados 39">
            <a:extLst>
              <a:ext uri="{FF2B5EF4-FFF2-40B4-BE49-F238E27FC236}">
                <a16:creationId xmlns:a16="http://schemas.microsoft.com/office/drawing/2014/main" id="{53B804CA-DA07-4F23-AFE0-1FC0D51F9D64}"/>
              </a:ext>
            </a:extLst>
          </p:cNvPr>
          <p:cNvSpPr/>
          <p:nvPr/>
        </p:nvSpPr>
        <p:spPr>
          <a:xfrm>
            <a:off x="429565" y="1505383"/>
            <a:ext cx="8756635" cy="1279321"/>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Quando a empresa se tratar de MEI e não possuir conta jurídica o representante legal da empresa pode receber em nome, desde que comprove ser o representante, nesse caso poderá receber em nome de sua empresa. Nesse cenário é criado o cadastro da pessoa física e da pessoa jurídica e realizado o vínculo no sistema.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Identificamos o MEI pelo cartão CNPJ ou pelo Certificado da Condição do Microempreendedor Individual.</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Cenário - Empresa MEI e não possui comprovante bancário em nome da empresa.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Documentos para envio: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PF: Cópia CPF, RG, PIS, Comprovante de Endereço, Comprovante bancário e n° do CBO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PJ: De acordo com o processo de Homologação.</a:t>
            </a:r>
          </a:p>
        </p:txBody>
      </p:sp>
      <p:sp>
        <p:nvSpPr>
          <p:cNvPr id="13" name="Retângulo: Cantos Arredondados 12">
            <a:extLst>
              <a:ext uri="{FF2B5EF4-FFF2-40B4-BE49-F238E27FC236}">
                <a16:creationId xmlns:a16="http://schemas.microsoft.com/office/drawing/2014/main" id="{233F1F1E-CB6A-4A1A-8CC8-68AD80A01E12}"/>
              </a:ext>
            </a:extLst>
          </p:cNvPr>
          <p:cNvSpPr/>
          <p:nvPr/>
        </p:nvSpPr>
        <p:spPr>
          <a:xfrm>
            <a:off x="495427" y="1129377"/>
            <a:ext cx="6215073" cy="196396"/>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292" b="0" i="0" u="none" strike="noStrike" kern="1200" cap="none" spc="0" normalizeH="0" baseline="0" noProof="0" dirty="0">
                <a:ln w="0"/>
                <a:solidFill>
                  <a:srgbClr val="FF5F0A"/>
                </a:solidFill>
                <a:effectLst>
                  <a:outerShdw blurRad="38100" dist="19050" dir="2700000" algn="tl" rotWithShape="0">
                    <a:prstClr val="black">
                      <a:alpha val="40000"/>
                    </a:prstClr>
                  </a:outerShdw>
                </a:effectLst>
                <a:uLnTx/>
                <a:uFillTx/>
                <a:latin typeface="Verdana Pro SemiBold" panose="020B0704030504040204" pitchFamily="34" charset="0"/>
                <a:ea typeface="Verdana" panose="020B0604030504040204" pitchFamily="34" charset="0"/>
                <a:cs typeface="Aharoni" panose="02010803020104030203" pitchFamily="2" charset="-79"/>
              </a:rPr>
              <a:t>MEI sem dados bancários de PJ: </a:t>
            </a:r>
          </a:p>
        </p:txBody>
      </p:sp>
      <p:sp>
        <p:nvSpPr>
          <p:cNvPr id="23" name="Retângulo: Cantos Arredondados 22">
            <a:extLst>
              <a:ext uri="{FF2B5EF4-FFF2-40B4-BE49-F238E27FC236}">
                <a16:creationId xmlns:a16="http://schemas.microsoft.com/office/drawing/2014/main" id="{7C6DBF5E-2B61-4BBE-BB7A-912C2EF3B400}"/>
              </a:ext>
            </a:extLst>
          </p:cNvPr>
          <p:cNvSpPr/>
          <p:nvPr/>
        </p:nvSpPr>
        <p:spPr>
          <a:xfrm>
            <a:off x="495427" y="2916100"/>
            <a:ext cx="6215073" cy="196396"/>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292" b="0" i="0" u="none" strike="noStrike" kern="1200" cap="none" spc="0" normalizeH="0" baseline="0" noProof="0" dirty="0">
                <a:ln w="0"/>
                <a:solidFill>
                  <a:srgbClr val="FF5F0A"/>
                </a:solidFill>
                <a:effectLst>
                  <a:outerShdw blurRad="38100" dist="19050" dir="2700000" algn="tl" rotWithShape="0">
                    <a:prstClr val="black">
                      <a:alpha val="40000"/>
                    </a:prstClr>
                  </a:outerShdw>
                </a:effectLst>
                <a:uLnTx/>
                <a:uFillTx/>
                <a:latin typeface="Verdana Pro SemiBold" panose="020B0704030504040204" pitchFamily="34" charset="0"/>
                <a:ea typeface="Verdana" panose="020B0604030504040204" pitchFamily="34" charset="0"/>
                <a:cs typeface="Aharoni" panose="02010803020104030203" pitchFamily="2" charset="-79"/>
              </a:rPr>
              <a:t>Matriz x Filial: </a:t>
            </a:r>
          </a:p>
        </p:txBody>
      </p:sp>
      <p:sp>
        <p:nvSpPr>
          <p:cNvPr id="28" name="Retângulo: Cantos Arredondados 27">
            <a:extLst>
              <a:ext uri="{FF2B5EF4-FFF2-40B4-BE49-F238E27FC236}">
                <a16:creationId xmlns:a16="http://schemas.microsoft.com/office/drawing/2014/main" id="{9930E513-1AD6-4CEB-B718-65D1882C3DAE}"/>
              </a:ext>
            </a:extLst>
          </p:cNvPr>
          <p:cNvSpPr/>
          <p:nvPr/>
        </p:nvSpPr>
        <p:spPr>
          <a:xfrm>
            <a:off x="429565" y="3243892"/>
            <a:ext cx="8756635" cy="1279321"/>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No caso de a filial informar os dados bancários da matriz, </a:t>
            </a:r>
            <a:r>
              <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rPr>
              <a:t>junto com o comprovante bancário </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será necessário enviar uma </a:t>
            </a:r>
            <a:r>
              <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rPr>
              <a:t>carta assinada por procurador e a procuração</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 autorizando os pagamentos na conta da matriz. A carta e a procuração devem ser anexadas no mesmo campo que o comprovante bancário. Ambas as empresas (matriz e filial) devem compartilhar o mesmo </a:t>
            </a:r>
            <a:r>
              <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rPr>
              <a:t>CNPJ-raiz</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just"/>
            <a:endPar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Neste cenário não é necessário criar o cadastro do Fornecedor Matriz e nem realizar os processos de Homologação e DDI para a Matriz.</a:t>
            </a:r>
            <a:endParaRPr kumimoji="0" lang="pt-BR" sz="1000" b="0" i="0" u="none" strike="noStrike" kern="1200" cap="none" spc="0" normalizeH="0" baseline="0" noProof="0" dirty="0">
              <a:ln>
                <a:noFill/>
              </a:ln>
              <a:solidFill>
                <a:schemeClr val="bg1"/>
              </a:solidFill>
              <a:effectLst/>
              <a:uLnTx/>
              <a:uFillTx/>
              <a:latin typeface="Verdana Pro SemiBold" panose="020B0704030504040204" pitchFamily="34" charset="0"/>
              <a:ea typeface="+mn-ea"/>
              <a:cs typeface="+mn-cs"/>
            </a:endParaRPr>
          </a:p>
        </p:txBody>
      </p:sp>
      <p:sp>
        <p:nvSpPr>
          <p:cNvPr id="10" name="Retângulo: Cantos Arredondados 9">
            <a:extLst>
              <a:ext uri="{FF2B5EF4-FFF2-40B4-BE49-F238E27FC236}">
                <a16:creationId xmlns:a16="http://schemas.microsoft.com/office/drawing/2014/main" id="{9ADCF497-E824-4449-9EDB-BA0B80BC3E7B}"/>
              </a:ext>
            </a:extLst>
          </p:cNvPr>
          <p:cNvSpPr/>
          <p:nvPr/>
        </p:nvSpPr>
        <p:spPr>
          <a:xfrm>
            <a:off x="495427" y="4786006"/>
            <a:ext cx="6215073" cy="196396"/>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sz="1200" b="1" dirty="0">
                <a:solidFill>
                  <a:srgbClr val="FF5000"/>
                </a:solidFill>
                <a:latin typeface="Verdana" panose="020B0604030504040204" pitchFamily="34" charset="0"/>
                <a:ea typeface="Verdana" panose="020B0604030504040204" pitchFamily="34" charset="0"/>
              </a:rPr>
              <a:t>Fornecedores já cadastrados no SAP</a:t>
            </a:r>
            <a:endParaRPr kumimoji="0" lang="pt-BR" sz="1292" b="0" i="0" u="none" strike="noStrike" kern="1200" cap="none" spc="0" normalizeH="0" baseline="0" noProof="0" dirty="0">
              <a:ln w="0"/>
              <a:solidFill>
                <a:srgbClr val="FF5F0A"/>
              </a:solidFill>
              <a:effectLst>
                <a:outerShdw blurRad="38100" dist="19050" dir="2700000" algn="tl" rotWithShape="0">
                  <a:prstClr val="black">
                    <a:alpha val="40000"/>
                  </a:prstClr>
                </a:outerShdw>
              </a:effectLst>
              <a:uLnTx/>
              <a:uFillTx/>
              <a:latin typeface="Verdana Pro SemiBold" panose="020B0704030504040204" pitchFamily="34" charset="0"/>
              <a:ea typeface="Verdana" panose="020B0604030504040204" pitchFamily="34" charset="0"/>
              <a:cs typeface="Aharoni" panose="02010803020104030203" pitchFamily="2" charset="-79"/>
            </a:endParaRPr>
          </a:p>
        </p:txBody>
      </p:sp>
      <p:sp>
        <p:nvSpPr>
          <p:cNvPr id="11" name="Retângulo: Cantos Arredondados 10">
            <a:extLst>
              <a:ext uri="{FF2B5EF4-FFF2-40B4-BE49-F238E27FC236}">
                <a16:creationId xmlns:a16="http://schemas.microsoft.com/office/drawing/2014/main" id="{21F18A15-1689-4386-BD9C-5D79C64037C8}"/>
              </a:ext>
            </a:extLst>
          </p:cNvPr>
          <p:cNvSpPr/>
          <p:nvPr/>
        </p:nvSpPr>
        <p:spPr>
          <a:xfrm>
            <a:off x="495427" y="5156489"/>
            <a:ext cx="8756635" cy="13909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Existe um volume alto de fornecedores já cadastrados no SAP e muitos desses cadastros não atenderiam as regras atuais de análise de comprovante bancário da Política se reavaliados. Porém vários deles já possuem cadastro no SAP e irão manter a mesma conta bancária que em algum momento já ocorreu pagamentos.</a:t>
            </a:r>
          </a:p>
          <a:p>
            <a:pPr algn="just"/>
            <a:endPar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Desta forma, para os </a:t>
            </a:r>
            <a:r>
              <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rPr>
              <a:t>fornecedores que já possuem cadastro no SAP </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e que </a:t>
            </a:r>
            <a:r>
              <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rPr>
              <a:t>não terão os dados bancários alterados </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na Homologação ou </a:t>
            </a:r>
            <a:r>
              <a:rPr lang="pt-BR" sz="1000" dirty="0" err="1">
                <a:solidFill>
                  <a:schemeClr val="bg1"/>
                </a:solidFill>
                <a:latin typeface="Verdana" panose="020B0604030504040204" pitchFamily="34" charset="0"/>
                <a:ea typeface="Verdana" panose="020B0604030504040204" pitchFamily="34" charset="0"/>
                <a:cs typeface="Verdana" panose="020B0604030504040204" pitchFamily="34" charset="0"/>
              </a:rPr>
              <a:t>Re-homologação</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pt-BR" sz="1000" b="1" dirty="0">
                <a:solidFill>
                  <a:schemeClr val="bg1"/>
                </a:solidFill>
                <a:latin typeface="Verdana" panose="020B0604030504040204" pitchFamily="34" charset="0"/>
                <a:ea typeface="Verdana" panose="020B0604030504040204" pitchFamily="34" charset="0"/>
                <a:cs typeface="Verdana" panose="020B0604030504040204" pitchFamily="34" charset="0"/>
              </a:rPr>
              <a:t>não haverá mais a necessidade de validação do comprovante bancário</a:t>
            </a:r>
            <a:r>
              <a:rPr lang="pt-BR" sz="1000" dirty="0">
                <a:solidFill>
                  <a:schemeClr val="bg1"/>
                </a:solidFill>
                <a:latin typeface="Verdana" panose="020B0604030504040204" pitchFamily="34" charset="0"/>
                <a:ea typeface="Verdana" panose="020B0604030504040204" pitchFamily="34" charset="0"/>
                <a:cs typeface="Verdana" panose="020B0604030504040204" pitchFamily="34" charset="0"/>
              </a:rPr>
              <a:t>. Ou seja, o fornecedor pode preencher os dados no SPQ, por exemplo, e não anexar o comprovante bancário pois são os mesmos que já constam no SAP. </a:t>
            </a:r>
          </a:p>
        </p:txBody>
      </p:sp>
    </p:spTree>
    <p:extLst>
      <p:ext uri="{BB962C8B-B14F-4D97-AF65-F5344CB8AC3E}">
        <p14:creationId xmlns:p14="http://schemas.microsoft.com/office/powerpoint/2010/main" val="378095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11959970"/>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398997">
                  <a:extLst>
                    <a:ext uri="{9D8B030D-6E8A-4147-A177-3AD203B41FA5}">
                      <a16:colId xmlns:a16="http://schemas.microsoft.com/office/drawing/2014/main" val="3096327074"/>
                    </a:ext>
                  </a:extLst>
                </a:gridCol>
                <a:gridCol w="1272125">
                  <a:extLst>
                    <a:ext uri="{9D8B030D-6E8A-4147-A177-3AD203B41FA5}">
                      <a16:colId xmlns:a16="http://schemas.microsoft.com/office/drawing/2014/main" val="21581137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1219313"/>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31331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CORREIAS E ROLETES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634E6CD0-BCE8-448B-971F-75D5F59416AC}"/>
              </a:ext>
            </a:extLst>
          </p:cNvPr>
          <p:cNvSpPr txBox="1"/>
          <p:nvPr/>
        </p:nvSpPr>
        <p:spPr>
          <a:xfrm>
            <a:off x="3481548" y="193058"/>
            <a:ext cx="5826972"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CORREIAS DE ELEVADORES OUTROS; CORREIAS PALETIZADORAS E ENSACADEIRAS; CORREIAS SEM FIM; CORREIAS SINCRONIZADORAS, V E POLIAS; CORREIAS TRANSP; CORREIAS V E SINCRO; ROLETES DE CORREIAS TRANSPORTADORAS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72D69CC6-2C9D-4565-B386-89DB5F2592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537701F8-CD1F-40CE-BFF0-7E48765281DF}"/>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94895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466428474"/>
              </p:ext>
            </p:extLst>
          </p:nvPr>
        </p:nvGraphicFramePr>
        <p:xfrm>
          <a:off x="143098" y="884249"/>
          <a:ext cx="9372695" cy="400558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25606">
                  <a:extLst>
                    <a:ext uri="{9D8B030D-6E8A-4147-A177-3AD203B41FA5}">
                      <a16:colId xmlns:a16="http://schemas.microsoft.com/office/drawing/2014/main" val="3096327074"/>
                    </a:ext>
                  </a:extLst>
                </a:gridCol>
                <a:gridCol w="1145516">
                  <a:extLst>
                    <a:ext uri="{9D8B030D-6E8A-4147-A177-3AD203B41FA5}">
                      <a16:colId xmlns:a16="http://schemas.microsoft.com/office/drawing/2014/main" val="3460838243"/>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92704486"/>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Operação</a:t>
                      </a:r>
                      <a:r>
                        <a:rPr lang="pt-BR" sz="600" b="1" i="0" u="none" strike="noStrike" dirty="0">
                          <a:solidFill>
                            <a:schemeClr val="tx1"/>
                          </a:solidFill>
                          <a:effectLst/>
                          <a:latin typeface="Verdana" panose="020B0604030504040204" pitchFamily="34" charset="0"/>
                          <a:ea typeface="Verdana" panose="020B0604030504040204" pitchFamily="34" charset="0"/>
                        </a:rPr>
                        <a:t>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59336389"/>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7" y="227692"/>
            <a:ext cx="195748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CORRETIVO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634E6CD0-BCE8-448B-971F-75D5F59416AC}"/>
              </a:ext>
            </a:extLst>
          </p:cNvPr>
          <p:cNvSpPr txBox="1"/>
          <p:nvPr/>
        </p:nvSpPr>
        <p:spPr>
          <a:xfrm>
            <a:off x="2307771" y="193058"/>
            <a:ext cx="7455131"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BAUXITA; CARVAO ESCUMAGEM; FERTILIZANTES; GESSO SINTETICO/FOSFOGESSO; MAGNETITA; MANGANÊS; MINERIO DE FERRO; POZOLANA; QUARTZO; ZINCO; FINOS DE PORCELANATO; METAIS; OXIDO ALUMÍNIO; ALUMINA; ALUROX; SULTAFO DE AMÔNIO; AREIA FUNDICAO; TERRA DIATOMACEA; TERRA TONSIL</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B10D5708-BBEF-4322-84A3-227DE03B8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0946EF67-2BC9-44D4-A1E9-D854156FB4A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21359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44575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CORRESPONDENTE JUDICIAL|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8" name="Table 7">
            <a:extLst>
              <a:ext uri="{FF2B5EF4-FFF2-40B4-BE49-F238E27FC236}">
                <a16:creationId xmlns:a16="http://schemas.microsoft.com/office/drawing/2014/main" id="{9AF0D8A9-5441-43D6-B79B-A47F02F0A2C3}"/>
              </a:ext>
            </a:extLst>
          </p:cNvPr>
          <p:cNvGraphicFramePr>
            <a:graphicFrameLocks noGrp="1"/>
          </p:cNvGraphicFramePr>
          <p:nvPr>
            <p:extLst>
              <p:ext uri="{D42A27DB-BD31-4B8C-83A1-F6EECF244321}">
                <p14:modId xmlns:p14="http://schemas.microsoft.com/office/powerpoint/2010/main" val="1926406966"/>
              </p:ext>
            </p:extLst>
          </p:nvPr>
        </p:nvGraphicFramePr>
        <p:xfrm>
          <a:off x="143098" y="884249"/>
          <a:ext cx="9372695" cy="214975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23479">
                  <a:extLst>
                    <a:ext uri="{9D8B030D-6E8A-4147-A177-3AD203B41FA5}">
                      <a16:colId xmlns:a16="http://schemas.microsoft.com/office/drawing/2014/main" val="3968628279"/>
                    </a:ext>
                  </a:extLst>
                </a:gridCol>
                <a:gridCol w="5050302">
                  <a:extLst>
                    <a:ext uri="{9D8B030D-6E8A-4147-A177-3AD203B41FA5}">
                      <a16:colId xmlns:a16="http://schemas.microsoft.com/office/drawing/2014/main" val="3096327074"/>
                    </a:ext>
                  </a:extLst>
                </a:gridCol>
                <a:gridCol w="1286193">
                  <a:extLst>
                    <a:ext uri="{9D8B030D-6E8A-4147-A177-3AD203B41FA5}">
                      <a16:colId xmlns:a16="http://schemas.microsoft.com/office/drawing/2014/main" val="123291572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p>
                      <a:pPr marL="182563" lvl="0" indent="0" algn="ctr" fontAlgn="b"/>
                      <a:endParaRPr lang="pt-BR" sz="8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bl>
          </a:graphicData>
        </a:graphic>
      </p:graphicFrame>
      <p:pic>
        <p:nvPicPr>
          <p:cNvPr id="6" name="Gráfico 5" descr="Início com preenchimento sólido">
            <a:hlinkClick r:id="rId3" action="ppaction://hlinksldjump"/>
            <a:extLst>
              <a:ext uri="{FF2B5EF4-FFF2-40B4-BE49-F238E27FC236}">
                <a16:creationId xmlns:a16="http://schemas.microsoft.com/office/drawing/2014/main" id="{24287AB8-46B2-457C-860A-8EF2E016F5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7" name="CaixaDeTexto 6">
            <a:extLst>
              <a:ext uri="{FF2B5EF4-FFF2-40B4-BE49-F238E27FC236}">
                <a16:creationId xmlns:a16="http://schemas.microsoft.com/office/drawing/2014/main" id="{868FD106-BBD8-4E06-A311-8ABDEEE0E1DB}"/>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99816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801287191"/>
              </p:ext>
            </p:extLst>
          </p:nvPr>
        </p:nvGraphicFramePr>
        <p:xfrm>
          <a:off x="143098" y="884249"/>
          <a:ext cx="9372695" cy="401283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39674">
                  <a:extLst>
                    <a:ext uri="{9D8B030D-6E8A-4147-A177-3AD203B41FA5}">
                      <a16:colId xmlns:a16="http://schemas.microsoft.com/office/drawing/2014/main" val="3096327074"/>
                    </a:ext>
                  </a:extLst>
                </a:gridCol>
                <a:gridCol w="1131448">
                  <a:extLst>
                    <a:ext uri="{9D8B030D-6E8A-4147-A177-3AD203B41FA5}">
                      <a16:colId xmlns:a16="http://schemas.microsoft.com/office/drawing/2014/main" val="248587036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62481">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13863829"/>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DESCONTAMINAÇÃO/ABERTURA DE MINA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9D4B8BAF-5997-411F-89FE-F78ECDC36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E598E843-3C72-4F79-8046-86CE39F3DE3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004490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DESPACHANTES|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428307798"/>
              </p:ext>
            </p:extLst>
          </p:nvPr>
        </p:nvGraphicFramePr>
        <p:xfrm>
          <a:off x="143098" y="884248"/>
          <a:ext cx="9372695" cy="3321996"/>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24080">
                  <a:extLst>
                    <a:ext uri="{9D8B030D-6E8A-4147-A177-3AD203B41FA5}">
                      <a16:colId xmlns:a16="http://schemas.microsoft.com/office/drawing/2014/main" val="3096327074"/>
                    </a:ext>
                  </a:extLst>
                </a:gridCol>
                <a:gridCol w="1047042">
                  <a:extLst>
                    <a:ext uri="{9D8B030D-6E8A-4147-A177-3AD203B41FA5}">
                      <a16:colId xmlns:a16="http://schemas.microsoft.com/office/drawing/2014/main" val="2193088100"/>
                    </a:ext>
                  </a:extLst>
                </a:gridCol>
              </a:tblGrid>
              <a:tr h="343520">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51761">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1202">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09250">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776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9" name="Gráfico 8" descr="Início com preenchimento sólido">
            <a:hlinkClick r:id="rId2" action="ppaction://hlinksldjump"/>
            <a:extLst>
              <a:ext uri="{FF2B5EF4-FFF2-40B4-BE49-F238E27FC236}">
                <a16:creationId xmlns:a16="http://schemas.microsoft.com/office/drawing/2014/main" id="{DAFF5A41-64B3-4E9A-955D-27EF8984C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DE3ADDEB-9473-477E-951F-693DD3D3875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48409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DESTINAÇÃO RESÍDUO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195583426"/>
              </p:ext>
            </p:extLst>
          </p:nvPr>
        </p:nvGraphicFramePr>
        <p:xfrm>
          <a:off x="143098" y="884249"/>
          <a:ext cx="9372695" cy="4324671"/>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2511270">
                  <a:extLst>
                    <a:ext uri="{9D8B030D-6E8A-4147-A177-3AD203B41FA5}">
                      <a16:colId xmlns:a16="http://schemas.microsoft.com/office/drawing/2014/main" val="3968628279"/>
                    </a:ext>
                  </a:extLst>
                </a:gridCol>
                <a:gridCol w="4276579">
                  <a:extLst>
                    <a:ext uri="{9D8B030D-6E8A-4147-A177-3AD203B41FA5}">
                      <a16:colId xmlns:a16="http://schemas.microsoft.com/office/drawing/2014/main" val="3096327074"/>
                    </a:ext>
                  </a:extLst>
                </a:gridCol>
                <a:gridCol w="1272125">
                  <a:extLst>
                    <a:ext uri="{9D8B030D-6E8A-4147-A177-3AD203B41FA5}">
                      <a16:colId xmlns:a16="http://schemas.microsoft.com/office/drawing/2014/main" val="3557936495"/>
                    </a:ext>
                  </a:extLst>
                </a:gridCol>
              </a:tblGrid>
              <a:tr h="295744">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37407">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27324">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483667">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58834750"/>
                  </a:ext>
                </a:extLst>
              </a:tr>
              <a:tr h="441099">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61503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471674">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1565922"/>
                  </a:ext>
                </a:extLst>
              </a:tr>
              <a:tr h="47167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pic>
        <p:nvPicPr>
          <p:cNvPr id="8" name="Gráfico 7" descr="Início com preenchimento sólido">
            <a:hlinkClick r:id="rId3" action="ppaction://hlinksldjump"/>
            <a:extLst>
              <a:ext uri="{FF2B5EF4-FFF2-40B4-BE49-F238E27FC236}">
                <a16:creationId xmlns:a16="http://schemas.microsoft.com/office/drawing/2014/main" id="{A3722C90-19C0-4D8C-ACC4-E31230AE53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09B550D1-D29A-451C-A017-0D7EEEB129E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379581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effectLst>
                  <a:outerShdw blurRad="38100" dist="38100" dir="2700000" algn="tl">
                    <a:srgbClr val="000000">
                      <a:alpha val="43137"/>
                    </a:srgbClr>
                  </a:outerShdw>
                </a:effectLst>
                <a:latin typeface="Calibri" panose="020F0502020204030204"/>
              </a:rPr>
              <a:t>DISTRIBUIDORES</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2907798170"/>
              </p:ext>
            </p:extLst>
          </p:nvPr>
        </p:nvGraphicFramePr>
        <p:xfrm>
          <a:off x="143098" y="884249"/>
          <a:ext cx="9372695" cy="180089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722554">
                  <a:extLst>
                    <a:ext uri="{9D8B030D-6E8A-4147-A177-3AD203B41FA5}">
                      <a16:colId xmlns:a16="http://schemas.microsoft.com/office/drawing/2014/main" val="3096327074"/>
                    </a:ext>
                  </a:extLst>
                </a:gridCol>
                <a:gridCol w="948568">
                  <a:extLst>
                    <a:ext uri="{9D8B030D-6E8A-4147-A177-3AD203B41FA5}">
                      <a16:colId xmlns:a16="http://schemas.microsoft.com/office/drawing/2014/main" val="3326547071"/>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Prova da quitação das contribuições devidas ao Sindicato dos representantes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http://servicos.receita.fazenda.gov.br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Certidão de Regularidade Fiscal é o documento, expedido em conjunto pela Procuradoria-Geral da Fazenda Nacional - PGFN e pela Receita Federal do Brasil - RFB, que certifica a situação fiscal do contribuinte, pessoa física ou jurídica, perante a Fazenda Nacional, em relação aos débitos previdenciários e aos não previdenciários inscritos em Dívida Ativa da União (DAU) pela Procuradoria-Geral da Fazenda Nacional e aos débitos previdenciários e aos não previdenciários administrados pela Receita Federal do Brasil.</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CF6DAE10-1674-4022-9701-9325609527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76C2D74D-A52D-4EA3-B3E6-7C77D091553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36984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7499545"/>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27132">
                  <a:extLst>
                    <a:ext uri="{9D8B030D-6E8A-4147-A177-3AD203B41FA5}">
                      <a16:colId xmlns:a16="http://schemas.microsoft.com/office/drawing/2014/main" val="3096327074"/>
                    </a:ext>
                  </a:extLst>
                </a:gridCol>
                <a:gridCol w="1243990">
                  <a:extLst>
                    <a:ext uri="{9D8B030D-6E8A-4147-A177-3AD203B41FA5}">
                      <a16:colId xmlns:a16="http://schemas.microsoft.com/office/drawing/2014/main" val="148656841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62210155"/>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7" y="227692"/>
            <a:ext cx="220423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EMBALAGEM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634E6CD0-BCE8-448B-971F-75D5F59416AC}"/>
              </a:ext>
            </a:extLst>
          </p:cNvPr>
          <p:cNvSpPr txBox="1"/>
          <p:nvPr/>
        </p:nvSpPr>
        <p:spPr>
          <a:xfrm>
            <a:off x="2583543" y="193058"/>
            <a:ext cx="7179359"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EMBALAGEM DIVERSAS; EMBALAGEM METALICA; EMBALAGEM NAO METALICAS; EMBALAGEM SACARIA; SACARIA ARGAMASSA; SACARIA CAL; SACARIA CIMENTO; BIG BAG PRODUTOS PROD NAO PERIGOSO; BIG BAG PRODUTOS PROD PERIGOSOS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34542C72-EDFE-4030-8C0F-0928301E1D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CAB93660-FCED-406B-ADD1-E321AC4CD29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77291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áfico 1" descr="Início com preenchimento sólido">
            <a:hlinkClick r:id="rId2" action="ppaction://hlinksldjump"/>
            <a:extLst>
              <a:ext uri="{FF2B5EF4-FFF2-40B4-BE49-F238E27FC236}">
                <a16:creationId xmlns:a16="http://schemas.microsoft.com/office/drawing/2014/main" id="{59EF62A3-FC62-463A-B470-7B464CB6EB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3" name="CaixaDeTexto 2">
            <a:extLst>
              <a:ext uri="{FF2B5EF4-FFF2-40B4-BE49-F238E27FC236}">
                <a16:creationId xmlns:a16="http://schemas.microsoft.com/office/drawing/2014/main" id="{0999BF62-4991-4265-B326-DDCE0C4B4BA9}"/>
              </a:ext>
            </a:extLst>
          </p:cNvPr>
          <p:cNvSpPr txBox="1"/>
          <p:nvPr/>
        </p:nvSpPr>
        <p:spPr>
          <a:xfrm>
            <a:off x="495426" y="227692"/>
            <a:ext cx="98387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EQUIPAMENTO INDUSTRIAL|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4" name="Table 7">
            <a:extLst>
              <a:ext uri="{FF2B5EF4-FFF2-40B4-BE49-F238E27FC236}">
                <a16:creationId xmlns:a16="http://schemas.microsoft.com/office/drawing/2014/main" id="{AD535B46-E8ED-4E2B-8874-CB9F971777DB}"/>
              </a:ext>
            </a:extLst>
          </p:cNvPr>
          <p:cNvGraphicFramePr>
            <a:graphicFrameLocks noGrp="1"/>
          </p:cNvGraphicFramePr>
          <p:nvPr>
            <p:extLst>
              <p:ext uri="{D42A27DB-BD31-4B8C-83A1-F6EECF244321}">
                <p14:modId xmlns:p14="http://schemas.microsoft.com/office/powerpoint/2010/main" val="2078694264"/>
              </p:ext>
            </p:extLst>
          </p:nvPr>
        </p:nvGraphicFramePr>
        <p:xfrm>
          <a:off x="186641" y="1149663"/>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38334">
                  <a:extLst>
                    <a:ext uri="{9D8B030D-6E8A-4147-A177-3AD203B41FA5}">
                      <a16:colId xmlns:a16="http://schemas.microsoft.com/office/drawing/2014/main" val="3096327074"/>
                    </a:ext>
                  </a:extLst>
                </a:gridCol>
                <a:gridCol w="1132788">
                  <a:extLst>
                    <a:ext uri="{9D8B030D-6E8A-4147-A177-3AD203B41FA5}">
                      <a16:colId xmlns:a16="http://schemas.microsoft.com/office/drawing/2014/main" val="268623837"/>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3814219"/>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5" name="CaixaDeTexto 4">
            <a:extLst>
              <a:ext uri="{FF2B5EF4-FFF2-40B4-BE49-F238E27FC236}">
                <a16:creationId xmlns:a16="http://schemas.microsoft.com/office/drawing/2014/main" id="{19224EE7-CE71-4E5B-9409-34C636F66D5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37021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281137734"/>
              </p:ext>
            </p:extLst>
          </p:nvPr>
        </p:nvGraphicFramePr>
        <p:xfrm>
          <a:off x="186641" y="1149663"/>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38334">
                  <a:extLst>
                    <a:ext uri="{9D8B030D-6E8A-4147-A177-3AD203B41FA5}">
                      <a16:colId xmlns:a16="http://schemas.microsoft.com/office/drawing/2014/main" val="3096327074"/>
                    </a:ext>
                  </a:extLst>
                </a:gridCol>
                <a:gridCol w="1132788">
                  <a:extLst>
                    <a:ext uri="{9D8B030D-6E8A-4147-A177-3AD203B41FA5}">
                      <a16:colId xmlns:a16="http://schemas.microsoft.com/office/drawing/2014/main" val="268623837"/>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87753908"/>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98387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EQUIPAMENTOS INDUSTRIAIS E MOVIMENTAÇÃO CARGA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634E6CD0-BCE8-448B-971F-75D5F59416AC}"/>
              </a:ext>
            </a:extLst>
          </p:cNvPr>
          <p:cNvSpPr txBox="1"/>
          <p:nvPr/>
        </p:nvSpPr>
        <p:spPr>
          <a:xfrm>
            <a:off x="466878" y="735525"/>
            <a:ext cx="903220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CORREIAS E MATERIAIS MOVIMENTACAO CARGA; EQUIPAMENTOS PARA MOVIMENTACAO CARGA; EQUIPAMENTOS INDUSTRIAIS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744C69BF-4182-434F-B76A-DFAB731D1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B00B8A44-400C-461A-BB05-48451C2FFE92}"/>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0900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21376"/>
            <a:ext cx="9864766" cy="6836623"/>
          </a:xfrm>
          <a:prstGeom prst="rect">
            <a:avLst/>
          </a:prstGeom>
        </p:spPr>
      </p:pic>
      <p:sp>
        <p:nvSpPr>
          <p:cNvPr id="5" name="Retângulo: Cantos Arredondados 4">
            <a:extLst>
              <a:ext uri="{FF2B5EF4-FFF2-40B4-BE49-F238E27FC236}">
                <a16:creationId xmlns:a16="http://schemas.microsoft.com/office/drawing/2014/main" id="{10CF3D1D-2E86-4C87-BC9B-761BA63B2E92}"/>
              </a:ext>
            </a:extLst>
          </p:cNvPr>
          <p:cNvSpPr/>
          <p:nvPr/>
        </p:nvSpPr>
        <p:spPr>
          <a:xfrm>
            <a:off x="1140" y="644493"/>
            <a:ext cx="252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2" name="CaixaDeTexto 1">
            <a:extLst>
              <a:ext uri="{FF2B5EF4-FFF2-40B4-BE49-F238E27FC236}">
                <a16:creationId xmlns:a16="http://schemas.microsoft.com/office/drawing/2014/main" id="{C6E2E82E-4ACC-4C1B-9AEE-CA57A3E4CAA5}"/>
              </a:ext>
            </a:extLst>
          </p:cNvPr>
          <p:cNvSpPr txBox="1"/>
          <p:nvPr/>
        </p:nvSpPr>
        <p:spPr>
          <a:xfrm>
            <a:off x="495427" y="227692"/>
            <a:ext cx="2990914" cy="433196"/>
          </a:xfrm>
          <a:prstGeom prst="rect">
            <a:avLst/>
          </a:prstGeom>
          <a:noFill/>
        </p:spPr>
        <p:txBody>
          <a:bodyPr wrap="square" rtlCol="0">
            <a:spAutoFit/>
          </a:bodyPr>
          <a:lstStyle/>
          <a:p>
            <a:r>
              <a:rPr lang="pt-BR" sz="2215" b="1" dirty="0">
                <a:solidFill>
                  <a:schemeClr val="bg1"/>
                </a:solidFill>
                <a:latin typeface="Verdana" panose="020B0604030504040204" pitchFamily="34" charset="0"/>
                <a:ea typeface="Verdana" panose="020B0604030504040204" pitchFamily="34" charset="0"/>
                <a:cs typeface="Segoe UI" panose="020B0502040204020203" pitchFamily="34" charset="0"/>
              </a:rPr>
              <a:t>CATEGORIA</a:t>
            </a:r>
          </a:p>
        </p:txBody>
      </p:sp>
      <p:sp>
        <p:nvSpPr>
          <p:cNvPr id="7" name="Retângulo: Cantos Arredondados 6">
            <a:extLst>
              <a:ext uri="{FF2B5EF4-FFF2-40B4-BE49-F238E27FC236}">
                <a16:creationId xmlns:a16="http://schemas.microsoft.com/office/drawing/2014/main" id="{82DEFB2B-5E3D-44A5-9202-936405C328BF}"/>
              </a:ext>
            </a:extLst>
          </p:cNvPr>
          <p:cNvSpPr/>
          <p:nvPr/>
        </p:nvSpPr>
        <p:spPr>
          <a:xfrm>
            <a:off x="203967" y="1082465"/>
            <a:ext cx="9498066" cy="5113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8" name="CaixaDeTexto 7">
            <a:extLst>
              <a:ext uri="{FF2B5EF4-FFF2-40B4-BE49-F238E27FC236}">
                <a16:creationId xmlns:a16="http://schemas.microsoft.com/office/drawing/2014/main" id="{FAE2D208-4109-4045-939B-D21DB6D58B14}"/>
              </a:ext>
            </a:extLst>
          </p:cNvPr>
          <p:cNvSpPr txBox="1"/>
          <p:nvPr/>
        </p:nvSpPr>
        <p:spPr>
          <a:xfrm>
            <a:off x="326267" y="808149"/>
            <a:ext cx="9005629" cy="518412"/>
          </a:xfrm>
          <a:prstGeom prst="rect">
            <a:avLst/>
          </a:prstGeom>
          <a:noFill/>
        </p:spPr>
        <p:txBody>
          <a:bodyPr wrap="square">
            <a:spAutoFit/>
          </a:bodyPr>
          <a:lstStyle/>
          <a:p>
            <a:r>
              <a:rPr lang="pt-BR" sz="923" dirty="0">
                <a:solidFill>
                  <a:schemeClr val="bg1"/>
                </a:solidFill>
                <a:latin typeface="Verdana Pro SemiBold" panose="020B0704030504040204" pitchFamily="34" charset="0"/>
              </a:rPr>
              <a:t>O processo de homologação/</a:t>
            </a:r>
            <a:r>
              <a:rPr lang="pt-BR" sz="923" dirty="0" err="1">
                <a:solidFill>
                  <a:schemeClr val="bg1"/>
                </a:solidFill>
                <a:latin typeface="Verdana Pro SemiBold" panose="020B0704030504040204" pitchFamily="34" charset="0"/>
              </a:rPr>
              <a:t>re-homologação</a:t>
            </a:r>
            <a:r>
              <a:rPr lang="pt-BR" sz="923" dirty="0">
                <a:solidFill>
                  <a:schemeClr val="bg1"/>
                </a:solidFill>
                <a:latin typeface="Verdana Pro SemiBold" panose="020B0704030504040204" pitchFamily="34" charset="0"/>
              </a:rPr>
              <a:t> necessita do envio de documentações obrigatórias referentes a categoria de fornecimento.</a:t>
            </a:r>
          </a:p>
          <a:p>
            <a:r>
              <a:rPr lang="pt-BR" sz="923" dirty="0">
                <a:solidFill>
                  <a:schemeClr val="bg1"/>
                </a:solidFill>
                <a:latin typeface="Verdana Pro SemiBold" panose="020B0704030504040204" pitchFamily="34" charset="0"/>
              </a:rPr>
              <a:t>Por favor, selecione a categoria que está apto a fornecer de acordo com a legislação vigente e verifique a documentação solicitada: </a:t>
            </a:r>
          </a:p>
          <a:p>
            <a:endParaRPr lang="pt-BR" sz="923" dirty="0">
              <a:solidFill>
                <a:schemeClr val="bg1"/>
              </a:solidFill>
              <a:latin typeface="Verdana Pro SemiBold" panose="020B0704030504040204" pitchFamily="34" charset="0"/>
            </a:endParaRPr>
          </a:p>
        </p:txBody>
      </p:sp>
      <p:sp>
        <p:nvSpPr>
          <p:cNvPr id="4" name="Retângulo: Cantos Arredondados 3">
            <a:extLst>
              <a:ext uri="{FF2B5EF4-FFF2-40B4-BE49-F238E27FC236}">
                <a16:creationId xmlns:a16="http://schemas.microsoft.com/office/drawing/2014/main" id="{6237CB00-A469-4494-ADC8-26D088F2A28D}"/>
              </a:ext>
            </a:extLst>
          </p:cNvPr>
          <p:cNvSpPr/>
          <p:nvPr/>
        </p:nvSpPr>
        <p:spPr>
          <a:xfrm>
            <a:off x="207765" y="1392626"/>
            <a:ext cx="214827" cy="1649782"/>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pt-BR" sz="1292" b="1" dirty="0">
                <a:solidFill>
                  <a:sysClr val="windowText" lastClr="000000"/>
                </a:solidFill>
                <a:effectLst>
                  <a:outerShdw blurRad="38100" dist="38100" dir="2700000" algn="tl">
                    <a:srgbClr val="000000">
                      <a:alpha val="43137"/>
                    </a:srgbClr>
                  </a:outerShdw>
                </a:effectLst>
                <a:latin typeface="Aharoni" panose="02010803020104030203" pitchFamily="2" charset="-79"/>
                <a:ea typeface="Verdana" panose="020B0604030504040204" pitchFamily="34" charset="0"/>
                <a:cs typeface="Aharoni" panose="02010803020104030203" pitchFamily="2" charset="-79"/>
              </a:rPr>
              <a:t>INSUMOS</a:t>
            </a:r>
          </a:p>
        </p:txBody>
      </p:sp>
      <p:sp>
        <p:nvSpPr>
          <p:cNvPr id="9" name="Retângulo: Cantos Arredondados 8">
            <a:hlinkClick r:id="rId3" action="ppaction://hlinksldjump"/>
            <a:extLst>
              <a:ext uri="{FF2B5EF4-FFF2-40B4-BE49-F238E27FC236}">
                <a16:creationId xmlns:a16="http://schemas.microsoft.com/office/drawing/2014/main" id="{A969A85A-1F75-4918-A5AC-54CC233A9180}"/>
              </a:ext>
            </a:extLst>
          </p:cNvPr>
          <p:cNvSpPr/>
          <p:nvPr/>
        </p:nvSpPr>
        <p:spPr>
          <a:xfrm>
            <a:off x="580246" y="1424492"/>
            <a:ext cx="253357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ADITIVOS</a:t>
            </a:r>
          </a:p>
        </p:txBody>
      </p:sp>
      <p:sp>
        <p:nvSpPr>
          <p:cNvPr id="10" name="Retângulo: Cantos Arredondados 9">
            <a:hlinkClick r:id="rId4" action="ppaction://hlinksldjump"/>
            <a:extLst>
              <a:ext uri="{FF2B5EF4-FFF2-40B4-BE49-F238E27FC236}">
                <a16:creationId xmlns:a16="http://schemas.microsoft.com/office/drawing/2014/main" id="{DCA7E578-048F-40CF-ADB8-F13B7EB3E922}"/>
              </a:ext>
            </a:extLst>
          </p:cNvPr>
          <p:cNvSpPr/>
          <p:nvPr/>
        </p:nvSpPr>
        <p:spPr>
          <a:xfrm>
            <a:off x="3235126" y="1422636"/>
            <a:ext cx="253357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ALUMINIO</a:t>
            </a:r>
          </a:p>
        </p:txBody>
      </p:sp>
      <p:sp>
        <p:nvSpPr>
          <p:cNvPr id="11" name="Retângulo: Cantos Arredondados 10">
            <a:hlinkClick r:id="rId5" action="ppaction://hlinksldjump"/>
            <a:extLst>
              <a:ext uri="{FF2B5EF4-FFF2-40B4-BE49-F238E27FC236}">
                <a16:creationId xmlns:a16="http://schemas.microsoft.com/office/drawing/2014/main" id="{F94362B5-9CA8-4BC9-BD27-898BF0C09815}"/>
              </a:ext>
            </a:extLst>
          </p:cNvPr>
          <p:cNvSpPr/>
          <p:nvPr/>
        </p:nvSpPr>
        <p:spPr>
          <a:xfrm>
            <a:off x="5890006" y="1430958"/>
            <a:ext cx="281403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ARGAMASSA</a:t>
            </a:r>
          </a:p>
        </p:txBody>
      </p:sp>
      <p:sp>
        <p:nvSpPr>
          <p:cNvPr id="13" name="Retângulo: Cantos Arredondados 12">
            <a:hlinkClick r:id="rId6" action="ppaction://hlinksldjump"/>
            <a:extLst>
              <a:ext uri="{FF2B5EF4-FFF2-40B4-BE49-F238E27FC236}">
                <a16:creationId xmlns:a16="http://schemas.microsoft.com/office/drawing/2014/main" id="{0A48F2D4-EEF1-4167-9B9C-BE6F164FB6C4}"/>
              </a:ext>
            </a:extLst>
          </p:cNvPr>
          <p:cNvSpPr/>
          <p:nvPr/>
        </p:nvSpPr>
        <p:spPr>
          <a:xfrm>
            <a:off x="4022403" y="2273920"/>
            <a:ext cx="2844972"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CLINQUER NACIONAL</a:t>
            </a:r>
          </a:p>
        </p:txBody>
      </p:sp>
      <p:sp>
        <p:nvSpPr>
          <p:cNvPr id="14" name="Retângulo: Cantos Arredondados 13">
            <a:hlinkClick r:id="rId7" action="ppaction://hlinksldjump"/>
            <a:extLst>
              <a:ext uri="{FF2B5EF4-FFF2-40B4-BE49-F238E27FC236}">
                <a16:creationId xmlns:a16="http://schemas.microsoft.com/office/drawing/2014/main" id="{B3B41F3D-6D39-45A2-B51C-0D51DDF783B7}"/>
              </a:ext>
            </a:extLst>
          </p:cNvPr>
          <p:cNvSpPr/>
          <p:nvPr/>
        </p:nvSpPr>
        <p:spPr>
          <a:xfrm>
            <a:off x="580443" y="1847867"/>
            <a:ext cx="311769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COMBUSTÍVEL ALTERNATIVO</a:t>
            </a:r>
          </a:p>
        </p:txBody>
      </p:sp>
      <p:sp>
        <p:nvSpPr>
          <p:cNvPr id="15" name="Retângulo: Cantos Arredondados 14">
            <a:hlinkClick r:id="rId8" action="ppaction://hlinksldjump"/>
            <a:extLst>
              <a:ext uri="{FF2B5EF4-FFF2-40B4-BE49-F238E27FC236}">
                <a16:creationId xmlns:a16="http://schemas.microsoft.com/office/drawing/2014/main" id="{1A4965FE-9770-4158-BC97-BA67A914D242}"/>
              </a:ext>
            </a:extLst>
          </p:cNvPr>
          <p:cNvSpPr/>
          <p:nvPr/>
        </p:nvSpPr>
        <p:spPr>
          <a:xfrm>
            <a:off x="3799148" y="1864468"/>
            <a:ext cx="261211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CORRETIVO</a:t>
            </a:r>
          </a:p>
        </p:txBody>
      </p:sp>
      <p:sp>
        <p:nvSpPr>
          <p:cNvPr id="16" name="Retângulo: Cantos Arredondados 15">
            <a:hlinkClick r:id="rId9" action="ppaction://hlinksldjump"/>
            <a:extLst>
              <a:ext uri="{FF2B5EF4-FFF2-40B4-BE49-F238E27FC236}">
                <a16:creationId xmlns:a16="http://schemas.microsoft.com/office/drawing/2014/main" id="{ED4179AB-5BB4-45DB-8668-6845D0156EAD}"/>
              </a:ext>
            </a:extLst>
          </p:cNvPr>
          <p:cNvSpPr/>
          <p:nvPr/>
        </p:nvSpPr>
        <p:spPr>
          <a:xfrm>
            <a:off x="580246" y="2705015"/>
            <a:ext cx="284639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EXTRAÇÃO MINERAL</a:t>
            </a:r>
          </a:p>
        </p:txBody>
      </p:sp>
      <p:sp>
        <p:nvSpPr>
          <p:cNvPr id="17" name="Retângulo: Cantos Arredondados 16">
            <a:hlinkClick r:id="rId10" action="ppaction://hlinksldjump"/>
            <a:extLst>
              <a:ext uri="{FF2B5EF4-FFF2-40B4-BE49-F238E27FC236}">
                <a16:creationId xmlns:a16="http://schemas.microsoft.com/office/drawing/2014/main" id="{B545A676-8B84-42FD-8D4C-F16A5CB33535}"/>
              </a:ext>
            </a:extLst>
          </p:cNvPr>
          <p:cNvSpPr/>
          <p:nvPr/>
        </p:nvSpPr>
        <p:spPr>
          <a:xfrm>
            <a:off x="6512271" y="1867576"/>
            <a:ext cx="2191774" cy="27769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GASES</a:t>
            </a:r>
          </a:p>
        </p:txBody>
      </p:sp>
      <p:sp>
        <p:nvSpPr>
          <p:cNvPr id="18" name="Retângulo: Cantos Arredondados 17">
            <a:hlinkClick r:id="rId11" action="ppaction://hlinksldjump"/>
            <a:extLst>
              <a:ext uri="{FF2B5EF4-FFF2-40B4-BE49-F238E27FC236}">
                <a16:creationId xmlns:a16="http://schemas.microsoft.com/office/drawing/2014/main" id="{2907A9C5-13A3-48F1-AA4F-19E4F8D128A9}"/>
              </a:ext>
            </a:extLst>
          </p:cNvPr>
          <p:cNvSpPr/>
          <p:nvPr/>
        </p:nvSpPr>
        <p:spPr>
          <a:xfrm>
            <a:off x="580246" y="2282147"/>
            <a:ext cx="328973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GLICERINA BIODIESEL</a:t>
            </a:r>
          </a:p>
        </p:txBody>
      </p:sp>
      <p:sp>
        <p:nvSpPr>
          <p:cNvPr id="19" name="Retângulo: Cantos Arredondados 18">
            <a:hlinkClick r:id="rId12" action="ppaction://hlinksldjump"/>
            <a:extLst>
              <a:ext uri="{FF2B5EF4-FFF2-40B4-BE49-F238E27FC236}">
                <a16:creationId xmlns:a16="http://schemas.microsoft.com/office/drawing/2014/main" id="{3CCFCFCE-5933-42D6-AC82-22A1821EDF2E}"/>
              </a:ext>
            </a:extLst>
          </p:cNvPr>
          <p:cNvSpPr/>
          <p:nvPr/>
        </p:nvSpPr>
        <p:spPr>
          <a:xfrm>
            <a:off x="3570291" y="2704043"/>
            <a:ext cx="328973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INSUMO ESTRATÉGICO</a:t>
            </a:r>
          </a:p>
        </p:txBody>
      </p:sp>
      <p:sp>
        <p:nvSpPr>
          <p:cNvPr id="20" name="Retângulo: Cantos Arredondados 19">
            <a:extLst>
              <a:ext uri="{FF2B5EF4-FFF2-40B4-BE49-F238E27FC236}">
                <a16:creationId xmlns:a16="http://schemas.microsoft.com/office/drawing/2014/main" id="{2001A550-2DA8-41F3-BE8C-834365B040C1}"/>
              </a:ext>
            </a:extLst>
          </p:cNvPr>
          <p:cNvSpPr/>
          <p:nvPr/>
        </p:nvSpPr>
        <p:spPr>
          <a:xfrm>
            <a:off x="192276" y="3525271"/>
            <a:ext cx="226474" cy="2980357"/>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pt-BR" sz="1292" b="1" dirty="0">
                <a:solidFill>
                  <a:sysClr val="windowText" lastClr="000000"/>
                </a:solidFill>
                <a:effectLst>
                  <a:outerShdw blurRad="38100" dist="38100" dir="2700000" algn="tl">
                    <a:srgbClr val="000000">
                      <a:alpha val="43137"/>
                    </a:srgbClr>
                  </a:outerShdw>
                </a:effectLst>
                <a:latin typeface="Aharoni" panose="02010803020104030203" pitchFamily="2" charset="-79"/>
                <a:ea typeface="Verdana" panose="020B0604030504040204" pitchFamily="34" charset="0"/>
                <a:cs typeface="Aharoni" panose="02010803020104030203" pitchFamily="2" charset="-79"/>
              </a:rPr>
              <a:t>MATERIAIS’</a:t>
            </a:r>
          </a:p>
        </p:txBody>
      </p:sp>
      <p:sp>
        <p:nvSpPr>
          <p:cNvPr id="21" name="Retângulo: Cantos Arredondados 20">
            <a:hlinkClick r:id="rId13" action="ppaction://hlinksldjump"/>
            <a:extLst>
              <a:ext uri="{FF2B5EF4-FFF2-40B4-BE49-F238E27FC236}">
                <a16:creationId xmlns:a16="http://schemas.microsoft.com/office/drawing/2014/main" id="{1CB7FF5D-11C2-4FD8-9FE3-3EF04ECC1762}"/>
              </a:ext>
            </a:extLst>
          </p:cNvPr>
          <p:cNvSpPr/>
          <p:nvPr/>
        </p:nvSpPr>
        <p:spPr>
          <a:xfrm>
            <a:off x="580246" y="3556742"/>
            <a:ext cx="212471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ALIMENTAÇÃO</a:t>
            </a:r>
          </a:p>
        </p:txBody>
      </p:sp>
      <p:sp>
        <p:nvSpPr>
          <p:cNvPr id="22" name="Retângulo: Cantos Arredondados 21">
            <a:hlinkClick r:id="rId14" action="ppaction://hlinksldjump"/>
            <a:extLst>
              <a:ext uri="{FF2B5EF4-FFF2-40B4-BE49-F238E27FC236}">
                <a16:creationId xmlns:a16="http://schemas.microsoft.com/office/drawing/2014/main" id="{214BFF31-F90C-4928-8148-9DD6018634C7}"/>
              </a:ext>
            </a:extLst>
          </p:cNvPr>
          <p:cNvSpPr/>
          <p:nvPr/>
        </p:nvSpPr>
        <p:spPr>
          <a:xfrm>
            <a:off x="578801" y="3971043"/>
            <a:ext cx="212471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BALANÇAS EM GERAL</a:t>
            </a:r>
          </a:p>
        </p:txBody>
      </p:sp>
      <p:sp>
        <p:nvSpPr>
          <p:cNvPr id="23" name="Retângulo: Cantos Arredondados 22">
            <a:hlinkClick r:id="rId15" action="ppaction://hlinksldjump"/>
            <a:extLst>
              <a:ext uri="{FF2B5EF4-FFF2-40B4-BE49-F238E27FC236}">
                <a16:creationId xmlns:a16="http://schemas.microsoft.com/office/drawing/2014/main" id="{7A865E5B-19D2-45FC-8F89-0F0A1B41F166}"/>
              </a:ext>
            </a:extLst>
          </p:cNvPr>
          <p:cNvSpPr/>
          <p:nvPr/>
        </p:nvSpPr>
        <p:spPr>
          <a:xfrm>
            <a:off x="585810" y="4427017"/>
            <a:ext cx="2156272" cy="293473"/>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CATALIZADOR</a:t>
            </a:r>
          </a:p>
        </p:txBody>
      </p:sp>
      <p:sp>
        <p:nvSpPr>
          <p:cNvPr id="24" name="Retângulo: Cantos Arredondados 23">
            <a:hlinkClick r:id="rId16" action="ppaction://hlinksldjump"/>
            <a:extLst>
              <a:ext uri="{FF2B5EF4-FFF2-40B4-BE49-F238E27FC236}">
                <a16:creationId xmlns:a16="http://schemas.microsoft.com/office/drawing/2014/main" id="{C6BC3702-B64D-40CB-ABFC-37181F5CAF80}"/>
              </a:ext>
            </a:extLst>
          </p:cNvPr>
          <p:cNvSpPr/>
          <p:nvPr/>
        </p:nvSpPr>
        <p:spPr>
          <a:xfrm>
            <a:off x="585810" y="4878741"/>
            <a:ext cx="252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CORREIAS E ROLETES</a:t>
            </a:r>
          </a:p>
        </p:txBody>
      </p:sp>
      <p:sp>
        <p:nvSpPr>
          <p:cNvPr id="25" name="Retângulo: Cantos Arredondados 24">
            <a:hlinkClick r:id="rId17" action="ppaction://hlinksldjump"/>
            <a:extLst>
              <a:ext uri="{FF2B5EF4-FFF2-40B4-BE49-F238E27FC236}">
                <a16:creationId xmlns:a16="http://schemas.microsoft.com/office/drawing/2014/main" id="{17D3F73D-4DD6-4398-825A-0B96776D2A22}"/>
              </a:ext>
            </a:extLst>
          </p:cNvPr>
          <p:cNvSpPr/>
          <p:nvPr/>
        </p:nvSpPr>
        <p:spPr>
          <a:xfrm>
            <a:off x="7660996" y="4443988"/>
            <a:ext cx="2160000" cy="25953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EMBALAGEM</a:t>
            </a:r>
          </a:p>
        </p:txBody>
      </p:sp>
      <p:sp>
        <p:nvSpPr>
          <p:cNvPr id="27" name="Retângulo: Cantos Arredondados 26">
            <a:hlinkClick r:id="rId18" action="ppaction://hlinksldjump"/>
            <a:extLst>
              <a:ext uri="{FF2B5EF4-FFF2-40B4-BE49-F238E27FC236}">
                <a16:creationId xmlns:a16="http://schemas.microsoft.com/office/drawing/2014/main" id="{F72472CE-39A2-4BDF-9352-F6469225BA1B}"/>
              </a:ext>
            </a:extLst>
          </p:cNvPr>
          <p:cNvSpPr/>
          <p:nvPr/>
        </p:nvSpPr>
        <p:spPr>
          <a:xfrm>
            <a:off x="2835022" y="3539283"/>
            <a:ext cx="5351035" cy="300474"/>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EQUIPAMENTOS INDUSTRIAIS E MOVIMENTAÇÃO CARGA</a:t>
            </a:r>
          </a:p>
        </p:txBody>
      </p:sp>
      <p:sp>
        <p:nvSpPr>
          <p:cNvPr id="28" name="Retângulo: Cantos Arredondados 27">
            <a:hlinkClick r:id="rId19" action="ppaction://hlinksldjump"/>
            <a:extLst>
              <a:ext uri="{FF2B5EF4-FFF2-40B4-BE49-F238E27FC236}">
                <a16:creationId xmlns:a16="http://schemas.microsoft.com/office/drawing/2014/main" id="{57BF5B50-F041-4103-93C4-EBEE586D1BCC}"/>
              </a:ext>
            </a:extLst>
          </p:cNvPr>
          <p:cNvSpPr/>
          <p:nvPr/>
        </p:nvSpPr>
        <p:spPr>
          <a:xfrm>
            <a:off x="2845532" y="3971043"/>
            <a:ext cx="2696731"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EXPLOSIVOS E COMPONTES</a:t>
            </a:r>
          </a:p>
        </p:txBody>
      </p:sp>
      <p:sp>
        <p:nvSpPr>
          <p:cNvPr id="29" name="Retângulo: Cantos Arredondados 28">
            <a:hlinkClick r:id="rId20" action="ppaction://hlinksldjump"/>
            <a:extLst>
              <a:ext uri="{FF2B5EF4-FFF2-40B4-BE49-F238E27FC236}">
                <a16:creationId xmlns:a16="http://schemas.microsoft.com/office/drawing/2014/main" id="{D717BE47-E956-439E-AC02-F52E4FBCCE25}"/>
              </a:ext>
            </a:extLst>
          </p:cNvPr>
          <p:cNvSpPr/>
          <p:nvPr/>
        </p:nvSpPr>
        <p:spPr>
          <a:xfrm>
            <a:off x="2835022" y="4426006"/>
            <a:ext cx="2156272"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INFORMÁTICA</a:t>
            </a:r>
          </a:p>
        </p:txBody>
      </p:sp>
      <p:sp>
        <p:nvSpPr>
          <p:cNvPr id="30" name="Retângulo: Cantos Arredondados 29">
            <a:hlinkClick r:id="rId21" action="ppaction://hlinksldjump"/>
            <a:extLst>
              <a:ext uri="{FF2B5EF4-FFF2-40B4-BE49-F238E27FC236}">
                <a16:creationId xmlns:a16="http://schemas.microsoft.com/office/drawing/2014/main" id="{3B019039-628B-4824-AEB3-1ED8C1D9125B}"/>
              </a:ext>
            </a:extLst>
          </p:cNvPr>
          <p:cNvSpPr/>
          <p:nvPr/>
        </p:nvSpPr>
        <p:spPr>
          <a:xfrm>
            <a:off x="3248704" y="4865479"/>
            <a:ext cx="252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ITENS SOB DESENHO</a:t>
            </a:r>
          </a:p>
        </p:txBody>
      </p:sp>
      <p:sp>
        <p:nvSpPr>
          <p:cNvPr id="31" name="Retângulo: Cantos Arredondados 30">
            <a:hlinkClick r:id="rId22" action="ppaction://hlinksldjump"/>
            <a:extLst>
              <a:ext uri="{FF2B5EF4-FFF2-40B4-BE49-F238E27FC236}">
                <a16:creationId xmlns:a16="http://schemas.microsoft.com/office/drawing/2014/main" id="{9971C0CA-7716-40C1-9D75-F2A9D5AF6F06}"/>
              </a:ext>
            </a:extLst>
          </p:cNvPr>
          <p:cNvSpPr/>
          <p:nvPr/>
        </p:nvSpPr>
        <p:spPr>
          <a:xfrm>
            <a:off x="5880669" y="4866907"/>
            <a:ext cx="303568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MATERIAIS EM GERAL</a:t>
            </a:r>
          </a:p>
        </p:txBody>
      </p:sp>
      <p:sp>
        <p:nvSpPr>
          <p:cNvPr id="32" name="Retângulo: Cantos Arredondados 31">
            <a:hlinkClick r:id="rId23" action="ppaction://hlinksldjump"/>
            <a:extLst>
              <a:ext uri="{FF2B5EF4-FFF2-40B4-BE49-F238E27FC236}">
                <a16:creationId xmlns:a16="http://schemas.microsoft.com/office/drawing/2014/main" id="{E758FF9D-A1F0-497E-876F-53CA1D9A9C2D}"/>
              </a:ext>
            </a:extLst>
          </p:cNvPr>
          <p:cNvSpPr/>
          <p:nvPr/>
        </p:nvSpPr>
        <p:spPr>
          <a:xfrm>
            <a:off x="585810" y="5327390"/>
            <a:ext cx="4320000" cy="25953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PLANTAS/PRODUT FLORICULTURA</a:t>
            </a:r>
          </a:p>
        </p:txBody>
      </p:sp>
      <p:sp>
        <p:nvSpPr>
          <p:cNvPr id="33" name="Retângulo: Cantos Arredondados 32">
            <a:hlinkClick r:id="rId24" action="ppaction://hlinksldjump"/>
            <a:extLst>
              <a:ext uri="{FF2B5EF4-FFF2-40B4-BE49-F238E27FC236}">
                <a16:creationId xmlns:a16="http://schemas.microsoft.com/office/drawing/2014/main" id="{D81070AD-8653-4931-8274-DDB64BCB87F1}"/>
              </a:ext>
            </a:extLst>
          </p:cNvPr>
          <p:cNvSpPr/>
          <p:nvPr/>
        </p:nvSpPr>
        <p:spPr>
          <a:xfrm>
            <a:off x="541915" y="5759474"/>
            <a:ext cx="3960000" cy="25953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PRODUTO QUÍMICO PERIGOSO</a:t>
            </a:r>
          </a:p>
        </p:txBody>
      </p:sp>
      <p:sp>
        <p:nvSpPr>
          <p:cNvPr id="34" name="Retângulo: Cantos Arredondados 33">
            <a:hlinkClick r:id="rId25" action="ppaction://hlinksldjump"/>
            <a:extLst>
              <a:ext uri="{FF2B5EF4-FFF2-40B4-BE49-F238E27FC236}">
                <a16:creationId xmlns:a16="http://schemas.microsoft.com/office/drawing/2014/main" id="{316BAD7B-DF26-4C94-AC1C-B165536E2891}"/>
              </a:ext>
            </a:extLst>
          </p:cNvPr>
          <p:cNvSpPr/>
          <p:nvPr/>
        </p:nvSpPr>
        <p:spPr>
          <a:xfrm>
            <a:off x="5684279" y="3983997"/>
            <a:ext cx="346222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TINTAS/ADESIVOS/LUBRIFICANTES</a:t>
            </a:r>
          </a:p>
        </p:txBody>
      </p:sp>
      <p:sp>
        <p:nvSpPr>
          <p:cNvPr id="35" name="Retângulo: Cantos Arredondados 34">
            <a:hlinkClick r:id="rId26" action="ppaction://hlinksldjump"/>
            <a:extLst>
              <a:ext uri="{FF2B5EF4-FFF2-40B4-BE49-F238E27FC236}">
                <a16:creationId xmlns:a16="http://schemas.microsoft.com/office/drawing/2014/main" id="{AB9E9502-82B0-41F3-A68E-CF3D4F04C14C}"/>
              </a:ext>
            </a:extLst>
          </p:cNvPr>
          <p:cNvSpPr/>
          <p:nvPr/>
        </p:nvSpPr>
        <p:spPr>
          <a:xfrm>
            <a:off x="5084234" y="4426006"/>
            <a:ext cx="2532992"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VESTUARIO/UNIFORMES</a:t>
            </a:r>
          </a:p>
        </p:txBody>
      </p:sp>
      <p:sp>
        <p:nvSpPr>
          <p:cNvPr id="36" name="Retângulo: Cantos Arredondados 35">
            <a:hlinkClick r:id="rId17" action="ppaction://hlinksldjump"/>
            <a:extLst>
              <a:ext uri="{FF2B5EF4-FFF2-40B4-BE49-F238E27FC236}">
                <a16:creationId xmlns:a16="http://schemas.microsoft.com/office/drawing/2014/main" id="{D21C73A1-5A74-4628-A82C-2871FF260A36}"/>
              </a:ext>
            </a:extLst>
          </p:cNvPr>
          <p:cNvSpPr/>
          <p:nvPr/>
        </p:nvSpPr>
        <p:spPr>
          <a:xfrm>
            <a:off x="7056814" y="2295190"/>
            <a:ext cx="2160000" cy="25953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EMBALAGEM</a:t>
            </a:r>
          </a:p>
        </p:txBody>
      </p:sp>
      <p:sp>
        <p:nvSpPr>
          <p:cNvPr id="37" name="Retângulo: Cantos Arredondados 36">
            <a:hlinkClick r:id="rId19" action="ppaction://hlinksldjump"/>
            <a:extLst>
              <a:ext uri="{FF2B5EF4-FFF2-40B4-BE49-F238E27FC236}">
                <a16:creationId xmlns:a16="http://schemas.microsoft.com/office/drawing/2014/main" id="{519727C5-FB66-435D-8D1B-CB67622B745A}"/>
              </a:ext>
            </a:extLst>
          </p:cNvPr>
          <p:cNvSpPr/>
          <p:nvPr/>
        </p:nvSpPr>
        <p:spPr>
          <a:xfrm>
            <a:off x="6996964" y="2707229"/>
            <a:ext cx="2696731"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EXPLOSIVOS E COMPONTES</a:t>
            </a:r>
          </a:p>
        </p:txBody>
      </p:sp>
      <p:sp>
        <p:nvSpPr>
          <p:cNvPr id="38" name="Retângulo: Cantos Arredondados 37">
            <a:hlinkClick r:id="rId27" action="ppaction://hlinksldjump"/>
            <a:extLst>
              <a:ext uri="{FF2B5EF4-FFF2-40B4-BE49-F238E27FC236}">
                <a16:creationId xmlns:a16="http://schemas.microsoft.com/office/drawing/2014/main" id="{ED6C5937-D114-4CA2-A92F-F16E3E3F9294}"/>
              </a:ext>
            </a:extLst>
          </p:cNvPr>
          <p:cNvSpPr/>
          <p:nvPr/>
        </p:nvSpPr>
        <p:spPr>
          <a:xfrm>
            <a:off x="4684159" y="5759474"/>
            <a:ext cx="216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COMBUSTÍVEIS</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39" name="Retângulo: Cantos Arredondados 38">
            <a:hlinkClick r:id="rId28" action="ppaction://hlinksldjump"/>
            <a:extLst>
              <a:ext uri="{FF2B5EF4-FFF2-40B4-BE49-F238E27FC236}">
                <a16:creationId xmlns:a16="http://schemas.microsoft.com/office/drawing/2014/main" id="{4E36CFE5-8B03-492D-B0D8-C38EE56BA338}"/>
              </a:ext>
            </a:extLst>
          </p:cNvPr>
          <p:cNvSpPr/>
          <p:nvPr/>
        </p:nvSpPr>
        <p:spPr>
          <a:xfrm>
            <a:off x="541915" y="6228121"/>
            <a:ext cx="3289051" cy="277508"/>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MATERIAL COMUNICAÇÃO E IMAGEM</a:t>
            </a:r>
          </a:p>
        </p:txBody>
      </p:sp>
      <p:sp>
        <p:nvSpPr>
          <p:cNvPr id="40" name="Retângulo: Cantos Arredondados 39">
            <a:hlinkClick r:id="rId29" action="ppaction://hlinksldjump"/>
            <a:extLst>
              <a:ext uri="{FF2B5EF4-FFF2-40B4-BE49-F238E27FC236}">
                <a16:creationId xmlns:a16="http://schemas.microsoft.com/office/drawing/2014/main" id="{718D9220-F7A3-4758-BCA4-BC9B74021DBE}"/>
              </a:ext>
            </a:extLst>
          </p:cNvPr>
          <p:cNvSpPr/>
          <p:nvPr/>
        </p:nvSpPr>
        <p:spPr>
          <a:xfrm>
            <a:off x="4003016" y="6226475"/>
            <a:ext cx="299394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EQUIPAMENTO INDUSTRIAL </a:t>
            </a:r>
          </a:p>
        </p:txBody>
      </p:sp>
      <p:sp>
        <p:nvSpPr>
          <p:cNvPr id="41" name="Retângulo: Cantos Arredondados 40">
            <a:hlinkClick r:id="rId30" action="ppaction://hlinksldjump"/>
            <a:extLst>
              <a:ext uri="{FF2B5EF4-FFF2-40B4-BE49-F238E27FC236}">
                <a16:creationId xmlns:a16="http://schemas.microsoft.com/office/drawing/2014/main" id="{3B30AD80-A827-4D4B-AABD-DC4AA9793785}"/>
              </a:ext>
            </a:extLst>
          </p:cNvPr>
          <p:cNvSpPr/>
          <p:nvPr/>
        </p:nvSpPr>
        <p:spPr>
          <a:xfrm>
            <a:off x="5000192" y="5317465"/>
            <a:ext cx="4474314" cy="255808"/>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a:latin typeface="Verdana Pro SemiBold" panose="020B0704030504040204" pitchFamily="34" charset="0"/>
                <a:ea typeface="Verdana" panose="020B0604030504040204" pitchFamily="34" charset="0"/>
                <a:cs typeface="Aharoni" panose="02010803020104030203" pitchFamily="2" charset="-79"/>
              </a:rPr>
              <a:t>EXPLOSIVOS E COMPONENTES/</a:t>
            </a:r>
            <a:r>
              <a:rPr lang="pt-BR" sz="1292" dirty="0">
                <a:latin typeface="Verdana Pro SemiBold" panose="020B0704030504040204" pitchFamily="34" charset="0"/>
                <a:ea typeface="Verdana" panose="020B0604030504040204" pitchFamily="34" charset="0"/>
                <a:cs typeface="Aharoni" panose="02010803020104030203" pitchFamily="2" charset="-79"/>
              </a:rPr>
              <a:t>DISTRIBUIDOR </a:t>
            </a:r>
          </a:p>
        </p:txBody>
      </p:sp>
    </p:spTree>
    <p:extLst>
      <p:ext uri="{BB962C8B-B14F-4D97-AF65-F5344CB8AC3E}">
        <p14:creationId xmlns:p14="http://schemas.microsoft.com/office/powerpoint/2010/main" val="872616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EXPLOSIVOS E COMPONTES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4231734044"/>
              </p:ext>
            </p:extLst>
          </p:nvPr>
        </p:nvGraphicFramePr>
        <p:xfrm>
          <a:off x="100436" y="857651"/>
          <a:ext cx="9705127" cy="528865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100329">
                  <a:extLst>
                    <a:ext uri="{9D8B030D-6E8A-4147-A177-3AD203B41FA5}">
                      <a16:colId xmlns:a16="http://schemas.microsoft.com/office/drawing/2014/main" val="1349069656"/>
                    </a:ext>
                  </a:extLst>
                </a:gridCol>
                <a:gridCol w="1614451">
                  <a:extLst>
                    <a:ext uri="{9D8B030D-6E8A-4147-A177-3AD203B41FA5}">
                      <a16:colId xmlns:a16="http://schemas.microsoft.com/office/drawing/2014/main" val="3968628279"/>
                    </a:ext>
                  </a:extLst>
                </a:gridCol>
                <a:gridCol w="5740077">
                  <a:extLst>
                    <a:ext uri="{9D8B030D-6E8A-4147-A177-3AD203B41FA5}">
                      <a16:colId xmlns:a16="http://schemas.microsoft.com/office/drawing/2014/main" val="3096327074"/>
                    </a:ext>
                  </a:extLst>
                </a:gridCol>
                <a:gridCol w="999188">
                  <a:extLst>
                    <a:ext uri="{9D8B030D-6E8A-4147-A177-3AD203B41FA5}">
                      <a16:colId xmlns:a16="http://schemas.microsoft.com/office/drawing/2014/main" val="1045290023"/>
                    </a:ext>
                  </a:extLst>
                </a:gridCol>
              </a:tblGrid>
              <a:tr h="2992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039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05809">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471089">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18449028"/>
                  </a:ext>
                </a:extLst>
              </a:tr>
              <a:tr h="358317">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675357">
                <a:tc vMerge="1">
                  <a:txBody>
                    <a:bodyPr/>
                    <a:lstStyle/>
                    <a:p>
                      <a:endParaRPr lang="pt-BR"/>
                    </a:p>
                  </a:txBody>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Certificado de Registro emitido pelo Ministério do Exército</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O Certificado de Registro (CR) é o documento comprobatório do ato administrativo que efetiva o registro da pessoa física ou jurídica no Exército para autorização do exercício de atividades com PCE (produtos controlados pelo Exército).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52175555"/>
                  </a:ext>
                </a:extLst>
              </a:tr>
              <a:tr h="5343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309927">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just"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p>
                      <a:pPr marL="174625"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1565922"/>
                  </a:ext>
                </a:extLst>
              </a:tr>
              <a:tr h="32232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r h="35951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Civil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p>
                      <a:pPr marL="0" algn="ctr"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licenças de funcionamento polícia civil São Paulo é um documento capaz de confirmar a prática de empresas e comércios em locais específicos por meio de diversas exigências. Assim, é possível garantir a atuação efetiva e segura do estabelecimento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7355674"/>
                  </a:ext>
                </a:extLst>
              </a:tr>
              <a:tr h="45941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Federal para Produtos Químicos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CRC/CLF/AE</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É a autorização, concedida pela Polícia Federal, para aqueles que necessitem realizar atividades com produtos químicos controlados e atendam aos requisitos previstos na legislação.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95798482"/>
                  </a:ext>
                </a:extLst>
              </a:tr>
            </a:tbl>
          </a:graphicData>
        </a:graphic>
      </p:graphicFrame>
      <p:pic>
        <p:nvPicPr>
          <p:cNvPr id="6" name="Gráfico 5" descr="Início com preenchimento sólido">
            <a:hlinkClick r:id="rId3" action="ppaction://hlinksldjump"/>
            <a:extLst>
              <a:ext uri="{FF2B5EF4-FFF2-40B4-BE49-F238E27FC236}">
                <a16:creationId xmlns:a16="http://schemas.microsoft.com/office/drawing/2014/main" id="{F61D83E6-3420-4472-A06C-D8698C7A67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4A5EEB10-2E9E-46CB-AA8C-D7A47CEE179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643537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ráfico 1" descr="Início com preenchimento sólido">
            <a:hlinkClick r:id="rId2" action="ppaction://hlinksldjump"/>
            <a:extLst>
              <a:ext uri="{FF2B5EF4-FFF2-40B4-BE49-F238E27FC236}">
                <a16:creationId xmlns:a16="http://schemas.microsoft.com/office/drawing/2014/main" id="{3A17ABB9-2AB4-4C58-B06E-32FD00DB8F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3" name="CaixaDeTexto 2">
            <a:extLst>
              <a:ext uri="{FF2B5EF4-FFF2-40B4-BE49-F238E27FC236}">
                <a16:creationId xmlns:a16="http://schemas.microsoft.com/office/drawing/2014/main" id="{80434C8A-97B0-4F8D-8453-EC7E083FC64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CaixaDeTexto 3">
            <a:extLst>
              <a:ext uri="{FF2B5EF4-FFF2-40B4-BE49-F238E27FC236}">
                <a16:creationId xmlns:a16="http://schemas.microsoft.com/office/drawing/2014/main" id="{41AD552A-1D30-4E5E-8E1B-8F4FADC269D9}"/>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EXPLOSIVOS E COMPONTES/ DISTRIBUIDOR</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5" name="Table 7">
            <a:extLst>
              <a:ext uri="{FF2B5EF4-FFF2-40B4-BE49-F238E27FC236}">
                <a16:creationId xmlns:a16="http://schemas.microsoft.com/office/drawing/2014/main" id="{488C55EB-2846-483F-8477-89DEEFA72C08}"/>
              </a:ext>
            </a:extLst>
          </p:cNvPr>
          <p:cNvGraphicFramePr>
            <a:graphicFrameLocks noGrp="1"/>
          </p:cNvGraphicFramePr>
          <p:nvPr>
            <p:extLst>
              <p:ext uri="{D42A27DB-BD31-4B8C-83A1-F6EECF244321}">
                <p14:modId xmlns:p14="http://schemas.microsoft.com/office/powerpoint/2010/main" val="2876682635"/>
              </p:ext>
            </p:extLst>
          </p:nvPr>
        </p:nvGraphicFramePr>
        <p:xfrm>
          <a:off x="100436" y="857651"/>
          <a:ext cx="9705127" cy="482924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100329">
                  <a:extLst>
                    <a:ext uri="{9D8B030D-6E8A-4147-A177-3AD203B41FA5}">
                      <a16:colId xmlns:a16="http://schemas.microsoft.com/office/drawing/2014/main" val="1349069656"/>
                    </a:ext>
                  </a:extLst>
                </a:gridCol>
                <a:gridCol w="1614451">
                  <a:extLst>
                    <a:ext uri="{9D8B030D-6E8A-4147-A177-3AD203B41FA5}">
                      <a16:colId xmlns:a16="http://schemas.microsoft.com/office/drawing/2014/main" val="3968628279"/>
                    </a:ext>
                  </a:extLst>
                </a:gridCol>
                <a:gridCol w="5740077">
                  <a:extLst>
                    <a:ext uri="{9D8B030D-6E8A-4147-A177-3AD203B41FA5}">
                      <a16:colId xmlns:a16="http://schemas.microsoft.com/office/drawing/2014/main" val="3096327074"/>
                    </a:ext>
                  </a:extLst>
                </a:gridCol>
                <a:gridCol w="999188">
                  <a:extLst>
                    <a:ext uri="{9D8B030D-6E8A-4147-A177-3AD203B41FA5}">
                      <a16:colId xmlns:a16="http://schemas.microsoft.com/office/drawing/2014/main" val="1045290023"/>
                    </a:ext>
                  </a:extLst>
                </a:gridCol>
              </a:tblGrid>
              <a:tr h="2992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039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05809">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47108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358317">
                <a:tc row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675357">
                <a:tc vMerge="1">
                  <a:txBody>
                    <a:bodyPr/>
                    <a:lstStyle/>
                    <a:p>
                      <a:endParaRPr lang="pt-BR"/>
                    </a:p>
                  </a:txBody>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Certificado de Registro emitido pelo Ministério do Exército</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O Certificado de Registro (CR) é o documento comprobatório do ato administrativo que efetiva o registro da pessoa física ou jurídica no Exército para autorização do exercício de atividades com PCE (produtos controlados pelo Exército).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352175555"/>
                  </a:ext>
                </a:extLst>
              </a:tr>
              <a:tr h="5343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309927">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just"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p>
                      <a:pPr marL="174625"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1565922"/>
                  </a:ext>
                </a:extLst>
              </a:tr>
              <a:tr h="32232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5">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r h="35951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Civil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p>
                      <a:pPr marL="0" algn="ctr"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licenças de funcionamento polícia civil São Paulo é um documento capaz de confirmar a prática de empresas e comércios em locais específicos por meio de diversas exigências. Assim, é possível garantir a atuação efetiva e segura do estabelecimento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7355674"/>
                  </a:ext>
                </a:extLst>
              </a:tr>
            </a:tbl>
          </a:graphicData>
        </a:graphic>
      </p:graphicFrame>
    </p:spTree>
    <p:extLst>
      <p:ext uri="{BB962C8B-B14F-4D97-AF65-F5344CB8AC3E}">
        <p14:creationId xmlns:p14="http://schemas.microsoft.com/office/powerpoint/2010/main" val="2334390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736596321"/>
              </p:ext>
            </p:extLst>
          </p:nvPr>
        </p:nvGraphicFramePr>
        <p:xfrm>
          <a:off x="143098" y="884249"/>
          <a:ext cx="9372695" cy="416640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93818">
                  <a:extLst>
                    <a:ext uri="{9D8B030D-6E8A-4147-A177-3AD203B41FA5}">
                      <a16:colId xmlns:a16="http://schemas.microsoft.com/office/drawing/2014/main" val="3968628279"/>
                    </a:ext>
                  </a:extLst>
                </a:gridCol>
                <a:gridCol w="5233181">
                  <a:extLst>
                    <a:ext uri="{9D8B030D-6E8A-4147-A177-3AD203B41FA5}">
                      <a16:colId xmlns:a16="http://schemas.microsoft.com/office/drawing/2014/main" val="3096327074"/>
                    </a:ext>
                  </a:extLst>
                </a:gridCol>
                <a:gridCol w="1032975">
                  <a:extLst>
                    <a:ext uri="{9D8B030D-6E8A-4147-A177-3AD203B41FA5}">
                      <a16:colId xmlns:a16="http://schemas.microsoft.com/office/drawing/2014/main" val="380779086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80687829"/>
                  </a:ext>
                </a:extLst>
              </a:tr>
              <a:tr h="12097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5993059"/>
                  </a:ext>
                </a:extLst>
              </a:tr>
              <a:tr h="537868">
                <a:tc vMerge="1">
                  <a:txBody>
                    <a:bodyPr/>
                    <a:lstStyle/>
                    <a:p>
                      <a:pPr marL="0" algn="ctr" defTabSz="91440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DNPM</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Inicia-se com uma solicitação feita pelo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site oficial do DNPM</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através do formulário de </a:t>
                      </a:r>
                      <a:r>
                        <a:rPr lang="pt-BR" sz="600" b="0" i="0" u="none" strike="noStrike" kern="1200" dirty="0" err="1">
                          <a:solidFill>
                            <a:schemeClr val="tx1"/>
                          </a:solidFill>
                          <a:effectLst/>
                          <a:latin typeface="Verdana" panose="020B0604030504040204" pitchFamily="34" charset="0"/>
                          <a:ea typeface="Verdana" panose="020B0604030504040204" pitchFamily="34" charset="0"/>
                          <a:cs typeface="+mn-cs"/>
                        </a:rPr>
                        <a:t>pré</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-requerimento.</a:t>
                      </a:r>
                    </a:p>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No Brasil toda empresa ou pessoa física que deseja exercer atividades de extração mineral em uma área – independe da localização – precisa ter, obrigatoriamente, um Registro de Licença no DNPM (Departamento Nacional de Produção Mineral).</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34217148"/>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EXTRAÇÃO MINERAL|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D7A45C10-FDD3-4188-9B27-2690F8EA5082}"/>
              </a:ext>
            </a:extLst>
          </p:cNvPr>
          <p:cNvSpPr txBox="1"/>
          <p:nvPr/>
        </p:nvSpPr>
        <p:spPr>
          <a:xfrm>
            <a:off x="3294743" y="327068"/>
            <a:ext cx="685748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EXTRACAO MINERAL; ARGILA; CALCARIO; GESSO NATURAL (GIPSITA); CORRETIVOS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3" action="ppaction://hlinksldjump"/>
            <a:extLst>
              <a:ext uri="{FF2B5EF4-FFF2-40B4-BE49-F238E27FC236}">
                <a16:creationId xmlns:a16="http://schemas.microsoft.com/office/drawing/2014/main" id="{F6C437B8-3ACA-4DC9-8A1D-C1ED59BA5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0D055508-D0B2-4342-B99E-0C5536591E4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402908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320464271"/>
              </p:ext>
            </p:extLst>
          </p:nvPr>
        </p:nvGraphicFramePr>
        <p:xfrm>
          <a:off x="143098" y="884249"/>
          <a:ext cx="9372695" cy="3675827"/>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2117375">
                  <a:extLst>
                    <a:ext uri="{9D8B030D-6E8A-4147-A177-3AD203B41FA5}">
                      <a16:colId xmlns:a16="http://schemas.microsoft.com/office/drawing/2014/main" val="3968628279"/>
                    </a:ext>
                  </a:extLst>
                </a:gridCol>
                <a:gridCol w="4768948">
                  <a:extLst>
                    <a:ext uri="{9D8B030D-6E8A-4147-A177-3AD203B41FA5}">
                      <a16:colId xmlns:a16="http://schemas.microsoft.com/office/drawing/2014/main" val="3096327074"/>
                    </a:ext>
                  </a:extLst>
                </a:gridCol>
                <a:gridCol w="1173651">
                  <a:extLst>
                    <a:ext uri="{9D8B030D-6E8A-4147-A177-3AD203B41FA5}">
                      <a16:colId xmlns:a16="http://schemas.microsoft.com/office/drawing/2014/main" val="460317663"/>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79871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33610103"/>
                  </a:ext>
                </a:extLst>
              </a:tr>
              <a:tr h="9215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FORNECIMENTO ÁGUA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9CABD909-20C1-4BC0-8DAB-792BB71E85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E2BD7CB6-6ED9-45A1-829A-012BC78657C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81312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391785775"/>
              </p:ext>
            </p:extLst>
          </p:nvPr>
        </p:nvGraphicFramePr>
        <p:xfrm>
          <a:off x="143098" y="884249"/>
          <a:ext cx="9372695" cy="334762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67809">
                  <a:extLst>
                    <a:ext uri="{9D8B030D-6E8A-4147-A177-3AD203B41FA5}">
                      <a16:colId xmlns:a16="http://schemas.microsoft.com/office/drawing/2014/main" val="3096327074"/>
                    </a:ext>
                  </a:extLst>
                </a:gridCol>
                <a:gridCol w="1103313">
                  <a:extLst>
                    <a:ext uri="{9D8B030D-6E8A-4147-A177-3AD203B41FA5}">
                      <a16:colId xmlns:a16="http://schemas.microsoft.com/office/drawing/2014/main" val="380618258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5730736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FRETE AÉREO/MARÍTIMO|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65CC419E-04E4-4DC5-8AB3-F6EBE3A094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39A9EF56-F6EC-40BF-B7DC-4977E1449C6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05513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678683422"/>
              </p:ext>
            </p:extLst>
          </p:nvPr>
        </p:nvGraphicFramePr>
        <p:xfrm>
          <a:off x="143098" y="884249"/>
          <a:ext cx="9372695" cy="343906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10012">
                  <a:extLst>
                    <a:ext uri="{9D8B030D-6E8A-4147-A177-3AD203B41FA5}">
                      <a16:colId xmlns:a16="http://schemas.microsoft.com/office/drawing/2014/main" val="3096327074"/>
                    </a:ext>
                  </a:extLst>
                </a:gridCol>
                <a:gridCol w="1061110">
                  <a:extLst>
                    <a:ext uri="{9D8B030D-6E8A-4147-A177-3AD203B41FA5}">
                      <a16:colId xmlns:a16="http://schemas.microsoft.com/office/drawing/2014/main" val="217997730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94678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FRETE TERRESTRE|</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8FE71972-78D7-4D63-8A80-1D04BF033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13A38F4C-5A86-47E0-9C8D-8C468DF6E40B}"/>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11" name="Tabela 10">
            <a:extLst>
              <a:ext uri="{FF2B5EF4-FFF2-40B4-BE49-F238E27FC236}">
                <a16:creationId xmlns:a16="http://schemas.microsoft.com/office/drawing/2014/main" id="{79735C94-2A72-CCF5-E4C2-510CB01169BE}"/>
              </a:ext>
            </a:extLst>
          </p:cNvPr>
          <p:cNvGraphicFramePr>
            <a:graphicFrameLocks noGrp="1"/>
          </p:cNvGraphicFramePr>
          <p:nvPr>
            <p:extLst>
              <p:ext uri="{D42A27DB-BD31-4B8C-83A1-F6EECF244321}">
                <p14:modId xmlns:p14="http://schemas.microsoft.com/office/powerpoint/2010/main" val="2504474652"/>
              </p:ext>
            </p:extLst>
          </p:nvPr>
        </p:nvGraphicFramePr>
        <p:xfrm>
          <a:off x="143099" y="4323312"/>
          <a:ext cx="9372695" cy="741045"/>
        </p:xfrm>
        <a:graphic>
          <a:graphicData uri="http://schemas.openxmlformats.org/drawingml/2006/table">
            <a:tbl>
              <a:tblPr firstRow="1" bandRow="1">
                <a:solidFill>
                  <a:srgbClr val="FDBE69"/>
                </a:solidFill>
                <a:tableStyleId>{FABFCF23-3B69-468F-B69F-88F6DE6A72F2}</a:tableStyleId>
              </a:tblPr>
              <a:tblGrid>
                <a:gridCol w="255887">
                  <a:extLst>
                    <a:ext uri="{9D8B030D-6E8A-4147-A177-3AD203B41FA5}">
                      <a16:colId xmlns:a16="http://schemas.microsoft.com/office/drawing/2014/main" val="4121551955"/>
                    </a:ext>
                  </a:extLst>
                </a:gridCol>
                <a:gridCol w="1059260">
                  <a:extLst>
                    <a:ext uri="{9D8B030D-6E8A-4147-A177-3AD203B41FA5}">
                      <a16:colId xmlns:a16="http://schemas.microsoft.com/office/drawing/2014/main" val="633406598"/>
                    </a:ext>
                  </a:extLst>
                </a:gridCol>
                <a:gridCol w="1388434">
                  <a:extLst>
                    <a:ext uri="{9D8B030D-6E8A-4147-A177-3AD203B41FA5}">
                      <a16:colId xmlns:a16="http://schemas.microsoft.com/office/drawing/2014/main" val="3392011369"/>
                    </a:ext>
                  </a:extLst>
                </a:gridCol>
                <a:gridCol w="5664577">
                  <a:extLst>
                    <a:ext uri="{9D8B030D-6E8A-4147-A177-3AD203B41FA5}">
                      <a16:colId xmlns:a16="http://schemas.microsoft.com/office/drawing/2014/main" val="1412110768"/>
                    </a:ext>
                  </a:extLst>
                </a:gridCol>
                <a:gridCol w="1004537">
                  <a:extLst>
                    <a:ext uri="{9D8B030D-6E8A-4147-A177-3AD203B41FA5}">
                      <a16:colId xmlns:a16="http://schemas.microsoft.com/office/drawing/2014/main" val="4111362444"/>
                    </a:ext>
                  </a:extLst>
                </a:gridCol>
              </a:tblGrid>
              <a:tr h="58180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050" b="1" kern="1200" dirty="0">
                          <a:solidFill>
                            <a:schemeClr val="bg1"/>
                          </a:solidFill>
                          <a:latin typeface="+mn-lt"/>
                          <a:ea typeface="+mn-ea"/>
                          <a:cs typeface="+mn-cs"/>
                        </a:rPr>
                        <a:t>Logístic</a:t>
                      </a:r>
                      <a:r>
                        <a:rPr lang="pt-BR" sz="1100" b="1" kern="1200" dirty="0">
                          <a:solidFill>
                            <a:schemeClr val="bg1"/>
                          </a:solidFill>
                          <a:latin typeface="+mn-lt"/>
                          <a:ea typeface="+mn-ea"/>
                          <a:cs typeface="+mn-cs"/>
                        </a:rPr>
                        <a:t>a</a:t>
                      </a:r>
                      <a:endParaRPr lang="pt-BR" sz="8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C37DD9"/>
                    </a:solidFill>
                  </a:tcPr>
                </a:tc>
                <a:tc>
                  <a:txBody>
                    <a:bodyPr/>
                    <a:lstStyle/>
                    <a:p>
                      <a:pPr algn="ctr" fontAlgn="ctr"/>
                      <a:r>
                        <a:rPr lang="pt-BR" sz="600" b="1" i="0" kern="1200" dirty="0">
                          <a:solidFill>
                            <a:schemeClr val="tx1"/>
                          </a:solidFill>
                          <a:effectLst/>
                          <a:latin typeface="Verdana" panose="020B0604030504040204" pitchFamily="34" charset="0"/>
                          <a:ea typeface="Verdana" panose="020B0604030504040204" pitchFamily="34" charset="0"/>
                          <a:cs typeface="+mn-cs"/>
                        </a:rPr>
                        <a:t>Registro Nacional de Transportes Rodoviários de Cargas - RNTRC, da ANTT (para modal rodoviário)</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tc>
                  <a:txBody>
                    <a:bodyPr/>
                    <a:lstStyle/>
                    <a:p>
                      <a:pPr algn="ctr"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https://consultapublica.antt.gov.br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tc>
                  <a:txBody>
                    <a:bodyPr/>
                    <a:lstStyle/>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9388"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O RNTRC é uma sigla para Registro Nacional de Transportadores Rodoviários de Carga, criado pela ANTT, Agência Nacional de Transporte Terrestre.</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A finalidade é identificar e certificar os veículos que operam no transporte de cargas com cobrança de frete no Brasil.</a:t>
                      </a:r>
                    </a:p>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tc>
                  <a:txBody>
                    <a:bodyPr/>
                    <a:lstStyle/>
                    <a:p>
                      <a:pPr marL="179388" indent="0" algn="ctr" fontAlgn="ct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extLst>
                  <a:ext uri="{0D108BD9-81ED-4DB2-BD59-A6C34878D82A}">
                    <a16:rowId xmlns:a16="http://schemas.microsoft.com/office/drawing/2014/main" val="4207256510"/>
                  </a:ext>
                </a:extLst>
              </a:tr>
            </a:tbl>
          </a:graphicData>
        </a:graphic>
      </p:graphicFrame>
    </p:spTree>
    <p:extLst>
      <p:ext uri="{BB962C8B-B14F-4D97-AF65-F5344CB8AC3E}">
        <p14:creationId xmlns:p14="http://schemas.microsoft.com/office/powerpoint/2010/main" val="3193168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GASES|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170468514"/>
              </p:ext>
            </p:extLst>
          </p:nvPr>
        </p:nvGraphicFramePr>
        <p:xfrm>
          <a:off x="143098" y="884249"/>
          <a:ext cx="9372695" cy="473793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81877">
                  <a:extLst>
                    <a:ext uri="{9D8B030D-6E8A-4147-A177-3AD203B41FA5}">
                      <a16:colId xmlns:a16="http://schemas.microsoft.com/office/drawing/2014/main" val="3096327074"/>
                    </a:ext>
                  </a:extLst>
                </a:gridCol>
                <a:gridCol w="1089245">
                  <a:extLst>
                    <a:ext uri="{9D8B030D-6E8A-4147-A177-3AD203B41FA5}">
                      <a16:colId xmlns:a16="http://schemas.microsoft.com/office/drawing/2014/main" val="1674551662"/>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608501489"/>
                  </a:ext>
                </a:extLst>
              </a:tr>
              <a:tr h="409103">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7970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437504">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just"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p>
                      <a:pPr marL="174625"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1565922"/>
                  </a:ext>
                </a:extLst>
              </a:tr>
              <a:tr h="39637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pic>
        <p:nvPicPr>
          <p:cNvPr id="6" name="Gráfico 5" descr="Início com preenchimento sólido">
            <a:hlinkClick r:id="rId3" action="ppaction://hlinksldjump"/>
            <a:extLst>
              <a:ext uri="{FF2B5EF4-FFF2-40B4-BE49-F238E27FC236}">
                <a16:creationId xmlns:a16="http://schemas.microsoft.com/office/drawing/2014/main" id="{C813EA8D-7A5A-45FB-AB52-6F24F50CA1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D5F9B558-2770-4C43-B56C-26993917F84E}"/>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69028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23386245"/>
              </p:ext>
            </p:extLst>
          </p:nvPr>
        </p:nvGraphicFramePr>
        <p:xfrm>
          <a:off x="143098" y="884249"/>
          <a:ext cx="9372695" cy="334762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764757">
                  <a:extLst>
                    <a:ext uri="{9D8B030D-6E8A-4147-A177-3AD203B41FA5}">
                      <a16:colId xmlns:a16="http://schemas.microsoft.com/office/drawing/2014/main" val="3096327074"/>
                    </a:ext>
                  </a:extLst>
                </a:gridCol>
                <a:gridCol w="906365">
                  <a:extLst>
                    <a:ext uri="{9D8B030D-6E8A-4147-A177-3AD203B41FA5}">
                      <a16:colId xmlns:a16="http://schemas.microsoft.com/office/drawing/2014/main" val="2843013445"/>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633152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GERAÇÃO E DISTRIBUIÇÃO ENERGIA|</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2AB874F2-B03B-4F56-ABE9-17FFFCF2B9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Tree>
    <p:extLst>
      <p:ext uri="{BB962C8B-B14F-4D97-AF65-F5344CB8AC3E}">
        <p14:creationId xmlns:p14="http://schemas.microsoft.com/office/powerpoint/2010/main" val="3795429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174690847"/>
              </p:ext>
            </p:extLst>
          </p:nvPr>
        </p:nvGraphicFramePr>
        <p:xfrm>
          <a:off x="143098" y="884249"/>
          <a:ext cx="9372695" cy="325618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39674">
                  <a:extLst>
                    <a:ext uri="{9D8B030D-6E8A-4147-A177-3AD203B41FA5}">
                      <a16:colId xmlns:a16="http://schemas.microsoft.com/office/drawing/2014/main" val="3096327074"/>
                    </a:ext>
                  </a:extLst>
                </a:gridCol>
                <a:gridCol w="1131448">
                  <a:extLst>
                    <a:ext uri="{9D8B030D-6E8A-4147-A177-3AD203B41FA5}">
                      <a16:colId xmlns:a16="http://schemas.microsoft.com/office/drawing/2014/main" val="1294000088"/>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9696122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GESTÃO IMOBILIARIA/SEGUROS|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38B6D84C-6208-4404-A122-96A9DF537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BAC82E79-FA8B-4099-8A71-E1B9FE926415}"/>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606704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547481003"/>
              </p:ext>
            </p:extLst>
          </p:nvPr>
        </p:nvGraphicFramePr>
        <p:xfrm>
          <a:off x="143098" y="884249"/>
          <a:ext cx="9372695" cy="416640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95944">
                  <a:extLst>
                    <a:ext uri="{9D8B030D-6E8A-4147-A177-3AD203B41FA5}">
                      <a16:colId xmlns:a16="http://schemas.microsoft.com/office/drawing/2014/main" val="3096327074"/>
                    </a:ext>
                  </a:extLst>
                </a:gridCol>
                <a:gridCol w="1075178">
                  <a:extLst>
                    <a:ext uri="{9D8B030D-6E8A-4147-A177-3AD203B41FA5}">
                      <a16:colId xmlns:a16="http://schemas.microsoft.com/office/drawing/2014/main" val="608354179"/>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39220911"/>
                  </a:ext>
                </a:extLst>
              </a:tr>
              <a:tr h="12097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5993059"/>
                  </a:ext>
                </a:extLst>
              </a:tr>
              <a:tr h="537868">
                <a:tc vMerge="1">
                  <a:txBody>
                    <a:bodyPr/>
                    <a:lstStyle/>
                    <a:p>
                      <a:pPr marL="0" algn="ctr" defTabSz="91440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DNPM</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Inicia-se com uma solicitação feita pelo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site oficial do DNPM</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através do formulário de </a:t>
                      </a:r>
                      <a:r>
                        <a:rPr lang="pt-BR" sz="600" b="0" i="0" u="none" strike="noStrike" kern="1200" dirty="0" err="1">
                          <a:solidFill>
                            <a:schemeClr val="tx1"/>
                          </a:solidFill>
                          <a:effectLst/>
                          <a:latin typeface="Verdana" panose="020B0604030504040204" pitchFamily="34" charset="0"/>
                          <a:ea typeface="Verdana" panose="020B0604030504040204" pitchFamily="34" charset="0"/>
                          <a:cs typeface="+mn-cs"/>
                        </a:rPr>
                        <a:t>pré</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-requerimento.</a:t>
                      </a:r>
                    </a:p>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No Brasil toda empresa ou pessoa física que deseja exercer atividades de extração mineral em uma área – independe da localização – precisa ter, obrigatoriamente, um Registro de Licença no DNPM (Departamento Nacional de Produção Mineral).</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34217148"/>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GLICERINA BIODIESEL|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3" action="ppaction://hlinksldjump"/>
            <a:extLst>
              <a:ext uri="{FF2B5EF4-FFF2-40B4-BE49-F238E27FC236}">
                <a16:creationId xmlns:a16="http://schemas.microsoft.com/office/drawing/2014/main" id="{714A0462-6963-40D9-8C96-483F33DD4D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E2720408-EDB9-419D-9743-F0940772792B}"/>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46045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162733" y="0"/>
            <a:ext cx="9864766" cy="6836623"/>
          </a:xfrm>
          <a:prstGeom prst="rect">
            <a:avLst/>
          </a:prstGeom>
        </p:spPr>
      </p:pic>
      <p:sp>
        <p:nvSpPr>
          <p:cNvPr id="5" name="Retângulo: Cantos Arredondados 4">
            <a:extLst>
              <a:ext uri="{FF2B5EF4-FFF2-40B4-BE49-F238E27FC236}">
                <a16:creationId xmlns:a16="http://schemas.microsoft.com/office/drawing/2014/main" id="{10CF3D1D-2E86-4C87-BC9B-761BA63B2E92}"/>
              </a:ext>
            </a:extLst>
          </p:cNvPr>
          <p:cNvSpPr/>
          <p:nvPr/>
        </p:nvSpPr>
        <p:spPr>
          <a:xfrm>
            <a:off x="1140" y="644493"/>
            <a:ext cx="252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2" name="CaixaDeTexto 1">
            <a:extLst>
              <a:ext uri="{FF2B5EF4-FFF2-40B4-BE49-F238E27FC236}">
                <a16:creationId xmlns:a16="http://schemas.microsoft.com/office/drawing/2014/main" id="{C6E2E82E-4ACC-4C1B-9AEE-CA57A3E4CAA5}"/>
              </a:ext>
            </a:extLst>
          </p:cNvPr>
          <p:cNvSpPr txBox="1"/>
          <p:nvPr/>
        </p:nvSpPr>
        <p:spPr>
          <a:xfrm>
            <a:off x="495427" y="227692"/>
            <a:ext cx="2990914" cy="433196"/>
          </a:xfrm>
          <a:prstGeom prst="rect">
            <a:avLst/>
          </a:prstGeom>
          <a:noFill/>
        </p:spPr>
        <p:txBody>
          <a:bodyPr wrap="square" rtlCol="0">
            <a:spAutoFit/>
          </a:bodyPr>
          <a:lstStyle/>
          <a:p>
            <a:r>
              <a:rPr lang="pt-BR" sz="2215" b="1" dirty="0">
                <a:solidFill>
                  <a:schemeClr val="bg1"/>
                </a:solidFill>
                <a:latin typeface="Verdana" panose="020B0604030504040204" pitchFamily="34" charset="0"/>
                <a:ea typeface="Verdana" panose="020B0604030504040204" pitchFamily="34" charset="0"/>
                <a:cs typeface="Segoe UI" panose="020B0502040204020203" pitchFamily="34" charset="0"/>
              </a:rPr>
              <a:t>CATEGORIA</a:t>
            </a:r>
          </a:p>
        </p:txBody>
      </p:sp>
      <p:sp>
        <p:nvSpPr>
          <p:cNvPr id="7" name="Retângulo: Cantos Arredondados 6">
            <a:extLst>
              <a:ext uri="{FF2B5EF4-FFF2-40B4-BE49-F238E27FC236}">
                <a16:creationId xmlns:a16="http://schemas.microsoft.com/office/drawing/2014/main" id="{82DEFB2B-5E3D-44A5-9202-936405C328BF}"/>
              </a:ext>
            </a:extLst>
          </p:cNvPr>
          <p:cNvSpPr/>
          <p:nvPr/>
        </p:nvSpPr>
        <p:spPr>
          <a:xfrm>
            <a:off x="203967" y="1082465"/>
            <a:ext cx="9498066" cy="5113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8" name="CaixaDeTexto 7">
            <a:extLst>
              <a:ext uri="{FF2B5EF4-FFF2-40B4-BE49-F238E27FC236}">
                <a16:creationId xmlns:a16="http://schemas.microsoft.com/office/drawing/2014/main" id="{FAE2D208-4109-4045-939B-D21DB6D58B14}"/>
              </a:ext>
            </a:extLst>
          </p:cNvPr>
          <p:cNvSpPr txBox="1"/>
          <p:nvPr/>
        </p:nvSpPr>
        <p:spPr>
          <a:xfrm>
            <a:off x="326267" y="808149"/>
            <a:ext cx="9005629" cy="518412"/>
          </a:xfrm>
          <a:prstGeom prst="rect">
            <a:avLst/>
          </a:prstGeom>
          <a:noFill/>
        </p:spPr>
        <p:txBody>
          <a:bodyPr wrap="square">
            <a:spAutoFit/>
          </a:bodyPr>
          <a:lstStyle/>
          <a:p>
            <a:r>
              <a:rPr lang="pt-BR" sz="923" dirty="0">
                <a:solidFill>
                  <a:schemeClr val="bg1"/>
                </a:solidFill>
                <a:latin typeface="Verdana Pro SemiBold" panose="020B0704030504040204" pitchFamily="34" charset="0"/>
              </a:rPr>
              <a:t>O processo de homologação/</a:t>
            </a:r>
            <a:r>
              <a:rPr lang="pt-BR" sz="923" dirty="0" err="1">
                <a:solidFill>
                  <a:schemeClr val="bg1"/>
                </a:solidFill>
                <a:latin typeface="Verdana Pro SemiBold" panose="020B0704030504040204" pitchFamily="34" charset="0"/>
              </a:rPr>
              <a:t>re-homologação</a:t>
            </a:r>
            <a:r>
              <a:rPr lang="pt-BR" sz="923" dirty="0">
                <a:solidFill>
                  <a:schemeClr val="bg1"/>
                </a:solidFill>
                <a:latin typeface="Verdana Pro SemiBold" panose="020B0704030504040204" pitchFamily="34" charset="0"/>
              </a:rPr>
              <a:t> necessita do envio de documentações obrigatórias referentes a categoria de fornecimento.</a:t>
            </a:r>
          </a:p>
          <a:p>
            <a:r>
              <a:rPr lang="pt-BR" sz="923" dirty="0">
                <a:solidFill>
                  <a:schemeClr val="bg1"/>
                </a:solidFill>
                <a:latin typeface="Verdana Pro SemiBold" panose="020B0704030504040204" pitchFamily="34" charset="0"/>
              </a:rPr>
              <a:t>Por favor, selecione a categoria que está apto a fornecer de acordo com a legislação vigente e verifique a documentação solicitada: </a:t>
            </a:r>
          </a:p>
          <a:p>
            <a:endParaRPr lang="pt-BR" sz="923" dirty="0">
              <a:solidFill>
                <a:schemeClr val="bg1"/>
              </a:solidFill>
              <a:latin typeface="Verdana Pro SemiBold" panose="020B0704030504040204" pitchFamily="34" charset="0"/>
            </a:endParaRPr>
          </a:p>
        </p:txBody>
      </p:sp>
      <p:sp>
        <p:nvSpPr>
          <p:cNvPr id="4" name="Retângulo: Cantos Arredondados 3">
            <a:extLst>
              <a:ext uri="{FF2B5EF4-FFF2-40B4-BE49-F238E27FC236}">
                <a16:creationId xmlns:a16="http://schemas.microsoft.com/office/drawing/2014/main" id="{6237CB00-A469-4494-ADC8-26D088F2A28D}"/>
              </a:ext>
            </a:extLst>
          </p:cNvPr>
          <p:cNvSpPr/>
          <p:nvPr/>
        </p:nvSpPr>
        <p:spPr>
          <a:xfrm>
            <a:off x="150120" y="3062674"/>
            <a:ext cx="253885" cy="83300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pt-BR" sz="300" b="1" dirty="0">
                <a:solidFill>
                  <a:sysClr val="windowText" lastClr="000000"/>
                </a:solidFill>
                <a:effectLst>
                  <a:outerShdw blurRad="38100" dist="38100" dir="2700000" algn="tl">
                    <a:srgbClr val="000000">
                      <a:alpha val="43137"/>
                    </a:srgbClr>
                  </a:outerShdw>
                </a:effectLst>
                <a:latin typeface="Aharoni" panose="02010803020104030203" pitchFamily="2" charset="-79"/>
                <a:ea typeface="Verdana" panose="020B0604030504040204" pitchFamily="34" charset="0"/>
                <a:cs typeface="Aharoni" panose="02010803020104030203" pitchFamily="2" charset="-79"/>
              </a:rPr>
              <a:t>COOPROCESSAMENTO</a:t>
            </a:r>
          </a:p>
        </p:txBody>
      </p:sp>
      <p:sp>
        <p:nvSpPr>
          <p:cNvPr id="9" name="Retângulo: Cantos Arredondados 8">
            <a:hlinkClick r:id="rId3" action="ppaction://hlinksldjump"/>
            <a:extLst>
              <a:ext uri="{FF2B5EF4-FFF2-40B4-BE49-F238E27FC236}">
                <a16:creationId xmlns:a16="http://schemas.microsoft.com/office/drawing/2014/main" id="{A969A85A-1F75-4918-A5AC-54CC233A9180}"/>
              </a:ext>
            </a:extLst>
          </p:cNvPr>
          <p:cNvSpPr/>
          <p:nvPr/>
        </p:nvSpPr>
        <p:spPr>
          <a:xfrm>
            <a:off x="547656" y="3076988"/>
            <a:ext cx="3100601"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CASCA CASTANHA DE CAJÚ</a:t>
            </a:r>
          </a:p>
        </p:txBody>
      </p:sp>
      <p:sp>
        <p:nvSpPr>
          <p:cNvPr id="10" name="Retângulo: Cantos Arredondados 9">
            <a:hlinkClick r:id="rId4" action="ppaction://hlinksldjump"/>
            <a:extLst>
              <a:ext uri="{FF2B5EF4-FFF2-40B4-BE49-F238E27FC236}">
                <a16:creationId xmlns:a16="http://schemas.microsoft.com/office/drawing/2014/main" id="{DCA7E578-048F-40CF-ADB8-F13B7EB3E922}"/>
              </a:ext>
            </a:extLst>
          </p:cNvPr>
          <p:cNvSpPr/>
          <p:nvPr/>
        </p:nvSpPr>
        <p:spPr>
          <a:xfrm>
            <a:off x="3786230" y="3092517"/>
            <a:ext cx="253357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COOPROCESSAMENTO</a:t>
            </a:r>
          </a:p>
        </p:txBody>
      </p:sp>
      <p:sp>
        <p:nvSpPr>
          <p:cNvPr id="36" name="Retângulo: Cantos Arredondados 35">
            <a:extLst>
              <a:ext uri="{FF2B5EF4-FFF2-40B4-BE49-F238E27FC236}">
                <a16:creationId xmlns:a16="http://schemas.microsoft.com/office/drawing/2014/main" id="{A92703B2-0E6C-4818-892B-6752F84721B2}"/>
              </a:ext>
            </a:extLst>
          </p:cNvPr>
          <p:cNvSpPr/>
          <p:nvPr/>
        </p:nvSpPr>
        <p:spPr>
          <a:xfrm>
            <a:off x="150120" y="1208802"/>
            <a:ext cx="216000" cy="1649311"/>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pt-BR" sz="1292" b="1" dirty="0">
                <a:solidFill>
                  <a:sysClr val="windowText" lastClr="000000"/>
                </a:solidFill>
                <a:effectLst>
                  <a:outerShdw blurRad="38100" dist="38100" dir="2700000" algn="tl">
                    <a:srgbClr val="000000">
                      <a:alpha val="43137"/>
                    </a:srgbClr>
                  </a:outerShdw>
                </a:effectLst>
                <a:latin typeface="Aharoni" panose="02010803020104030203" pitchFamily="2" charset="-79"/>
                <a:ea typeface="Verdana" panose="020B0604030504040204" pitchFamily="34" charset="0"/>
                <a:cs typeface="Aharoni" panose="02010803020104030203" pitchFamily="2" charset="-79"/>
              </a:rPr>
              <a:t>SERVIÇO</a:t>
            </a:r>
          </a:p>
        </p:txBody>
      </p:sp>
      <p:sp>
        <p:nvSpPr>
          <p:cNvPr id="37" name="Retângulo: Cantos Arredondados 36">
            <a:hlinkClick r:id="rId5" action="ppaction://hlinksldjump"/>
            <a:extLst>
              <a:ext uri="{FF2B5EF4-FFF2-40B4-BE49-F238E27FC236}">
                <a16:creationId xmlns:a16="http://schemas.microsoft.com/office/drawing/2014/main" id="{CDADD1BF-BAC2-4AF9-8CD3-4C42568B3029}"/>
              </a:ext>
            </a:extLst>
          </p:cNvPr>
          <p:cNvSpPr/>
          <p:nvPr/>
        </p:nvSpPr>
        <p:spPr>
          <a:xfrm>
            <a:off x="561790" y="1248678"/>
            <a:ext cx="222983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PREPOSTO PROFISSIONAL</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38" name="Retângulo: Cantos Arredondados 37">
            <a:hlinkClick r:id="rId6" action="ppaction://hlinksldjump"/>
            <a:extLst>
              <a:ext uri="{FF2B5EF4-FFF2-40B4-BE49-F238E27FC236}">
                <a16:creationId xmlns:a16="http://schemas.microsoft.com/office/drawing/2014/main" id="{3C610408-20BB-4244-80F0-458520F542B8}"/>
              </a:ext>
            </a:extLst>
          </p:cNvPr>
          <p:cNvSpPr/>
          <p:nvPr/>
        </p:nvSpPr>
        <p:spPr>
          <a:xfrm>
            <a:off x="3101292" y="1226068"/>
            <a:ext cx="268703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CORRESPONDENTE JUDICIAL</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39" name="Retângulo: Cantos Arredondados 38">
            <a:hlinkClick r:id="rId7" action="ppaction://hlinksldjump"/>
            <a:extLst>
              <a:ext uri="{FF2B5EF4-FFF2-40B4-BE49-F238E27FC236}">
                <a16:creationId xmlns:a16="http://schemas.microsoft.com/office/drawing/2014/main" id="{D98DDD11-361F-44B7-A318-F38B070131B4}"/>
              </a:ext>
            </a:extLst>
          </p:cNvPr>
          <p:cNvSpPr/>
          <p:nvPr/>
        </p:nvSpPr>
        <p:spPr>
          <a:xfrm>
            <a:off x="561789" y="1665342"/>
            <a:ext cx="194682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SERVIÇOS CONTÁBEIS</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0" name="Retângulo: Cantos Arredondados 39">
            <a:hlinkClick r:id="rId8" action="ppaction://hlinksldjump"/>
            <a:extLst>
              <a:ext uri="{FF2B5EF4-FFF2-40B4-BE49-F238E27FC236}">
                <a16:creationId xmlns:a16="http://schemas.microsoft.com/office/drawing/2014/main" id="{10183C51-8640-4004-B2CD-A40F74A2A137}"/>
              </a:ext>
            </a:extLst>
          </p:cNvPr>
          <p:cNvSpPr/>
          <p:nvPr/>
        </p:nvSpPr>
        <p:spPr>
          <a:xfrm>
            <a:off x="561790" y="2071615"/>
            <a:ext cx="875757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ASSESSORIA (FINANCEIRA, CONTÁBIL, TRIBUTÁRIA, PREVIDENCIÁRIA, SANITÁRIA OU DE NORMAS TÉCNICAS)</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1" name="Retângulo: Cantos Arredondados 40">
            <a:hlinkClick r:id="rId9" action="ppaction://hlinksldjump"/>
            <a:extLst>
              <a:ext uri="{FF2B5EF4-FFF2-40B4-BE49-F238E27FC236}">
                <a16:creationId xmlns:a16="http://schemas.microsoft.com/office/drawing/2014/main" id="{3DA9D2D6-0016-445C-B05B-0FA2E2CBABDC}"/>
              </a:ext>
            </a:extLst>
          </p:cNvPr>
          <p:cNvSpPr/>
          <p:nvPr/>
        </p:nvSpPr>
        <p:spPr>
          <a:xfrm>
            <a:off x="2851615" y="1668044"/>
            <a:ext cx="194682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DISTRIBUIDORES</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2" name="Retângulo: Cantos Arredondados 41">
            <a:hlinkClick r:id="rId10" action="ppaction://hlinksldjump"/>
            <a:extLst>
              <a:ext uri="{FF2B5EF4-FFF2-40B4-BE49-F238E27FC236}">
                <a16:creationId xmlns:a16="http://schemas.microsoft.com/office/drawing/2014/main" id="{383600DF-08F2-45D6-BAD1-66C0FC145D85}"/>
              </a:ext>
            </a:extLst>
          </p:cNvPr>
          <p:cNvSpPr/>
          <p:nvPr/>
        </p:nvSpPr>
        <p:spPr>
          <a:xfrm>
            <a:off x="5988841" y="1212825"/>
            <a:ext cx="253357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COMUNICAÇÃO EXTERNA</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3" name="Retângulo: Cantos Arredondados 42">
            <a:hlinkClick r:id="rId11" action="ppaction://hlinksldjump"/>
            <a:extLst>
              <a:ext uri="{FF2B5EF4-FFF2-40B4-BE49-F238E27FC236}">
                <a16:creationId xmlns:a16="http://schemas.microsoft.com/office/drawing/2014/main" id="{9EC20E87-F462-40C1-A406-7504D4F2D1B7}"/>
              </a:ext>
            </a:extLst>
          </p:cNvPr>
          <p:cNvSpPr/>
          <p:nvPr/>
        </p:nvSpPr>
        <p:spPr>
          <a:xfrm>
            <a:off x="5136815" y="1665342"/>
            <a:ext cx="156959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DESPACHANTES</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4" name="Retângulo: Cantos Arredondados 43">
            <a:hlinkClick r:id="rId12" action="ppaction://hlinksldjump"/>
            <a:extLst>
              <a:ext uri="{FF2B5EF4-FFF2-40B4-BE49-F238E27FC236}">
                <a16:creationId xmlns:a16="http://schemas.microsoft.com/office/drawing/2014/main" id="{01D71EE3-F90E-4417-9CB9-AE6B50EABA53}"/>
              </a:ext>
            </a:extLst>
          </p:cNvPr>
          <p:cNvSpPr/>
          <p:nvPr/>
        </p:nvSpPr>
        <p:spPr>
          <a:xfrm>
            <a:off x="7044789" y="1660147"/>
            <a:ext cx="228587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OPERADOR PORTUÁRIO</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5" name="Retângulo: Cantos Arredondados 44">
            <a:hlinkClick r:id="rId13" action="ppaction://hlinksldjump"/>
            <a:extLst>
              <a:ext uri="{FF2B5EF4-FFF2-40B4-BE49-F238E27FC236}">
                <a16:creationId xmlns:a16="http://schemas.microsoft.com/office/drawing/2014/main" id="{C1A676DA-F0CD-43EE-9F99-8AC69D4F0BC2}"/>
              </a:ext>
            </a:extLst>
          </p:cNvPr>
          <p:cNvSpPr/>
          <p:nvPr/>
        </p:nvSpPr>
        <p:spPr>
          <a:xfrm>
            <a:off x="561789" y="2523703"/>
            <a:ext cx="467305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AGENTE DE DESEMBARAÇO ADUANEIRO / ALFANDEGÁRIO</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6" name="Retângulo: Cantos Arredondados 45">
            <a:hlinkClick r:id="rId14" action="ppaction://hlinksldjump"/>
            <a:extLst>
              <a:ext uri="{FF2B5EF4-FFF2-40B4-BE49-F238E27FC236}">
                <a16:creationId xmlns:a16="http://schemas.microsoft.com/office/drawing/2014/main" id="{076E8461-2502-43A9-902A-58F306BDC594}"/>
              </a:ext>
            </a:extLst>
          </p:cNvPr>
          <p:cNvSpPr/>
          <p:nvPr/>
        </p:nvSpPr>
        <p:spPr>
          <a:xfrm>
            <a:off x="547656" y="3439207"/>
            <a:ext cx="3806476"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COOPROCESSAMENTO – MATERIAL </a:t>
            </a:r>
          </a:p>
        </p:txBody>
      </p:sp>
      <p:sp>
        <p:nvSpPr>
          <p:cNvPr id="47" name="Retângulo: Cantos Arredondados 46">
            <a:hlinkClick r:id="rId15" action="ppaction://hlinksldjump"/>
            <a:extLst>
              <a:ext uri="{FF2B5EF4-FFF2-40B4-BE49-F238E27FC236}">
                <a16:creationId xmlns:a16="http://schemas.microsoft.com/office/drawing/2014/main" id="{8A2A317C-5B41-40DD-A75D-C9842672657E}"/>
              </a:ext>
            </a:extLst>
          </p:cNvPr>
          <p:cNvSpPr/>
          <p:nvPr/>
        </p:nvSpPr>
        <p:spPr>
          <a:xfrm>
            <a:off x="5430517" y="2532085"/>
            <a:ext cx="212471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ALIMENTAÇÃO</a:t>
            </a:r>
          </a:p>
        </p:txBody>
      </p:sp>
      <p:sp>
        <p:nvSpPr>
          <p:cNvPr id="23" name="Retângulo: Cantos Arredondados 22">
            <a:hlinkClick r:id="rId16" action="ppaction://hlinksldjump"/>
            <a:extLst>
              <a:ext uri="{FF2B5EF4-FFF2-40B4-BE49-F238E27FC236}">
                <a16:creationId xmlns:a16="http://schemas.microsoft.com/office/drawing/2014/main" id="{22BE3833-2F37-9122-205F-BFCD435336B7}"/>
              </a:ext>
            </a:extLst>
          </p:cNvPr>
          <p:cNvSpPr/>
          <p:nvPr/>
        </p:nvSpPr>
        <p:spPr>
          <a:xfrm>
            <a:off x="7769158" y="2532085"/>
            <a:ext cx="212471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TRANSPORTE FOB</a:t>
            </a:r>
          </a:p>
        </p:txBody>
      </p:sp>
      <p:sp>
        <p:nvSpPr>
          <p:cNvPr id="24" name="Retângulo: Cantos Arredondados 23">
            <a:extLst>
              <a:ext uri="{FF2B5EF4-FFF2-40B4-BE49-F238E27FC236}">
                <a16:creationId xmlns:a16="http://schemas.microsoft.com/office/drawing/2014/main" id="{8E0D25BA-C5E7-FDC7-315A-C6FFF8B8B82A}"/>
              </a:ext>
            </a:extLst>
          </p:cNvPr>
          <p:cNvSpPr/>
          <p:nvPr/>
        </p:nvSpPr>
        <p:spPr>
          <a:xfrm>
            <a:off x="150120" y="4154475"/>
            <a:ext cx="253885" cy="2338688"/>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pt-BR" sz="1100" b="1" dirty="0">
                <a:solidFill>
                  <a:sysClr val="windowText" lastClr="000000"/>
                </a:solidFill>
                <a:effectLst>
                  <a:outerShdw blurRad="38100" dist="38100" dir="2700000" algn="tl">
                    <a:srgbClr val="000000">
                      <a:alpha val="43137"/>
                    </a:srgbClr>
                  </a:outerShdw>
                </a:effectLst>
                <a:latin typeface="Aharoni" panose="02010803020104030203" pitchFamily="2" charset="-79"/>
                <a:ea typeface="Verdana" panose="020B0604030504040204" pitchFamily="34" charset="0"/>
                <a:cs typeface="Aharoni" panose="02010803020104030203" pitchFamily="2" charset="-79"/>
              </a:rPr>
              <a:t>OUTROS</a:t>
            </a:r>
          </a:p>
        </p:txBody>
      </p:sp>
      <p:sp>
        <p:nvSpPr>
          <p:cNvPr id="25" name="Retângulo: Cantos Arredondados 24">
            <a:hlinkClick r:id="rId17" action="ppaction://hlinksldjump"/>
            <a:extLst>
              <a:ext uri="{FF2B5EF4-FFF2-40B4-BE49-F238E27FC236}">
                <a16:creationId xmlns:a16="http://schemas.microsoft.com/office/drawing/2014/main" id="{5FC20497-782F-A356-F251-B2AF14C4A58E}"/>
              </a:ext>
            </a:extLst>
          </p:cNvPr>
          <p:cNvSpPr/>
          <p:nvPr/>
        </p:nvSpPr>
        <p:spPr>
          <a:xfrm>
            <a:off x="599624" y="4495910"/>
            <a:ext cx="4081615"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PROVEEDOR EXCLUSIVO - FORNECEDOR EXCLUSIVO</a:t>
            </a:r>
          </a:p>
        </p:txBody>
      </p:sp>
      <p:sp>
        <p:nvSpPr>
          <p:cNvPr id="26" name="Retângulo: Cantos Arredondados 25">
            <a:hlinkClick r:id="rId17" action="ppaction://hlinksldjump"/>
            <a:extLst>
              <a:ext uri="{FF2B5EF4-FFF2-40B4-BE49-F238E27FC236}">
                <a16:creationId xmlns:a16="http://schemas.microsoft.com/office/drawing/2014/main" id="{2F856E8E-B365-EA44-5620-A4D7BAC15E24}"/>
              </a:ext>
            </a:extLst>
          </p:cNvPr>
          <p:cNvSpPr/>
          <p:nvPr/>
        </p:nvSpPr>
        <p:spPr>
          <a:xfrm>
            <a:off x="599625" y="5070807"/>
            <a:ext cx="2495921"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DELEGAÇÃO - DELEGACIÓN</a:t>
            </a:r>
          </a:p>
        </p:txBody>
      </p:sp>
      <p:sp>
        <p:nvSpPr>
          <p:cNvPr id="27" name="Retângulo: Cantos Arredondados 26">
            <a:hlinkClick r:id="rId17" action="ppaction://hlinksldjump"/>
            <a:extLst>
              <a:ext uri="{FF2B5EF4-FFF2-40B4-BE49-F238E27FC236}">
                <a16:creationId xmlns:a16="http://schemas.microsoft.com/office/drawing/2014/main" id="{9128545A-D0EC-7A2A-AB81-C536E670FD4F}"/>
              </a:ext>
            </a:extLst>
          </p:cNvPr>
          <p:cNvSpPr/>
          <p:nvPr/>
        </p:nvSpPr>
        <p:spPr>
          <a:xfrm>
            <a:off x="4751775" y="4495910"/>
            <a:ext cx="5057931"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REGULARIZAÇÃO OU URGÊNCIA - REGULARIZACIÓN O URGENCIA</a:t>
            </a:r>
          </a:p>
        </p:txBody>
      </p:sp>
      <p:sp>
        <p:nvSpPr>
          <p:cNvPr id="28" name="Retângulo: Cantos Arredondados 27">
            <a:hlinkClick r:id="rId17" action="ppaction://hlinksldjump"/>
            <a:extLst>
              <a:ext uri="{FF2B5EF4-FFF2-40B4-BE49-F238E27FC236}">
                <a16:creationId xmlns:a16="http://schemas.microsoft.com/office/drawing/2014/main" id="{DCFDDAD6-53B1-2D75-B6CB-0B1264EB2852}"/>
              </a:ext>
            </a:extLst>
          </p:cNvPr>
          <p:cNvSpPr/>
          <p:nvPr/>
        </p:nvSpPr>
        <p:spPr>
          <a:xfrm>
            <a:off x="3191104" y="5070807"/>
            <a:ext cx="3387131"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FORNECEDOR LOCAL - PROVEEDOR LOCAL</a:t>
            </a:r>
          </a:p>
        </p:txBody>
      </p:sp>
      <p:sp>
        <p:nvSpPr>
          <p:cNvPr id="29" name="Retângulo: Cantos Arredondados 28">
            <a:hlinkClick r:id="rId17" action="ppaction://hlinksldjump"/>
            <a:extLst>
              <a:ext uri="{FF2B5EF4-FFF2-40B4-BE49-F238E27FC236}">
                <a16:creationId xmlns:a16="http://schemas.microsoft.com/office/drawing/2014/main" id="{F63B7C9F-CE3E-190A-1577-B9F480ECDB5E}"/>
              </a:ext>
            </a:extLst>
          </p:cNvPr>
          <p:cNvSpPr/>
          <p:nvPr/>
        </p:nvSpPr>
        <p:spPr>
          <a:xfrm>
            <a:off x="599622" y="5562649"/>
            <a:ext cx="8322317"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CONTRATAÇÃO DIRETA (SOMENTE PARA PROJETOS) - CONTRATACIÓN DIRECTA (SOLO PARA PROYECTOS)</a:t>
            </a:r>
          </a:p>
        </p:txBody>
      </p:sp>
      <p:sp>
        <p:nvSpPr>
          <p:cNvPr id="30" name="Retângulo: Cantos Arredondados 29">
            <a:hlinkClick r:id="rId17" action="ppaction://hlinksldjump"/>
            <a:extLst>
              <a:ext uri="{FF2B5EF4-FFF2-40B4-BE49-F238E27FC236}">
                <a16:creationId xmlns:a16="http://schemas.microsoft.com/office/drawing/2014/main" id="{42E06BC5-27B3-E94F-2E2C-1133DFEADCB5}"/>
              </a:ext>
            </a:extLst>
          </p:cNvPr>
          <p:cNvSpPr/>
          <p:nvPr/>
        </p:nvSpPr>
        <p:spPr>
          <a:xfrm>
            <a:off x="590616" y="4001558"/>
            <a:ext cx="8322317"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FATURAMENTO DIRETO (SOMENTE PARA PROJETOS) - FACTURACIÓN DIRECTA (SOLO PARA PROYECTOS)</a:t>
            </a:r>
          </a:p>
        </p:txBody>
      </p:sp>
      <p:sp>
        <p:nvSpPr>
          <p:cNvPr id="31" name="Retângulo: Cantos Arredondados 30">
            <a:hlinkClick r:id="rId17" action="ppaction://hlinksldjump"/>
            <a:extLst>
              <a:ext uri="{FF2B5EF4-FFF2-40B4-BE49-F238E27FC236}">
                <a16:creationId xmlns:a16="http://schemas.microsoft.com/office/drawing/2014/main" id="{8E124E35-B4BC-60B8-10AF-67647ECF3908}"/>
              </a:ext>
            </a:extLst>
          </p:cNvPr>
          <p:cNvSpPr/>
          <p:nvPr/>
        </p:nvSpPr>
        <p:spPr>
          <a:xfrm>
            <a:off x="590615" y="6088873"/>
            <a:ext cx="9219091" cy="40429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92" dirty="0">
                <a:latin typeface="Verdana Pro SemiBold" panose="020B0704030504040204" pitchFamily="34" charset="0"/>
                <a:ea typeface="Verdana" panose="020B0604030504040204" pitchFamily="34" charset="0"/>
                <a:cs typeface="Aharoni" panose="02010803020104030203" pitchFamily="2" charset="-79"/>
              </a:rPr>
              <a:t>FORNECEDORES/CLIENTES (EXCLUSIVO PARA MATERIAL SECUNDÁRIO) - PROVEEDORES/CLIENTES (EXCLUSIVO PARA MATERIAL SECUNDARIO)</a:t>
            </a:r>
          </a:p>
        </p:txBody>
      </p:sp>
    </p:spTree>
    <p:extLst>
      <p:ext uri="{BB962C8B-B14F-4D97-AF65-F5344CB8AC3E}">
        <p14:creationId xmlns:p14="http://schemas.microsoft.com/office/powerpoint/2010/main" val="1523337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898840214"/>
              </p:ext>
            </p:extLst>
          </p:nvPr>
        </p:nvGraphicFramePr>
        <p:xfrm>
          <a:off x="143098" y="884249"/>
          <a:ext cx="9372695" cy="251806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81877">
                  <a:extLst>
                    <a:ext uri="{9D8B030D-6E8A-4147-A177-3AD203B41FA5}">
                      <a16:colId xmlns:a16="http://schemas.microsoft.com/office/drawing/2014/main" val="3096327074"/>
                    </a:ext>
                  </a:extLst>
                </a:gridCol>
                <a:gridCol w="1089245">
                  <a:extLst>
                    <a:ext uri="{9D8B030D-6E8A-4147-A177-3AD203B41FA5}">
                      <a16:colId xmlns:a16="http://schemas.microsoft.com/office/drawing/2014/main" val="393786873"/>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8437669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INFORMÁTICA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6E9703DE-4CFB-439F-BB3E-759370C4DE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6380F59F-67EF-4BF7-AA47-508682020F8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729183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1194616565"/>
              </p:ext>
            </p:extLst>
          </p:nvPr>
        </p:nvGraphicFramePr>
        <p:xfrm>
          <a:off x="143098" y="884249"/>
          <a:ext cx="9372695" cy="352387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67809">
                  <a:extLst>
                    <a:ext uri="{9D8B030D-6E8A-4147-A177-3AD203B41FA5}">
                      <a16:colId xmlns:a16="http://schemas.microsoft.com/office/drawing/2014/main" val="3096327074"/>
                    </a:ext>
                  </a:extLst>
                </a:gridCol>
                <a:gridCol w="1103313">
                  <a:extLst>
                    <a:ext uri="{9D8B030D-6E8A-4147-A177-3AD203B41FA5}">
                      <a16:colId xmlns:a16="http://schemas.microsoft.com/office/drawing/2014/main" val="274269684"/>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1091982"/>
                  </a:ext>
                </a:extLst>
              </a:tr>
              <a:tr h="81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INSTRUMENTAÇÃO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2802B1B6-A2B5-4D02-9712-9E85906313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4FB4E63E-18A1-4025-92E3-B165AFD746A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249096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4031560441"/>
              </p:ext>
            </p:extLst>
          </p:nvPr>
        </p:nvGraphicFramePr>
        <p:xfrm>
          <a:off x="143098" y="884249"/>
          <a:ext cx="9372695" cy="3988217"/>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18279">
                  <a:extLst>
                    <a:ext uri="{9D8B030D-6E8A-4147-A177-3AD203B41FA5}">
                      <a16:colId xmlns:a16="http://schemas.microsoft.com/office/drawing/2014/main" val="3096327074"/>
                    </a:ext>
                  </a:extLst>
                </a:gridCol>
                <a:gridCol w="1152843">
                  <a:extLst>
                    <a:ext uri="{9D8B030D-6E8A-4147-A177-3AD203B41FA5}">
                      <a16:colId xmlns:a16="http://schemas.microsoft.com/office/drawing/2014/main" val="86121176"/>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81171930"/>
                  </a:ext>
                </a:extLst>
              </a:tr>
              <a:tr h="53786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Operação Ambiental</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163073570"/>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INSUMO ESTRATÉGICO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65307CCC-74AA-4D9D-906A-97F43F4DD703}"/>
              </a:ext>
            </a:extLst>
          </p:cNvPr>
          <p:cNvSpPr txBox="1"/>
          <p:nvPr/>
        </p:nvSpPr>
        <p:spPr>
          <a:xfrm>
            <a:off x="3723105" y="331566"/>
            <a:ext cx="6857486"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EXTRACAO MINERAL; ARGILA; CALCARIO; GESSO NATURAL (GIPSITA); CORRETIVOS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D32B8ED9-AF2C-4D46-BDAA-7DE9344552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055ED025-07EC-450E-B2D6-E9EDF5870F83}"/>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0525535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449298273"/>
              </p:ext>
            </p:extLst>
          </p:nvPr>
        </p:nvGraphicFramePr>
        <p:xfrm>
          <a:off x="143098" y="884249"/>
          <a:ext cx="9372695" cy="416640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2243984">
                  <a:extLst>
                    <a:ext uri="{9D8B030D-6E8A-4147-A177-3AD203B41FA5}">
                      <a16:colId xmlns:a16="http://schemas.microsoft.com/office/drawing/2014/main" val="3968628279"/>
                    </a:ext>
                  </a:extLst>
                </a:gridCol>
                <a:gridCol w="4895557">
                  <a:extLst>
                    <a:ext uri="{9D8B030D-6E8A-4147-A177-3AD203B41FA5}">
                      <a16:colId xmlns:a16="http://schemas.microsoft.com/office/drawing/2014/main" val="3096327074"/>
                    </a:ext>
                  </a:extLst>
                </a:gridCol>
                <a:gridCol w="920433">
                  <a:extLst>
                    <a:ext uri="{9D8B030D-6E8A-4147-A177-3AD203B41FA5}">
                      <a16:colId xmlns:a16="http://schemas.microsoft.com/office/drawing/2014/main" val="3155551233"/>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177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54153615"/>
                  </a:ext>
                </a:extLst>
              </a:tr>
              <a:tr h="12097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65993059"/>
                  </a:ext>
                </a:extLst>
              </a:tr>
              <a:tr h="537868">
                <a:tc vMerge="1">
                  <a:txBody>
                    <a:bodyPr/>
                    <a:lstStyle/>
                    <a:p>
                      <a:pPr marL="0" algn="ctr" defTabSz="91440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DNPM</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Inicia-se com uma solicitação feita pelo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site oficial do DNPM</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através do formulário de </a:t>
                      </a:r>
                      <a:r>
                        <a:rPr lang="pt-BR" sz="600" b="0" i="0" u="none" strike="noStrike" kern="1200" dirty="0" err="1">
                          <a:solidFill>
                            <a:schemeClr val="tx1"/>
                          </a:solidFill>
                          <a:effectLst/>
                          <a:latin typeface="Verdana" panose="020B0604030504040204" pitchFamily="34" charset="0"/>
                          <a:ea typeface="Verdana" panose="020B0604030504040204" pitchFamily="34" charset="0"/>
                          <a:cs typeface="+mn-cs"/>
                        </a:rPr>
                        <a:t>pré</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-requerimento.</a:t>
                      </a:r>
                    </a:p>
                    <a:p>
                      <a:pPr algn="ct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No Brasil toda empresa ou pessoa física que deseja exercer atividades de extração mineral em uma área – independe da localização – precisa ter, obrigatoriamente, um Registro de Licença no DNPM (Departamento Nacional de Produção Mineral).</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34217148"/>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INSUMOS/MATÉRIA PRIMA|</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B836FDF7-BAC1-41C7-9816-CEB630F13622}"/>
              </a:ext>
            </a:extLst>
          </p:cNvPr>
          <p:cNvSpPr txBox="1"/>
          <p:nvPr/>
        </p:nvSpPr>
        <p:spPr>
          <a:xfrm>
            <a:off x="4158533" y="282440"/>
            <a:ext cx="5747467"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BRITA; CAL HIDRATADA; CAL VIRGEM; CALES CONSTRUCAO; CALES PINTURA; DOLOMITA; AREIA; CARVAO MINERAL</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3" action="ppaction://hlinksldjump"/>
            <a:extLst>
              <a:ext uri="{FF2B5EF4-FFF2-40B4-BE49-F238E27FC236}">
                <a16:creationId xmlns:a16="http://schemas.microsoft.com/office/drawing/2014/main" id="{9EDFB904-26D2-409A-AD72-83CEEE75F1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E5A1ED7C-C8F4-4AC9-B672-E62687A035B5}"/>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701076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647123177"/>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2018901">
                  <a:extLst>
                    <a:ext uri="{9D8B030D-6E8A-4147-A177-3AD203B41FA5}">
                      <a16:colId xmlns:a16="http://schemas.microsoft.com/office/drawing/2014/main" val="3968628279"/>
                    </a:ext>
                  </a:extLst>
                </a:gridCol>
                <a:gridCol w="5064369">
                  <a:extLst>
                    <a:ext uri="{9D8B030D-6E8A-4147-A177-3AD203B41FA5}">
                      <a16:colId xmlns:a16="http://schemas.microsoft.com/office/drawing/2014/main" val="3096327074"/>
                    </a:ext>
                  </a:extLst>
                </a:gridCol>
                <a:gridCol w="976704">
                  <a:extLst>
                    <a:ext uri="{9D8B030D-6E8A-4147-A177-3AD203B41FA5}">
                      <a16:colId xmlns:a16="http://schemas.microsoft.com/office/drawing/2014/main" val="6968769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81868731"/>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ITENS SOB DESENHO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30C9DF52-F1F9-429B-85F3-7F45FF614879}"/>
              </a:ext>
            </a:extLst>
          </p:cNvPr>
          <p:cNvSpPr txBox="1"/>
          <p:nvPr/>
        </p:nvSpPr>
        <p:spPr>
          <a:xfrm>
            <a:off x="3396206" y="328905"/>
            <a:ext cx="5747467"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BORRACHAS SOB DESENHO; FABRICACAO PECA SOB DESENHO</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B43E88F1-F5AE-4255-A9F4-178B8D1621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A83F34B8-CE1A-47A5-914A-AADD550EFF5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930996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72987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LOCAÇÃO CONTAINER/GALPÃO PARA PROD QUÍMICO</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4063041747"/>
              </p:ext>
            </p:extLst>
          </p:nvPr>
        </p:nvGraphicFramePr>
        <p:xfrm>
          <a:off x="143098" y="884249"/>
          <a:ext cx="9372695" cy="409126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71360">
                  <a:extLst>
                    <a:ext uri="{9D8B030D-6E8A-4147-A177-3AD203B41FA5}">
                      <a16:colId xmlns:a16="http://schemas.microsoft.com/office/drawing/2014/main" val="3096327074"/>
                    </a:ext>
                  </a:extLst>
                </a:gridCol>
                <a:gridCol w="1099762">
                  <a:extLst>
                    <a:ext uri="{9D8B030D-6E8A-4147-A177-3AD203B41FA5}">
                      <a16:colId xmlns:a16="http://schemas.microsoft.com/office/drawing/2014/main" val="2974199722"/>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1670766"/>
                  </a:ext>
                </a:extLst>
              </a:tr>
              <a:tr h="40910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79708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437504">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Civil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licenças de funcionamento polícia civil São Paulo é um documento capaz de confirmar a prática de empresas e comércios em locais específicos por meio de diversas exigências. Assim, é possível garantir a atuação efetiva e segura do estabelecimento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1565922"/>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93C6F7C0-85CF-4CF6-9572-CDED562E6B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E186F6C1-2076-4CB7-99CD-1D1F62734F84}"/>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3011439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72987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LOCAÇÃO DE HARDWARE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2914707566"/>
              </p:ext>
            </p:extLst>
          </p:nvPr>
        </p:nvGraphicFramePr>
        <p:xfrm>
          <a:off x="143098" y="884249"/>
          <a:ext cx="9372695" cy="186825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86770">
                  <a:extLst>
                    <a:ext uri="{9D8B030D-6E8A-4147-A177-3AD203B41FA5}">
                      <a16:colId xmlns:a16="http://schemas.microsoft.com/office/drawing/2014/main" val="3096327074"/>
                    </a:ext>
                  </a:extLst>
                </a:gridCol>
                <a:gridCol w="984352">
                  <a:extLst>
                    <a:ext uri="{9D8B030D-6E8A-4147-A177-3AD203B41FA5}">
                      <a16:colId xmlns:a16="http://schemas.microsoft.com/office/drawing/2014/main" val="1329777195"/>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9288206C-C5BA-4792-86CE-2E4029CDE2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4169761B-2555-422B-8303-483E805CCDCE}"/>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410644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412590560"/>
              </p:ext>
            </p:extLst>
          </p:nvPr>
        </p:nvGraphicFramePr>
        <p:xfrm>
          <a:off x="91034" y="924317"/>
          <a:ext cx="9372695" cy="4150046"/>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10012">
                  <a:extLst>
                    <a:ext uri="{9D8B030D-6E8A-4147-A177-3AD203B41FA5}">
                      <a16:colId xmlns:a16="http://schemas.microsoft.com/office/drawing/2014/main" val="3096327074"/>
                    </a:ext>
                  </a:extLst>
                </a:gridCol>
                <a:gridCol w="1061110">
                  <a:extLst>
                    <a:ext uri="{9D8B030D-6E8A-4147-A177-3AD203B41FA5}">
                      <a16:colId xmlns:a16="http://schemas.microsoft.com/office/drawing/2014/main" val="361851330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62481">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13863829"/>
                  </a:ext>
                </a:extLst>
              </a:tr>
              <a:tr h="8753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LOCAÇÃO DE IMÓVEL|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CFF87370-48A4-4E27-ADAF-396DBFB934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D90A9B2B-906D-4A77-AD78-5B9AC6FF3652}"/>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11379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350976211"/>
              </p:ext>
            </p:extLst>
          </p:nvPr>
        </p:nvGraphicFramePr>
        <p:xfrm>
          <a:off x="172127" y="1142813"/>
          <a:ext cx="9372695" cy="3587767"/>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68442">
                  <a:extLst>
                    <a:ext uri="{9D8B030D-6E8A-4147-A177-3AD203B41FA5}">
                      <a16:colId xmlns:a16="http://schemas.microsoft.com/office/drawing/2014/main" val="3096327074"/>
                    </a:ext>
                  </a:extLst>
                </a:gridCol>
                <a:gridCol w="1202680">
                  <a:extLst>
                    <a:ext uri="{9D8B030D-6E8A-4147-A177-3AD203B41FA5}">
                      <a16:colId xmlns:a16="http://schemas.microsoft.com/office/drawing/2014/main" val="268895579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31812722"/>
                  </a:ext>
                </a:extLst>
              </a:tr>
              <a:tr h="8755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0" y="923454"/>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LOCAÇÃO EM GERAL|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BF1F3F1D-C837-4846-9152-FE0DB1A4CB8B}"/>
              </a:ext>
            </a:extLst>
          </p:cNvPr>
          <p:cNvSpPr txBox="1"/>
          <p:nvPr/>
        </p:nvSpPr>
        <p:spPr>
          <a:xfrm>
            <a:off x="3375425" y="44309"/>
            <a:ext cx="6530575"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LOCACAO EQUIP TELECOMUNICAO; LOCACAO  DE BOB CAT; LOCACAO ANDAIMES; LOCACAO CONTAINER/GALPAO; LOCACAO DE GUINDASTES; LOCACAO DE ISOTANQUE; LOCACAO DE PERFURATRIZ; LOCACAO DE VARREDEIRA; LOCACAO DE VEICULO; LOCACAO EMPILHADEIRA; LOCACAO EQUIP REPROGRAFIA; LOCACAO FERRAMAMENTAS/INSTRUMENTACAO; LOCACAO GERAL; LOCACAO MAQUINA/EQUIPAMENTOS; LOCACAO PÁ CARREGADEIRA</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E6EE40B0-EE0C-4218-8FEE-08E4E4171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5DBC9B72-EFDE-4273-ADC0-E00C41258C3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8320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MANEJO/RECUPERAÇÃO DE ÁREAS VERDES|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1416220558"/>
              </p:ext>
            </p:extLst>
          </p:nvPr>
        </p:nvGraphicFramePr>
        <p:xfrm>
          <a:off x="143098" y="884249"/>
          <a:ext cx="9577677" cy="5073384"/>
        </p:xfrm>
        <a:graphic>
          <a:graphicData uri="http://schemas.openxmlformats.org/drawingml/2006/table">
            <a:tbl>
              <a:tblPr firstRow="1" bandRow="1">
                <a:solidFill>
                  <a:srgbClr val="FDBE69"/>
                </a:solidFill>
                <a:tableStyleId>{FABFCF23-3B69-468F-B69F-88F6DE6A72F2}</a:tableStyleId>
              </a:tblPr>
              <a:tblGrid>
                <a:gridCol w="256573">
                  <a:extLst>
                    <a:ext uri="{9D8B030D-6E8A-4147-A177-3AD203B41FA5}">
                      <a16:colId xmlns:a16="http://schemas.microsoft.com/office/drawing/2014/main" val="1492154416"/>
                    </a:ext>
                  </a:extLst>
                </a:gridCol>
                <a:gridCol w="1084857">
                  <a:extLst>
                    <a:ext uri="{9D8B030D-6E8A-4147-A177-3AD203B41FA5}">
                      <a16:colId xmlns:a16="http://schemas.microsoft.com/office/drawing/2014/main" val="1349069656"/>
                    </a:ext>
                  </a:extLst>
                </a:gridCol>
                <a:gridCol w="1718046">
                  <a:extLst>
                    <a:ext uri="{9D8B030D-6E8A-4147-A177-3AD203B41FA5}">
                      <a16:colId xmlns:a16="http://schemas.microsoft.com/office/drawing/2014/main" val="3968628279"/>
                    </a:ext>
                  </a:extLst>
                </a:gridCol>
                <a:gridCol w="5449057">
                  <a:extLst>
                    <a:ext uri="{9D8B030D-6E8A-4147-A177-3AD203B41FA5}">
                      <a16:colId xmlns:a16="http://schemas.microsoft.com/office/drawing/2014/main" val="3096327074"/>
                    </a:ext>
                  </a:extLst>
                </a:gridCol>
                <a:gridCol w="1069144">
                  <a:extLst>
                    <a:ext uri="{9D8B030D-6E8A-4147-A177-3AD203B41FA5}">
                      <a16:colId xmlns:a16="http://schemas.microsoft.com/office/drawing/2014/main" val="2890678717"/>
                    </a:ext>
                  </a:extLst>
                </a:gridCol>
              </a:tblGrid>
              <a:tr h="334434">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34522">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2977">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93136">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93136">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r h="418868">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6716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289393">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do IEF para uso de motosserras e/ou tratores de esteiras,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motopodas</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 e similares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São obrigadas ao cadastro, ao registro, e à sua renovação anual junto ao Instituto Estadual de Florestas – IEF, as pessoas físicas e jurídicas, os prestadores de serviço que envolva o uso de tratores de esteira e similares, e os que utilizem, comercializem transportem motosserra, </a:t>
                      </a:r>
                      <a:r>
                        <a:rPr lang="pt-BR" sz="600" b="0" i="0" u="none" strike="noStrike" kern="1200" dirty="0" err="1">
                          <a:solidFill>
                            <a:schemeClr val="tx1"/>
                          </a:solidFill>
                          <a:effectLst/>
                          <a:latin typeface="Verdana" panose="020B0604030504040204" pitchFamily="34" charset="0"/>
                          <a:ea typeface="Verdana" panose="020B0604030504040204" pitchFamily="34" charset="0"/>
                          <a:cs typeface="+mn-cs"/>
                        </a:rPr>
                        <a:t>motopodas</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e similares, na forma da lei.</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581565922"/>
                  </a:ext>
                </a:extLst>
              </a:tr>
              <a:tr h="40583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junto ao Ministério da Agricultura, Pecuária e Abastecimento (MAPA).  </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http://sistemasweb.agricultura.gov.br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Registro e cadastro de Estabelecimentos e Produtos Agropecuários</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6469B738-42BD-4FF2-BF5C-BD9F9D3A87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4542ED53-1F93-4E8D-A069-AD7F755CFB9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23383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21376"/>
            <a:ext cx="9864766" cy="6836623"/>
          </a:xfrm>
          <a:prstGeom prst="rect">
            <a:avLst/>
          </a:prstGeom>
        </p:spPr>
      </p:pic>
      <p:sp>
        <p:nvSpPr>
          <p:cNvPr id="7" name="Retângulo: Cantos Arredondados 6">
            <a:extLst>
              <a:ext uri="{FF2B5EF4-FFF2-40B4-BE49-F238E27FC236}">
                <a16:creationId xmlns:a16="http://schemas.microsoft.com/office/drawing/2014/main" id="{82DEFB2B-5E3D-44A5-9202-936405C328BF}"/>
              </a:ext>
            </a:extLst>
          </p:cNvPr>
          <p:cNvSpPr/>
          <p:nvPr/>
        </p:nvSpPr>
        <p:spPr>
          <a:xfrm>
            <a:off x="203967" y="1082465"/>
            <a:ext cx="9498066" cy="51136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8" name="CaixaDeTexto 7">
            <a:extLst>
              <a:ext uri="{FF2B5EF4-FFF2-40B4-BE49-F238E27FC236}">
                <a16:creationId xmlns:a16="http://schemas.microsoft.com/office/drawing/2014/main" id="{FAE2D208-4109-4045-939B-D21DB6D58B14}"/>
              </a:ext>
            </a:extLst>
          </p:cNvPr>
          <p:cNvSpPr txBox="1"/>
          <p:nvPr/>
        </p:nvSpPr>
        <p:spPr>
          <a:xfrm>
            <a:off x="326267" y="808149"/>
            <a:ext cx="9005629" cy="518412"/>
          </a:xfrm>
          <a:prstGeom prst="rect">
            <a:avLst/>
          </a:prstGeom>
          <a:noFill/>
        </p:spPr>
        <p:txBody>
          <a:bodyPr wrap="square">
            <a:spAutoFit/>
          </a:bodyPr>
          <a:lstStyle/>
          <a:p>
            <a:r>
              <a:rPr lang="pt-BR" sz="923" dirty="0">
                <a:solidFill>
                  <a:schemeClr val="bg1"/>
                </a:solidFill>
                <a:latin typeface="Verdana Pro SemiBold" panose="020B0704030504040204" pitchFamily="34" charset="0"/>
              </a:rPr>
              <a:t>O processo de homologação/</a:t>
            </a:r>
            <a:r>
              <a:rPr lang="pt-BR" sz="923" dirty="0" err="1">
                <a:solidFill>
                  <a:schemeClr val="bg1"/>
                </a:solidFill>
                <a:latin typeface="Verdana Pro SemiBold" panose="020B0704030504040204" pitchFamily="34" charset="0"/>
              </a:rPr>
              <a:t>re-homologação</a:t>
            </a:r>
            <a:r>
              <a:rPr lang="pt-BR" sz="923" dirty="0">
                <a:solidFill>
                  <a:schemeClr val="bg1"/>
                </a:solidFill>
                <a:latin typeface="Verdana Pro SemiBold" panose="020B0704030504040204" pitchFamily="34" charset="0"/>
              </a:rPr>
              <a:t> necessita do envio de documentações obrigatórias referentes a categoria de fornecimento.</a:t>
            </a:r>
          </a:p>
          <a:p>
            <a:r>
              <a:rPr lang="pt-BR" sz="923" dirty="0">
                <a:solidFill>
                  <a:schemeClr val="bg1"/>
                </a:solidFill>
                <a:latin typeface="Verdana Pro SemiBold" panose="020B0704030504040204" pitchFamily="34" charset="0"/>
              </a:rPr>
              <a:t>Por favor, selecione a categoria que está apto a fornecer de acordo com a legislação vigente e verifique a documentação solicitada: </a:t>
            </a:r>
          </a:p>
          <a:p>
            <a:endParaRPr lang="pt-BR" sz="923" dirty="0">
              <a:solidFill>
                <a:schemeClr val="bg1"/>
              </a:solidFill>
              <a:latin typeface="Verdana Pro SemiBold" panose="020B0704030504040204" pitchFamily="34" charset="0"/>
            </a:endParaRPr>
          </a:p>
        </p:txBody>
      </p:sp>
      <p:sp>
        <p:nvSpPr>
          <p:cNvPr id="36" name="Retângulo: Cantos Arredondados 35">
            <a:extLst>
              <a:ext uri="{FF2B5EF4-FFF2-40B4-BE49-F238E27FC236}">
                <a16:creationId xmlns:a16="http://schemas.microsoft.com/office/drawing/2014/main" id="{9413FE03-4C6D-4541-B7E1-FB3166198BC2}"/>
              </a:ext>
            </a:extLst>
          </p:cNvPr>
          <p:cNvSpPr/>
          <p:nvPr/>
        </p:nvSpPr>
        <p:spPr>
          <a:xfrm>
            <a:off x="162651" y="1309812"/>
            <a:ext cx="216000" cy="54000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pt-BR" sz="1292" b="1" dirty="0">
                <a:solidFill>
                  <a:sysClr val="windowText" lastClr="000000"/>
                </a:solidFill>
                <a:effectLst>
                  <a:outerShdw blurRad="38100" dist="38100" dir="2700000" algn="tl">
                    <a:srgbClr val="000000">
                      <a:alpha val="43137"/>
                    </a:srgbClr>
                  </a:outerShdw>
                </a:effectLst>
                <a:latin typeface="Aharoni" panose="02010803020104030203" pitchFamily="2" charset="-79"/>
                <a:ea typeface="Verdana" panose="020B0604030504040204" pitchFamily="34" charset="0"/>
                <a:cs typeface="Aharoni" panose="02010803020104030203" pitchFamily="2" charset="-79"/>
              </a:rPr>
              <a:t>SERVIÇO</a:t>
            </a:r>
          </a:p>
        </p:txBody>
      </p:sp>
      <p:sp>
        <p:nvSpPr>
          <p:cNvPr id="37" name="Retângulo: Cantos Arredondados 36">
            <a:hlinkClick r:id="rId3" action="ppaction://hlinksldjump"/>
            <a:extLst>
              <a:ext uri="{FF2B5EF4-FFF2-40B4-BE49-F238E27FC236}">
                <a16:creationId xmlns:a16="http://schemas.microsoft.com/office/drawing/2014/main" id="{14C79931-AD36-4CAB-B3D3-A06F29FC285F}"/>
              </a:ext>
            </a:extLst>
          </p:cNvPr>
          <p:cNvSpPr/>
          <p:nvPr/>
        </p:nvSpPr>
        <p:spPr>
          <a:xfrm>
            <a:off x="544638" y="1341483"/>
            <a:ext cx="141656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ADVOCATICIO</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38" name="Retângulo: Cantos Arredondados 37">
            <a:hlinkClick r:id="rId4" action="ppaction://hlinksldjump"/>
            <a:extLst>
              <a:ext uri="{FF2B5EF4-FFF2-40B4-BE49-F238E27FC236}">
                <a16:creationId xmlns:a16="http://schemas.microsoft.com/office/drawing/2014/main" id="{1902949D-2BA9-4299-8A16-FA0890CCBE14}"/>
              </a:ext>
            </a:extLst>
          </p:cNvPr>
          <p:cNvSpPr/>
          <p:nvPr/>
        </p:nvSpPr>
        <p:spPr>
          <a:xfrm>
            <a:off x="2035095" y="1340786"/>
            <a:ext cx="3051512"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ASSIST MÉDICA/MED OCUPACIONAL</a:t>
            </a:r>
          </a:p>
        </p:txBody>
      </p:sp>
      <p:sp>
        <p:nvSpPr>
          <p:cNvPr id="39" name="Retângulo: Cantos Arredondados 38">
            <a:hlinkClick r:id="rId5" action="ppaction://hlinksldjump"/>
            <a:extLst>
              <a:ext uri="{FF2B5EF4-FFF2-40B4-BE49-F238E27FC236}">
                <a16:creationId xmlns:a16="http://schemas.microsoft.com/office/drawing/2014/main" id="{24BD8940-E373-4525-B18A-B1C9D62FC091}"/>
              </a:ext>
            </a:extLst>
          </p:cNvPr>
          <p:cNvSpPr/>
          <p:nvPr/>
        </p:nvSpPr>
        <p:spPr>
          <a:xfrm>
            <a:off x="556638" y="1723808"/>
            <a:ext cx="367594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ASSIST TECNICA/AUTOMAÇÃO INDUSTRIAL</a:t>
            </a:r>
          </a:p>
        </p:txBody>
      </p:sp>
      <p:sp>
        <p:nvSpPr>
          <p:cNvPr id="40" name="Retângulo: Cantos Arredondados 39">
            <a:hlinkClick r:id="rId6" action="ppaction://hlinksldjump"/>
            <a:extLst>
              <a:ext uri="{FF2B5EF4-FFF2-40B4-BE49-F238E27FC236}">
                <a16:creationId xmlns:a16="http://schemas.microsoft.com/office/drawing/2014/main" id="{C178B3FB-F9A0-4CB4-84A9-1D5AA9D4A1B3}"/>
              </a:ext>
            </a:extLst>
          </p:cNvPr>
          <p:cNvSpPr/>
          <p:nvPr/>
        </p:nvSpPr>
        <p:spPr>
          <a:xfrm>
            <a:off x="5213837" y="1342689"/>
            <a:ext cx="216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COMBUSTÍVEIS</a:t>
            </a:r>
            <a:endParaRPr lang="pt-BR" sz="1292" dirty="0">
              <a:latin typeface="Verdana Pro SemiBold" panose="020B0704030504040204" pitchFamily="34" charset="0"/>
              <a:ea typeface="Verdana" panose="020B0604030504040204" pitchFamily="34" charset="0"/>
              <a:cs typeface="Aharoni" panose="02010803020104030203" pitchFamily="2" charset="-79"/>
            </a:endParaRPr>
          </a:p>
        </p:txBody>
      </p:sp>
      <p:sp>
        <p:nvSpPr>
          <p:cNvPr id="41" name="Retângulo: Cantos Arredondados 40">
            <a:hlinkClick r:id="rId7" action="ppaction://hlinksldjump"/>
            <a:extLst>
              <a:ext uri="{FF2B5EF4-FFF2-40B4-BE49-F238E27FC236}">
                <a16:creationId xmlns:a16="http://schemas.microsoft.com/office/drawing/2014/main" id="{955841C8-4FC6-493A-8920-249DC979366C}"/>
              </a:ext>
            </a:extLst>
          </p:cNvPr>
          <p:cNvSpPr/>
          <p:nvPr/>
        </p:nvSpPr>
        <p:spPr>
          <a:xfrm>
            <a:off x="6970120" y="1725507"/>
            <a:ext cx="216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CALIBRAÇÃO/AFERIÇÃO</a:t>
            </a:r>
          </a:p>
        </p:txBody>
      </p:sp>
      <p:sp>
        <p:nvSpPr>
          <p:cNvPr id="42" name="Retângulo: Cantos Arredondados 41">
            <a:hlinkClick r:id="rId8" action="ppaction://hlinksldjump"/>
            <a:extLst>
              <a:ext uri="{FF2B5EF4-FFF2-40B4-BE49-F238E27FC236}">
                <a16:creationId xmlns:a16="http://schemas.microsoft.com/office/drawing/2014/main" id="{1CEEF1D6-6F46-422A-9D68-A11F5A57F9C8}"/>
              </a:ext>
            </a:extLst>
          </p:cNvPr>
          <p:cNvSpPr/>
          <p:nvPr/>
        </p:nvSpPr>
        <p:spPr>
          <a:xfrm>
            <a:off x="4295903" y="1720245"/>
            <a:ext cx="258909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ATIV. AGRÍCOLA/FINANCEIRA</a:t>
            </a:r>
          </a:p>
        </p:txBody>
      </p:sp>
      <p:sp>
        <p:nvSpPr>
          <p:cNvPr id="43" name="Retângulo: Cantos Arredondados 42">
            <a:hlinkClick r:id="rId9" action="ppaction://hlinksldjump"/>
            <a:extLst>
              <a:ext uri="{FF2B5EF4-FFF2-40B4-BE49-F238E27FC236}">
                <a16:creationId xmlns:a16="http://schemas.microsoft.com/office/drawing/2014/main" id="{5EF56066-0FE3-4DAB-A17C-82A625FF5DE9}"/>
              </a:ext>
            </a:extLst>
          </p:cNvPr>
          <p:cNvSpPr/>
          <p:nvPr/>
        </p:nvSpPr>
        <p:spPr>
          <a:xfrm>
            <a:off x="580536" y="2481041"/>
            <a:ext cx="326409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DESCONTAMINAÇÃO/ABERT. DE MINA</a:t>
            </a:r>
          </a:p>
        </p:txBody>
      </p:sp>
      <p:sp>
        <p:nvSpPr>
          <p:cNvPr id="44" name="Retângulo: Cantos Arredondados 43">
            <a:hlinkClick r:id="rId10" action="ppaction://hlinksldjump"/>
            <a:extLst>
              <a:ext uri="{FF2B5EF4-FFF2-40B4-BE49-F238E27FC236}">
                <a16:creationId xmlns:a16="http://schemas.microsoft.com/office/drawing/2014/main" id="{2C63987B-CE7D-4E55-AC1F-AEC978F4F5F3}"/>
              </a:ext>
            </a:extLst>
          </p:cNvPr>
          <p:cNvSpPr/>
          <p:nvPr/>
        </p:nvSpPr>
        <p:spPr>
          <a:xfrm>
            <a:off x="3902977" y="2475411"/>
            <a:ext cx="2454732"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DESTINAÇÃO RESÍDUO</a:t>
            </a:r>
          </a:p>
        </p:txBody>
      </p:sp>
      <p:sp>
        <p:nvSpPr>
          <p:cNvPr id="45" name="Retângulo: Cantos Arredondados 44">
            <a:hlinkClick r:id="rId11" action="ppaction://hlinksldjump"/>
            <a:extLst>
              <a:ext uri="{FF2B5EF4-FFF2-40B4-BE49-F238E27FC236}">
                <a16:creationId xmlns:a16="http://schemas.microsoft.com/office/drawing/2014/main" id="{07F2E74A-0D33-4362-99BD-7AF5CCF5756D}"/>
              </a:ext>
            </a:extLst>
          </p:cNvPr>
          <p:cNvSpPr/>
          <p:nvPr/>
        </p:nvSpPr>
        <p:spPr>
          <a:xfrm>
            <a:off x="559159" y="2097792"/>
            <a:ext cx="189477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COMODATO/LEASING</a:t>
            </a:r>
          </a:p>
        </p:txBody>
      </p:sp>
      <p:sp>
        <p:nvSpPr>
          <p:cNvPr id="46" name="Retângulo: Cantos Arredondados 45">
            <a:hlinkClick r:id="rId12" action="ppaction://hlinksldjump"/>
            <a:extLst>
              <a:ext uri="{FF2B5EF4-FFF2-40B4-BE49-F238E27FC236}">
                <a16:creationId xmlns:a16="http://schemas.microsoft.com/office/drawing/2014/main" id="{B899C8CD-C9AB-4003-9CD5-55BAEF06D22C}"/>
              </a:ext>
            </a:extLst>
          </p:cNvPr>
          <p:cNvSpPr/>
          <p:nvPr/>
        </p:nvSpPr>
        <p:spPr>
          <a:xfrm>
            <a:off x="4307756" y="2101216"/>
            <a:ext cx="230595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CONSULTORIA/AUDITORIA</a:t>
            </a:r>
          </a:p>
        </p:txBody>
      </p:sp>
      <p:sp>
        <p:nvSpPr>
          <p:cNvPr id="47" name="Retângulo: Cantos Arredondados 46">
            <a:hlinkClick r:id="rId13" action="ppaction://hlinksldjump"/>
            <a:extLst>
              <a:ext uri="{FF2B5EF4-FFF2-40B4-BE49-F238E27FC236}">
                <a16:creationId xmlns:a16="http://schemas.microsoft.com/office/drawing/2014/main" id="{C826BE4A-1918-451F-AA2F-F4D354E32B5D}"/>
              </a:ext>
            </a:extLst>
          </p:cNvPr>
          <p:cNvSpPr/>
          <p:nvPr/>
        </p:nvSpPr>
        <p:spPr>
          <a:xfrm>
            <a:off x="6693565" y="2105636"/>
            <a:ext cx="2435776" cy="282013"/>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FRETE TERRESTRE</a:t>
            </a:r>
          </a:p>
        </p:txBody>
      </p:sp>
      <p:sp>
        <p:nvSpPr>
          <p:cNvPr id="48" name="Retângulo: Cantos Arredondados 47">
            <a:hlinkClick r:id="rId14" action="ppaction://hlinksldjump"/>
            <a:extLst>
              <a:ext uri="{FF2B5EF4-FFF2-40B4-BE49-F238E27FC236}">
                <a16:creationId xmlns:a16="http://schemas.microsoft.com/office/drawing/2014/main" id="{8AC47ACF-DEC2-4849-82B7-7A0F5E52B7A2}"/>
              </a:ext>
            </a:extLst>
          </p:cNvPr>
          <p:cNvSpPr/>
          <p:nvPr/>
        </p:nvSpPr>
        <p:spPr>
          <a:xfrm>
            <a:off x="2447152" y="3235493"/>
            <a:ext cx="288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GESTÃO IMOBILIARIA/SEGUROS</a:t>
            </a:r>
          </a:p>
        </p:txBody>
      </p:sp>
      <p:sp>
        <p:nvSpPr>
          <p:cNvPr id="49" name="Retângulo: Cantos Arredondados 48">
            <a:hlinkClick r:id="rId15" action="ppaction://hlinksldjump"/>
            <a:extLst>
              <a:ext uri="{FF2B5EF4-FFF2-40B4-BE49-F238E27FC236}">
                <a16:creationId xmlns:a16="http://schemas.microsoft.com/office/drawing/2014/main" id="{A657B5A3-B4D5-4AAA-AB95-752CADAE0386}"/>
              </a:ext>
            </a:extLst>
          </p:cNvPr>
          <p:cNvSpPr/>
          <p:nvPr/>
        </p:nvSpPr>
        <p:spPr>
          <a:xfrm>
            <a:off x="3613446" y="3616754"/>
            <a:ext cx="217424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LOCAÇÃO DE HARDWARE</a:t>
            </a:r>
          </a:p>
        </p:txBody>
      </p:sp>
      <p:sp>
        <p:nvSpPr>
          <p:cNvPr id="50" name="Retângulo: Cantos Arredondados 49">
            <a:hlinkClick r:id="rId16" action="ppaction://hlinksldjump"/>
            <a:extLst>
              <a:ext uri="{FF2B5EF4-FFF2-40B4-BE49-F238E27FC236}">
                <a16:creationId xmlns:a16="http://schemas.microsoft.com/office/drawing/2014/main" id="{5CA87358-FA46-48CC-BDC8-6DA641774F6A}"/>
              </a:ext>
            </a:extLst>
          </p:cNvPr>
          <p:cNvSpPr/>
          <p:nvPr/>
        </p:nvSpPr>
        <p:spPr>
          <a:xfrm>
            <a:off x="5840290" y="3619098"/>
            <a:ext cx="3289051" cy="277508"/>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MATERIAL COMUNICAÇÃO E IMAGEM</a:t>
            </a:r>
          </a:p>
        </p:txBody>
      </p:sp>
      <p:sp>
        <p:nvSpPr>
          <p:cNvPr id="51" name="Retângulo: Cantos Arredondados 50">
            <a:hlinkClick r:id="rId17" action="ppaction://hlinksldjump"/>
            <a:extLst>
              <a:ext uri="{FF2B5EF4-FFF2-40B4-BE49-F238E27FC236}">
                <a16:creationId xmlns:a16="http://schemas.microsoft.com/office/drawing/2014/main" id="{D982D624-CDB9-4004-BCAF-B934A71B87F1}"/>
              </a:ext>
            </a:extLst>
          </p:cNvPr>
          <p:cNvSpPr/>
          <p:nvPr/>
        </p:nvSpPr>
        <p:spPr>
          <a:xfrm>
            <a:off x="3314677" y="3985652"/>
            <a:ext cx="224823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REFORMA EQUIPAMENTOS</a:t>
            </a:r>
          </a:p>
        </p:txBody>
      </p:sp>
      <p:sp>
        <p:nvSpPr>
          <p:cNvPr id="52" name="Retângulo: Cantos Arredondados 51">
            <a:hlinkClick r:id="rId18" action="ppaction://hlinksldjump"/>
            <a:extLst>
              <a:ext uri="{FF2B5EF4-FFF2-40B4-BE49-F238E27FC236}">
                <a16:creationId xmlns:a16="http://schemas.microsoft.com/office/drawing/2014/main" id="{3B9E97F8-A885-47D3-BAE1-90AE077B17B8}"/>
              </a:ext>
            </a:extLst>
          </p:cNvPr>
          <p:cNvSpPr/>
          <p:nvPr/>
        </p:nvSpPr>
        <p:spPr>
          <a:xfrm>
            <a:off x="2843797" y="4390521"/>
            <a:ext cx="2088586"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ADMINISTRATIVO</a:t>
            </a:r>
          </a:p>
        </p:txBody>
      </p:sp>
      <p:sp>
        <p:nvSpPr>
          <p:cNvPr id="53" name="Retângulo: Cantos Arredondados 52">
            <a:hlinkClick r:id="rId19" action="ppaction://hlinksldjump"/>
            <a:extLst>
              <a:ext uri="{FF2B5EF4-FFF2-40B4-BE49-F238E27FC236}">
                <a16:creationId xmlns:a16="http://schemas.microsoft.com/office/drawing/2014/main" id="{118D038B-7ADF-4FDE-8226-A52E8A1FF0FD}"/>
              </a:ext>
            </a:extLst>
          </p:cNvPr>
          <p:cNvSpPr/>
          <p:nvPr/>
        </p:nvSpPr>
        <p:spPr>
          <a:xfrm>
            <a:off x="584413" y="2867872"/>
            <a:ext cx="259172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GERAÇÃO E DISTRIB ENERGIA</a:t>
            </a:r>
          </a:p>
        </p:txBody>
      </p:sp>
      <p:sp>
        <p:nvSpPr>
          <p:cNvPr id="54" name="Retângulo: Cantos Arredondados 53">
            <a:hlinkClick r:id="rId20" action="ppaction://hlinksldjump"/>
            <a:extLst>
              <a:ext uri="{FF2B5EF4-FFF2-40B4-BE49-F238E27FC236}">
                <a16:creationId xmlns:a16="http://schemas.microsoft.com/office/drawing/2014/main" id="{0B886520-610B-439B-91D6-DC4871C5BFDE}"/>
              </a:ext>
            </a:extLst>
          </p:cNvPr>
          <p:cNvSpPr/>
          <p:nvPr/>
        </p:nvSpPr>
        <p:spPr>
          <a:xfrm>
            <a:off x="2518052" y="2106968"/>
            <a:ext cx="172245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INSTRUMENTAÇÃO</a:t>
            </a:r>
          </a:p>
        </p:txBody>
      </p:sp>
      <p:sp>
        <p:nvSpPr>
          <p:cNvPr id="55" name="Retângulo: Cantos Arredondados 54">
            <a:hlinkClick r:id="rId21" action="ppaction://hlinksldjump"/>
            <a:extLst>
              <a:ext uri="{FF2B5EF4-FFF2-40B4-BE49-F238E27FC236}">
                <a16:creationId xmlns:a16="http://schemas.microsoft.com/office/drawing/2014/main" id="{F702DD48-902B-4140-9C6A-B156B0E41FAE}"/>
              </a:ext>
            </a:extLst>
          </p:cNvPr>
          <p:cNvSpPr/>
          <p:nvPr/>
        </p:nvSpPr>
        <p:spPr>
          <a:xfrm>
            <a:off x="589477" y="3615806"/>
            <a:ext cx="297137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MANEJO/RECUP. DE ÁREAS VERDES</a:t>
            </a:r>
          </a:p>
        </p:txBody>
      </p:sp>
      <p:sp>
        <p:nvSpPr>
          <p:cNvPr id="56" name="Retângulo: Cantos Arredondados 55">
            <a:hlinkClick r:id="rId22" action="ppaction://hlinksldjump"/>
            <a:extLst>
              <a:ext uri="{FF2B5EF4-FFF2-40B4-BE49-F238E27FC236}">
                <a16:creationId xmlns:a16="http://schemas.microsoft.com/office/drawing/2014/main" id="{F67022D1-3537-4A7F-A961-80D329E01A12}"/>
              </a:ext>
            </a:extLst>
          </p:cNvPr>
          <p:cNvSpPr/>
          <p:nvPr/>
        </p:nvSpPr>
        <p:spPr>
          <a:xfrm>
            <a:off x="5618334" y="3982779"/>
            <a:ext cx="3511007" cy="271257"/>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MONITORAMENTO AMBIENTAL</a:t>
            </a:r>
          </a:p>
        </p:txBody>
      </p:sp>
      <p:sp>
        <p:nvSpPr>
          <p:cNvPr id="58" name="Retângulo: Cantos Arredondados 57">
            <a:hlinkClick r:id="rId23" action="ppaction://hlinksldjump"/>
            <a:extLst>
              <a:ext uri="{FF2B5EF4-FFF2-40B4-BE49-F238E27FC236}">
                <a16:creationId xmlns:a16="http://schemas.microsoft.com/office/drawing/2014/main" id="{12FD88AE-0B97-4D2A-99AD-6A6A1AF9D3BC}"/>
              </a:ext>
            </a:extLst>
          </p:cNvPr>
          <p:cNvSpPr/>
          <p:nvPr/>
        </p:nvSpPr>
        <p:spPr>
          <a:xfrm>
            <a:off x="589476" y="4390895"/>
            <a:ext cx="216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REPRESENT. COMERCIAL</a:t>
            </a:r>
          </a:p>
        </p:txBody>
      </p:sp>
      <p:sp>
        <p:nvSpPr>
          <p:cNvPr id="59" name="Retângulo: Cantos Arredondados 58">
            <a:hlinkClick r:id="rId24" action="ppaction://hlinksldjump"/>
            <a:extLst>
              <a:ext uri="{FF2B5EF4-FFF2-40B4-BE49-F238E27FC236}">
                <a16:creationId xmlns:a16="http://schemas.microsoft.com/office/drawing/2014/main" id="{4F3E1329-27C8-47ED-9E58-8F64A05CD511}"/>
              </a:ext>
            </a:extLst>
          </p:cNvPr>
          <p:cNvSpPr/>
          <p:nvPr/>
        </p:nvSpPr>
        <p:spPr>
          <a:xfrm>
            <a:off x="7540235" y="2876263"/>
            <a:ext cx="162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AMBIENTAL</a:t>
            </a:r>
          </a:p>
        </p:txBody>
      </p:sp>
      <p:sp>
        <p:nvSpPr>
          <p:cNvPr id="60" name="Retângulo: Cantos Arredondados 59">
            <a:hlinkClick r:id="rId25" action="ppaction://hlinksldjump"/>
            <a:extLst>
              <a:ext uri="{FF2B5EF4-FFF2-40B4-BE49-F238E27FC236}">
                <a16:creationId xmlns:a16="http://schemas.microsoft.com/office/drawing/2014/main" id="{7DD702E8-18A1-4641-ACB9-A564DA5A185A}"/>
              </a:ext>
            </a:extLst>
          </p:cNvPr>
          <p:cNvSpPr/>
          <p:nvPr/>
        </p:nvSpPr>
        <p:spPr>
          <a:xfrm>
            <a:off x="589477" y="3991790"/>
            <a:ext cx="2667165"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MANUT EQUIP REFRIGERAÇÃO</a:t>
            </a:r>
          </a:p>
        </p:txBody>
      </p:sp>
      <p:sp>
        <p:nvSpPr>
          <p:cNvPr id="61" name="Retângulo: Cantos Arredondados 60">
            <a:hlinkClick r:id="rId26" action="ppaction://hlinksldjump"/>
            <a:extLst>
              <a:ext uri="{FF2B5EF4-FFF2-40B4-BE49-F238E27FC236}">
                <a16:creationId xmlns:a16="http://schemas.microsoft.com/office/drawing/2014/main" id="{3331F709-F55C-475F-A4A0-F5005002AF02}"/>
              </a:ext>
            </a:extLst>
          </p:cNvPr>
          <p:cNvSpPr/>
          <p:nvPr/>
        </p:nvSpPr>
        <p:spPr>
          <a:xfrm>
            <a:off x="6451487" y="2478310"/>
            <a:ext cx="267785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FORNECIMENTO ÁGUA</a:t>
            </a:r>
          </a:p>
        </p:txBody>
      </p:sp>
      <p:sp>
        <p:nvSpPr>
          <p:cNvPr id="62" name="Retângulo: Cantos Arredondados 61">
            <a:hlinkClick r:id="rId27" action="ppaction://hlinksldjump"/>
            <a:extLst>
              <a:ext uri="{FF2B5EF4-FFF2-40B4-BE49-F238E27FC236}">
                <a16:creationId xmlns:a16="http://schemas.microsoft.com/office/drawing/2014/main" id="{BC6AF3DD-B3E4-4F1D-B760-722136E65B44}"/>
              </a:ext>
            </a:extLst>
          </p:cNvPr>
          <p:cNvSpPr/>
          <p:nvPr/>
        </p:nvSpPr>
        <p:spPr>
          <a:xfrm>
            <a:off x="3251900" y="2871772"/>
            <a:ext cx="217424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FRETE AEREO/MARÍTIMO</a:t>
            </a:r>
          </a:p>
        </p:txBody>
      </p:sp>
      <p:sp>
        <p:nvSpPr>
          <p:cNvPr id="63" name="Retângulo: Cantos Arredondados 62">
            <a:hlinkClick r:id="rId28" action="ppaction://hlinksldjump"/>
            <a:extLst>
              <a:ext uri="{FF2B5EF4-FFF2-40B4-BE49-F238E27FC236}">
                <a16:creationId xmlns:a16="http://schemas.microsoft.com/office/drawing/2014/main" id="{893217F3-594B-4B9F-B160-961AA0D8E2C2}"/>
              </a:ext>
            </a:extLst>
          </p:cNvPr>
          <p:cNvSpPr/>
          <p:nvPr/>
        </p:nvSpPr>
        <p:spPr>
          <a:xfrm>
            <a:off x="5504731" y="2868452"/>
            <a:ext cx="1980000"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LOCAÇÃO DE IMÓVEL</a:t>
            </a:r>
          </a:p>
        </p:txBody>
      </p:sp>
      <p:sp>
        <p:nvSpPr>
          <p:cNvPr id="64" name="Retângulo: Cantos Arredondados 63">
            <a:hlinkClick r:id="rId29" action="ppaction://hlinksldjump"/>
            <a:extLst>
              <a:ext uri="{FF2B5EF4-FFF2-40B4-BE49-F238E27FC236}">
                <a16:creationId xmlns:a16="http://schemas.microsoft.com/office/drawing/2014/main" id="{556EF947-CFC2-46AF-8EC1-0D11E737A4BB}"/>
              </a:ext>
            </a:extLst>
          </p:cNvPr>
          <p:cNvSpPr/>
          <p:nvPr/>
        </p:nvSpPr>
        <p:spPr>
          <a:xfrm>
            <a:off x="590620" y="3241967"/>
            <a:ext cx="179129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LOCAÇÃO EM GERAL</a:t>
            </a:r>
          </a:p>
        </p:txBody>
      </p:sp>
      <p:sp>
        <p:nvSpPr>
          <p:cNvPr id="65" name="Retângulo: Cantos Arredondados 64">
            <a:hlinkClick r:id="rId30" action="ppaction://hlinksldjump"/>
            <a:extLst>
              <a:ext uri="{FF2B5EF4-FFF2-40B4-BE49-F238E27FC236}">
                <a16:creationId xmlns:a16="http://schemas.microsoft.com/office/drawing/2014/main" id="{FF12C3C3-09F5-40F6-B9DD-48CE5070928A}"/>
              </a:ext>
            </a:extLst>
          </p:cNvPr>
          <p:cNvSpPr/>
          <p:nvPr/>
        </p:nvSpPr>
        <p:spPr>
          <a:xfrm>
            <a:off x="589477" y="4787363"/>
            <a:ext cx="2238138"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CONSTRUÇÃO CIVIL</a:t>
            </a:r>
          </a:p>
        </p:txBody>
      </p:sp>
      <p:sp>
        <p:nvSpPr>
          <p:cNvPr id="66" name="Retângulo: Cantos Arredondados 65">
            <a:hlinkClick r:id="rId31" action="ppaction://hlinksldjump"/>
            <a:extLst>
              <a:ext uri="{FF2B5EF4-FFF2-40B4-BE49-F238E27FC236}">
                <a16:creationId xmlns:a16="http://schemas.microsoft.com/office/drawing/2014/main" id="{9E6D351D-6D03-4BB5-8A07-F14E085C0465}"/>
              </a:ext>
            </a:extLst>
          </p:cNvPr>
          <p:cNvSpPr/>
          <p:nvPr/>
        </p:nvSpPr>
        <p:spPr>
          <a:xfrm>
            <a:off x="4995094" y="4390521"/>
            <a:ext cx="413424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APOIO ESCRITÓRIO/SERV GRÁFICOS</a:t>
            </a:r>
          </a:p>
        </p:txBody>
      </p:sp>
      <p:sp>
        <p:nvSpPr>
          <p:cNvPr id="67" name="Retângulo: Cantos Arredondados 66">
            <a:hlinkClick r:id="rId32" action="ppaction://hlinksldjump"/>
            <a:extLst>
              <a:ext uri="{FF2B5EF4-FFF2-40B4-BE49-F238E27FC236}">
                <a16:creationId xmlns:a16="http://schemas.microsoft.com/office/drawing/2014/main" id="{64C61B53-4B5B-4BBB-97A4-58A936032CF5}"/>
              </a:ext>
            </a:extLst>
          </p:cNvPr>
          <p:cNvSpPr/>
          <p:nvPr/>
        </p:nvSpPr>
        <p:spPr>
          <a:xfrm>
            <a:off x="2896097" y="4788602"/>
            <a:ext cx="6233243" cy="264631"/>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solidFill>
                  <a:schemeClr val="bg1"/>
                </a:solidFill>
                <a:latin typeface="Verdana Pro SemiBold" panose="020B0704030504040204" pitchFamily="34" charset="0"/>
                <a:ea typeface="Verdana" panose="020B0604030504040204" pitchFamily="34" charset="0"/>
                <a:cs typeface="Aharoni" panose="02010803020104030203" pitchFamily="2" charset="-79"/>
              </a:rPr>
              <a:t>SERV ENGENHARIA/LAUDO/ELABORAÇÃO E GERENCIAMENTO PROJETOS</a:t>
            </a:r>
          </a:p>
        </p:txBody>
      </p:sp>
      <p:sp>
        <p:nvSpPr>
          <p:cNvPr id="68" name="Retângulo: Cantos Arredondados 67">
            <a:hlinkClick r:id="rId33" action="ppaction://hlinksldjump"/>
            <a:extLst>
              <a:ext uri="{FF2B5EF4-FFF2-40B4-BE49-F238E27FC236}">
                <a16:creationId xmlns:a16="http://schemas.microsoft.com/office/drawing/2014/main" id="{CEEAE92C-95D3-45C2-BD2E-62D65E3ECD8E}"/>
              </a:ext>
            </a:extLst>
          </p:cNvPr>
          <p:cNvSpPr/>
          <p:nvPr/>
        </p:nvSpPr>
        <p:spPr>
          <a:xfrm>
            <a:off x="586146" y="5164586"/>
            <a:ext cx="319875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solidFill>
                  <a:schemeClr val="bg1"/>
                </a:solidFill>
                <a:latin typeface="Verdana Pro SemiBold" panose="020B0704030504040204" pitchFamily="34" charset="0"/>
                <a:ea typeface="Verdana" panose="020B0604030504040204" pitchFamily="34" charset="0"/>
                <a:cs typeface="Aharoni" panose="02010803020104030203" pitchFamily="2" charset="-79"/>
              </a:rPr>
              <a:t>SERV LAVANDERIA E LIMPEZA URBANA</a:t>
            </a:r>
          </a:p>
        </p:txBody>
      </p:sp>
      <p:sp>
        <p:nvSpPr>
          <p:cNvPr id="69" name="Retângulo: Cantos Arredondados 68">
            <a:hlinkClick r:id="rId34" action="ppaction://hlinksldjump"/>
            <a:extLst>
              <a:ext uri="{FF2B5EF4-FFF2-40B4-BE49-F238E27FC236}">
                <a16:creationId xmlns:a16="http://schemas.microsoft.com/office/drawing/2014/main" id="{246C819D-5367-46DF-9D2D-C92F7249E2D7}"/>
              </a:ext>
            </a:extLst>
          </p:cNvPr>
          <p:cNvSpPr/>
          <p:nvPr/>
        </p:nvSpPr>
        <p:spPr>
          <a:xfrm>
            <a:off x="3844629" y="5164586"/>
            <a:ext cx="2861462"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LOGÍSTICA INTERNACIONAL</a:t>
            </a:r>
          </a:p>
        </p:txBody>
      </p:sp>
      <p:sp>
        <p:nvSpPr>
          <p:cNvPr id="70" name="Retângulo: Cantos Arredondados 69">
            <a:hlinkClick r:id="rId35" action="ppaction://hlinksldjump"/>
            <a:extLst>
              <a:ext uri="{FF2B5EF4-FFF2-40B4-BE49-F238E27FC236}">
                <a16:creationId xmlns:a16="http://schemas.microsoft.com/office/drawing/2014/main" id="{47559653-870A-4DAF-A610-632CAFC98602}"/>
              </a:ext>
            </a:extLst>
          </p:cNvPr>
          <p:cNvSpPr/>
          <p:nvPr/>
        </p:nvSpPr>
        <p:spPr>
          <a:xfrm>
            <a:off x="6765817" y="5164585"/>
            <a:ext cx="2363523" cy="290953"/>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OBRA CIVIL</a:t>
            </a:r>
          </a:p>
        </p:txBody>
      </p:sp>
      <p:sp>
        <p:nvSpPr>
          <p:cNvPr id="71" name="Retângulo: Cantos Arredondados 70">
            <a:hlinkClick r:id="rId36" action="ppaction://hlinksldjump"/>
            <a:extLst>
              <a:ext uri="{FF2B5EF4-FFF2-40B4-BE49-F238E27FC236}">
                <a16:creationId xmlns:a16="http://schemas.microsoft.com/office/drawing/2014/main" id="{022D5E92-4BA1-46E8-A33C-332A2585A33D}"/>
              </a:ext>
            </a:extLst>
          </p:cNvPr>
          <p:cNvSpPr/>
          <p:nvPr/>
        </p:nvSpPr>
        <p:spPr>
          <a:xfrm>
            <a:off x="592889" y="5556739"/>
            <a:ext cx="262927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MANUTENCAO EM GERAL</a:t>
            </a:r>
          </a:p>
        </p:txBody>
      </p:sp>
      <p:sp>
        <p:nvSpPr>
          <p:cNvPr id="72" name="Retângulo: Cantos Arredondados 71">
            <a:hlinkClick r:id="rId37" action="ppaction://hlinksldjump"/>
            <a:extLst>
              <a:ext uri="{FF2B5EF4-FFF2-40B4-BE49-F238E27FC236}">
                <a16:creationId xmlns:a16="http://schemas.microsoft.com/office/drawing/2014/main" id="{B39A72D8-6661-42C5-ABD7-017DE31FDB13}"/>
              </a:ext>
            </a:extLst>
          </p:cNvPr>
          <p:cNvSpPr/>
          <p:nvPr/>
        </p:nvSpPr>
        <p:spPr>
          <a:xfrm>
            <a:off x="580536" y="5968635"/>
            <a:ext cx="2591724"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TRANSP PROD PERIGOSOS</a:t>
            </a:r>
          </a:p>
        </p:txBody>
      </p:sp>
      <p:sp>
        <p:nvSpPr>
          <p:cNvPr id="73" name="Retângulo: Cantos Arredondados 72">
            <a:hlinkClick r:id="rId38" action="ppaction://hlinksldjump"/>
            <a:extLst>
              <a:ext uri="{FF2B5EF4-FFF2-40B4-BE49-F238E27FC236}">
                <a16:creationId xmlns:a16="http://schemas.microsoft.com/office/drawing/2014/main" id="{DC1AF615-3691-4DAC-93B7-ED96B921F497}"/>
              </a:ext>
            </a:extLst>
          </p:cNvPr>
          <p:cNvSpPr/>
          <p:nvPr/>
        </p:nvSpPr>
        <p:spPr>
          <a:xfrm>
            <a:off x="5407451" y="5968635"/>
            <a:ext cx="155277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EM GERAL</a:t>
            </a:r>
          </a:p>
        </p:txBody>
      </p:sp>
      <p:sp>
        <p:nvSpPr>
          <p:cNvPr id="74" name="Retângulo: Cantos Arredondados 73">
            <a:hlinkClick r:id="rId39" action="ppaction://hlinksldjump"/>
            <a:extLst>
              <a:ext uri="{FF2B5EF4-FFF2-40B4-BE49-F238E27FC236}">
                <a16:creationId xmlns:a16="http://schemas.microsoft.com/office/drawing/2014/main" id="{F0B9B746-954D-4874-B73A-07799F66D451}"/>
              </a:ext>
            </a:extLst>
          </p:cNvPr>
          <p:cNvSpPr/>
          <p:nvPr/>
        </p:nvSpPr>
        <p:spPr>
          <a:xfrm>
            <a:off x="6562841" y="5556738"/>
            <a:ext cx="256649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COMBATE INCÊNDIO</a:t>
            </a:r>
          </a:p>
        </p:txBody>
      </p:sp>
      <p:sp>
        <p:nvSpPr>
          <p:cNvPr id="75" name="Retângulo: Cantos Arredondados 74">
            <a:hlinkClick r:id="rId40" action="ppaction://hlinksldjump"/>
            <a:extLst>
              <a:ext uri="{FF2B5EF4-FFF2-40B4-BE49-F238E27FC236}">
                <a16:creationId xmlns:a16="http://schemas.microsoft.com/office/drawing/2014/main" id="{DCB9F923-A25D-4162-B362-EA2AD956EC08}"/>
              </a:ext>
            </a:extLst>
          </p:cNvPr>
          <p:cNvSpPr/>
          <p:nvPr/>
        </p:nvSpPr>
        <p:spPr>
          <a:xfrm>
            <a:off x="3295818" y="5556739"/>
            <a:ext cx="319875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SERV VIGILÂNCIA ARMADA / ESCOLTA</a:t>
            </a:r>
          </a:p>
        </p:txBody>
      </p:sp>
      <p:sp>
        <p:nvSpPr>
          <p:cNvPr id="76" name="Retângulo: Cantos Arredondados 75">
            <a:hlinkClick r:id="rId41" action="ppaction://hlinksldjump"/>
            <a:extLst>
              <a:ext uri="{FF2B5EF4-FFF2-40B4-BE49-F238E27FC236}">
                <a16:creationId xmlns:a16="http://schemas.microsoft.com/office/drawing/2014/main" id="{587FDA05-A55E-4F7B-99EB-246CD05B51FE}"/>
              </a:ext>
            </a:extLst>
          </p:cNvPr>
          <p:cNvSpPr/>
          <p:nvPr/>
        </p:nvSpPr>
        <p:spPr>
          <a:xfrm>
            <a:off x="3254099" y="5974024"/>
            <a:ext cx="2073053"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TRANSP PROD QUÍMICO</a:t>
            </a:r>
          </a:p>
        </p:txBody>
      </p:sp>
      <p:sp>
        <p:nvSpPr>
          <p:cNvPr id="77" name="Retângulo: Cantos Arredondados 76">
            <a:hlinkClick r:id="rId42" action="ppaction://hlinksldjump"/>
            <a:extLst>
              <a:ext uri="{FF2B5EF4-FFF2-40B4-BE49-F238E27FC236}">
                <a16:creationId xmlns:a16="http://schemas.microsoft.com/office/drawing/2014/main" id="{70FBE92B-3B4B-449C-AF30-EDF4D1FBC52C}"/>
              </a:ext>
            </a:extLst>
          </p:cNvPr>
          <p:cNvSpPr/>
          <p:nvPr/>
        </p:nvSpPr>
        <p:spPr>
          <a:xfrm>
            <a:off x="7040522" y="5973367"/>
            <a:ext cx="208881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TRANSP RESÍDUOS</a:t>
            </a:r>
          </a:p>
        </p:txBody>
      </p:sp>
      <p:sp>
        <p:nvSpPr>
          <p:cNvPr id="78" name="Retângulo: Cantos Arredondados 77">
            <a:hlinkClick r:id="rId43" action="ppaction://hlinksldjump"/>
            <a:extLst>
              <a:ext uri="{FF2B5EF4-FFF2-40B4-BE49-F238E27FC236}">
                <a16:creationId xmlns:a16="http://schemas.microsoft.com/office/drawing/2014/main" id="{56356633-C40B-4699-9BED-1A08B9E99B68}"/>
              </a:ext>
            </a:extLst>
          </p:cNvPr>
          <p:cNvSpPr/>
          <p:nvPr/>
        </p:nvSpPr>
        <p:spPr>
          <a:xfrm>
            <a:off x="5407451" y="3250448"/>
            <a:ext cx="2174249"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TRANSPORTE PESSOAL</a:t>
            </a:r>
          </a:p>
        </p:txBody>
      </p:sp>
      <p:sp>
        <p:nvSpPr>
          <p:cNvPr id="79" name="Retângulo: Cantos Arredondados 78">
            <a:hlinkClick r:id="rId44" action="ppaction://hlinksldjump"/>
            <a:extLst>
              <a:ext uri="{FF2B5EF4-FFF2-40B4-BE49-F238E27FC236}">
                <a16:creationId xmlns:a16="http://schemas.microsoft.com/office/drawing/2014/main" id="{0E625E1F-6C9B-4673-AD7C-63E68448417C}"/>
              </a:ext>
            </a:extLst>
          </p:cNvPr>
          <p:cNvSpPr/>
          <p:nvPr/>
        </p:nvSpPr>
        <p:spPr>
          <a:xfrm>
            <a:off x="568804" y="6367532"/>
            <a:ext cx="2629277" cy="280800"/>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TRATAMENTO AGUA</a:t>
            </a:r>
          </a:p>
        </p:txBody>
      </p:sp>
      <p:sp>
        <p:nvSpPr>
          <p:cNvPr id="80" name="Retângulo: Cantos Arredondados 79">
            <a:hlinkClick r:id="rId45" action="ppaction://hlinksldjump"/>
            <a:extLst>
              <a:ext uri="{FF2B5EF4-FFF2-40B4-BE49-F238E27FC236}">
                <a16:creationId xmlns:a16="http://schemas.microsoft.com/office/drawing/2014/main" id="{A2531DF9-0366-447A-AFEC-F90CD104C5A7}"/>
              </a:ext>
            </a:extLst>
          </p:cNvPr>
          <p:cNvSpPr/>
          <p:nvPr/>
        </p:nvSpPr>
        <p:spPr>
          <a:xfrm>
            <a:off x="3257965" y="6355368"/>
            <a:ext cx="5871373" cy="292964"/>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8" dirty="0">
                <a:latin typeface="Verdana Pro SemiBold" panose="020B0704030504040204" pitchFamily="34" charset="0"/>
                <a:ea typeface="Verdana" panose="020B0604030504040204" pitchFamily="34" charset="0"/>
                <a:cs typeface="Aharoni" panose="02010803020104030203" pitchFamily="2" charset="-79"/>
              </a:rPr>
              <a:t>LOCAÇÃO CONTAINER/GALPÃO PARA PROD QUÍMICO</a:t>
            </a:r>
          </a:p>
        </p:txBody>
      </p:sp>
      <p:sp>
        <p:nvSpPr>
          <p:cNvPr id="81" name="Retângulo: Cantos Arredondados 80">
            <a:extLst>
              <a:ext uri="{FF2B5EF4-FFF2-40B4-BE49-F238E27FC236}">
                <a16:creationId xmlns:a16="http://schemas.microsoft.com/office/drawing/2014/main" id="{3EE17A4F-4B4E-445D-9EC6-B47BFB98F2FF}"/>
              </a:ext>
            </a:extLst>
          </p:cNvPr>
          <p:cNvSpPr/>
          <p:nvPr/>
        </p:nvSpPr>
        <p:spPr>
          <a:xfrm>
            <a:off x="1140" y="644493"/>
            <a:ext cx="252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88"/>
          </a:p>
        </p:txBody>
      </p:sp>
      <p:sp>
        <p:nvSpPr>
          <p:cNvPr id="82" name="CaixaDeTexto 81">
            <a:extLst>
              <a:ext uri="{FF2B5EF4-FFF2-40B4-BE49-F238E27FC236}">
                <a16:creationId xmlns:a16="http://schemas.microsoft.com/office/drawing/2014/main" id="{D1942480-F363-4ACD-A390-1EAC95BA05DF}"/>
              </a:ext>
            </a:extLst>
          </p:cNvPr>
          <p:cNvSpPr txBox="1"/>
          <p:nvPr/>
        </p:nvSpPr>
        <p:spPr>
          <a:xfrm>
            <a:off x="495427" y="227692"/>
            <a:ext cx="2990914" cy="433196"/>
          </a:xfrm>
          <a:prstGeom prst="rect">
            <a:avLst/>
          </a:prstGeom>
          <a:noFill/>
        </p:spPr>
        <p:txBody>
          <a:bodyPr wrap="square" rtlCol="0">
            <a:spAutoFit/>
          </a:bodyPr>
          <a:lstStyle/>
          <a:p>
            <a:r>
              <a:rPr lang="pt-BR" sz="2215" b="1" dirty="0">
                <a:solidFill>
                  <a:schemeClr val="bg1"/>
                </a:solidFill>
                <a:latin typeface="Verdana" panose="020B0604030504040204" pitchFamily="34" charset="0"/>
                <a:ea typeface="Verdana" panose="020B0604030504040204" pitchFamily="34" charset="0"/>
                <a:cs typeface="Segoe UI" panose="020B0502040204020203" pitchFamily="34" charset="0"/>
              </a:rPr>
              <a:t>CATEGORIA</a:t>
            </a:r>
          </a:p>
        </p:txBody>
      </p:sp>
    </p:spTree>
    <p:extLst>
      <p:ext uri="{BB962C8B-B14F-4D97-AF65-F5344CB8AC3E}">
        <p14:creationId xmlns:p14="http://schemas.microsoft.com/office/powerpoint/2010/main" val="34795921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78067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MANUTENÇÃO EQUIPAMENTOS REFRIGERAÇÃO|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8" name="Table 7">
            <a:extLst>
              <a:ext uri="{FF2B5EF4-FFF2-40B4-BE49-F238E27FC236}">
                <a16:creationId xmlns:a16="http://schemas.microsoft.com/office/drawing/2014/main" id="{828B82B7-23BC-4A17-B259-4425E65E09AA}"/>
              </a:ext>
            </a:extLst>
          </p:cNvPr>
          <p:cNvGraphicFramePr>
            <a:graphicFrameLocks noGrp="1"/>
          </p:cNvGraphicFramePr>
          <p:nvPr>
            <p:extLst>
              <p:ext uri="{D42A27DB-BD31-4B8C-83A1-F6EECF244321}">
                <p14:modId xmlns:p14="http://schemas.microsoft.com/office/powerpoint/2010/main" val="3810221325"/>
              </p:ext>
            </p:extLst>
          </p:nvPr>
        </p:nvGraphicFramePr>
        <p:xfrm>
          <a:off x="143098" y="884249"/>
          <a:ext cx="9372695" cy="345034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821953">
                  <a:extLst>
                    <a:ext uri="{9D8B030D-6E8A-4147-A177-3AD203B41FA5}">
                      <a16:colId xmlns:a16="http://schemas.microsoft.com/office/drawing/2014/main" val="3968628279"/>
                    </a:ext>
                  </a:extLst>
                </a:gridCol>
                <a:gridCol w="5176911">
                  <a:extLst>
                    <a:ext uri="{9D8B030D-6E8A-4147-A177-3AD203B41FA5}">
                      <a16:colId xmlns:a16="http://schemas.microsoft.com/office/drawing/2014/main" val="3096327074"/>
                    </a:ext>
                  </a:extLst>
                </a:gridCol>
                <a:gridCol w="1061110">
                  <a:extLst>
                    <a:ext uri="{9D8B030D-6E8A-4147-A177-3AD203B41FA5}">
                      <a16:colId xmlns:a16="http://schemas.microsoft.com/office/drawing/2014/main" val="414488281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3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7" name="Gráfico 6" descr="Início com preenchimento sólido">
            <a:hlinkClick r:id="rId2" action="ppaction://hlinksldjump"/>
            <a:extLst>
              <a:ext uri="{FF2B5EF4-FFF2-40B4-BE49-F238E27FC236}">
                <a16:creationId xmlns:a16="http://schemas.microsoft.com/office/drawing/2014/main" id="{77C77432-ABDF-4678-A2F7-C31C14E4DE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85F8BCE6-DFB9-4D43-B26E-F3EF22B3631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493945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3182473017"/>
              </p:ext>
            </p:extLst>
          </p:nvPr>
        </p:nvGraphicFramePr>
        <p:xfrm>
          <a:off x="266652" y="2390523"/>
          <a:ext cx="9372695" cy="3237321"/>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2441997">
                  <a:extLst>
                    <a:ext uri="{9D8B030D-6E8A-4147-A177-3AD203B41FA5}">
                      <a16:colId xmlns:a16="http://schemas.microsoft.com/office/drawing/2014/main" val="3968628279"/>
                    </a:ext>
                  </a:extLst>
                </a:gridCol>
                <a:gridCol w="4642339">
                  <a:extLst>
                    <a:ext uri="{9D8B030D-6E8A-4147-A177-3AD203B41FA5}">
                      <a16:colId xmlns:a16="http://schemas.microsoft.com/office/drawing/2014/main" val="3096327074"/>
                    </a:ext>
                  </a:extLst>
                </a:gridCol>
                <a:gridCol w="975638">
                  <a:extLst>
                    <a:ext uri="{9D8B030D-6E8A-4147-A177-3AD203B41FA5}">
                      <a16:colId xmlns:a16="http://schemas.microsoft.com/office/drawing/2014/main" val="3512556117"/>
                    </a:ext>
                  </a:extLst>
                </a:gridCol>
              </a:tblGrid>
              <a:tr h="29749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62382">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013279">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12586">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706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p>
                      <a:pPr algn="ctr" fontAlgn="b"/>
                      <a:endParaRPr lang="pt-BR" sz="6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575999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MATERIAIS EM GERAL|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BF1F3F1D-C837-4846-9152-FE0DB1A4CB8B}"/>
              </a:ext>
            </a:extLst>
          </p:cNvPr>
          <p:cNvSpPr txBox="1"/>
          <p:nvPr/>
        </p:nvSpPr>
        <p:spPr>
          <a:xfrm>
            <a:off x="362527" y="687998"/>
            <a:ext cx="9246695" cy="15465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APARELHOS DE INSPECAO/MEDICAO; BRINDES; CABO DE ACO, CORRENTES, DIVERSOS ICAMENTO; CALDEIRARIA/USINAGEM; CAREPA DE LAMINCAO; CESTA BÁSICA ; CONSUMÍVEIS E COMPONENTES SOLDA; EQUIPAMENTOS LIMPEZA; ESTAMPADOS; ETIQUETAS; FERRAGENS DIVERSAS; FERRAMENTAS DE CORTE; FERRAMENTAS E ACESSORIOS; FILMES STRETCH; FILTRO E ELEMENTOS FILTRANTES; FILTRO FIBRA DE VIDRO; MATERIAIS EM GERAL; FORJADOS; FORNECIMENTO DE TELHAS; FREIOS INDUSTRIAIS E ACESSORIOS; INFORMATICA; MADEIRA E PRODUTOS DE MADEIRA; MANGUEIRA; MATERIAIS MECÂNICOS; MATERIAL CONSTRUCAO; MATERIAL ELETRICO; MATERIAL EM METAL PATENTE; MATERIAL EM VIDRO; MATERIAL ESCRITORIO; MATERIAL HIGIENE E SAUDE; MOTORES COMBUSTAO; MOTORES ELETRICOS; MOVEIS E ACESSORIOS; PALETES ; PARAFUSO E AFINS DE FIXACAO; PASTA ANODITA; PAVER; PECAS GRAFITE; PICHE; PNEU E ACESSORIOS; POLÍMEROS E ARTEFATOS BORRACHA; PRODUTOS FARMACEUTICOS; REFRATARIOS; REFRIGERACAO/TROCADOR CALOR; REJUNTE; ROLAMENTO E ACESSORIOS; SEGURANCA INDUSTRIAL E EPI; SERRAGEM (BRIQUETE); SISTEMA ELETROMECANICO; SISTEMA HIDRAULICO; SOBRESSALENTES EQUIP MINERACAO; SUCATA; TUBOS E CONEXOES; VEDACAO; CATODO; COLETORA E RERREFINADORA OLEO LUBRIFICANTE ; VEICULOS DIVERSOS E ACESSORIOS; TRANSFORMERS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3F44D82C-EF76-4119-8622-567FBB0A16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BE66B14C-12EB-4ADE-AD2F-445CA66FCDE6}"/>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1339468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MATERIAL COMUNICAÇÃO E IMAGEM|</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1023348416"/>
              </p:ext>
            </p:extLst>
          </p:nvPr>
        </p:nvGraphicFramePr>
        <p:xfrm>
          <a:off x="143098" y="884248"/>
          <a:ext cx="9372695" cy="3506038"/>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37547">
                  <a:extLst>
                    <a:ext uri="{9D8B030D-6E8A-4147-A177-3AD203B41FA5}">
                      <a16:colId xmlns:a16="http://schemas.microsoft.com/office/drawing/2014/main" val="3968628279"/>
                    </a:ext>
                  </a:extLst>
                </a:gridCol>
                <a:gridCol w="5317588">
                  <a:extLst>
                    <a:ext uri="{9D8B030D-6E8A-4147-A177-3AD203B41FA5}">
                      <a16:colId xmlns:a16="http://schemas.microsoft.com/office/drawing/2014/main" val="3096327074"/>
                    </a:ext>
                  </a:extLst>
                </a:gridCol>
                <a:gridCol w="1004839">
                  <a:extLst>
                    <a:ext uri="{9D8B030D-6E8A-4147-A177-3AD203B41FA5}">
                      <a16:colId xmlns:a16="http://schemas.microsoft.com/office/drawing/2014/main" val="1988259403"/>
                    </a:ext>
                  </a:extLst>
                </a:gridCol>
              </a:tblGrid>
              <a:tr h="359586">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82243">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013896">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37744">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797425986"/>
                  </a:ext>
                </a:extLst>
              </a:tr>
              <a:tr h="8125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E963F848-3B3E-4BC6-94A3-86725EF63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B3AFC0BB-FFF1-4418-90B4-FCBA7119507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27185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MONITORAMENTO AMBIENTAL|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2027625988"/>
              </p:ext>
            </p:extLst>
          </p:nvPr>
        </p:nvGraphicFramePr>
        <p:xfrm>
          <a:off x="143098" y="884248"/>
          <a:ext cx="9372695" cy="438989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09412">
                  <a:extLst>
                    <a:ext uri="{9D8B030D-6E8A-4147-A177-3AD203B41FA5}">
                      <a16:colId xmlns:a16="http://schemas.microsoft.com/office/drawing/2014/main" val="3968628279"/>
                    </a:ext>
                  </a:extLst>
                </a:gridCol>
                <a:gridCol w="5359791">
                  <a:extLst>
                    <a:ext uri="{9D8B030D-6E8A-4147-A177-3AD203B41FA5}">
                      <a16:colId xmlns:a16="http://schemas.microsoft.com/office/drawing/2014/main" val="3096327074"/>
                    </a:ext>
                  </a:extLst>
                </a:gridCol>
                <a:gridCol w="990771">
                  <a:extLst>
                    <a:ext uri="{9D8B030D-6E8A-4147-A177-3AD203B41FA5}">
                      <a16:colId xmlns:a16="http://schemas.microsoft.com/office/drawing/2014/main" val="3912038639"/>
                    </a:ext>
                  </a:extLst>
                </a:gridCol>
              </a:tblGrid>
              <a:tr h="352746">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69265">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66480">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25613">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625613">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r h="441802">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70837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sp>
        <p:nvSpPr>
          <p:cNvPr id="6" name="CaixaDeTexto 5">
            <a:extLst>
              <a:ext uri="{FF2B5EF4-FFF2-40B4-BE49-F238E27FC236}">
                <a16:creationId xmlns:a16="http://schemas.microsoft.com/office/drawing/2014/main" id="{E1D57FD1-49B6-4B4F-A408-D755F30ABFAB}"/>
              </a:ext>
            </a:extLst>
          </p:cNvPr>
          <p:cNvSpPr txBox="1"/>
          <p:nvPr/>
        </p:nvSpPr>
        <p:spPr>
          <a:xfrm>
            <a:off x="4671455" y="274199"/>
            <a:ext cx="5305301"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MONITORAMENTO ELETRÔNICO; MONITORAMENTO HÍDRICO; MONITORAMENTO HIDROMETRICO</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F18B4379-F749-4284-BADD-9590564933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2A4FFB17-B7E8-4E66-A950-DCA8407EBC24}"/>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91346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OPERADOR PORTUÁRIO|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1298321737"/>
              </p:ext>
            </p:extLst>
          </p:nvPr>
        </p:nvGraphicFramePr>
        <p:xfrm>
          <a:off x="143098" y="884249"/>
          <a:ext cx="9372695" cy="318568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53741">
                  <a:extLst>
                    <a:ext uri="{9D8B030D-6E8A-4147-A177-3AD203B41FA5}">
                      <a16:colId xmlns:a16="http://schemas.microsoft.com/office/drawing/2014/main" val="3096327074"/>
                    </a:ext>
                  </a:extLst>
                </a:gridCol>
                <a:gridCol w="1117381">
                  <a:extLst>
                    <a:ext uri="{9D8B030D-6E8A-4147-A177-3AD203B41FA5}">
                      <a16:colId xmlns:a16="http://schemas.microsoft.com/office/drawing/2014/main" val="470193712"/>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9" name="Gráfico 8" descr="Início com preenchimento sólido">
            <a:hlinkClick r:id="rId2" action="ppaction://hlinksldjump"/>
            <a:extLst>
              <a:ext uri="{FF2B5EF4-FFF2-40B4-BE49-F238E27FC236}">
                <a16:creationId xmlns:a16="http://schemas.microsoft.com/office/drawing/2014/main" id="{DAFF5A41-64B3-4E9A-955D-27EF8984C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DE3ADDEB-9473-477E-951F-693DD3D3875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9740169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PLANTAS/PRODUTOS FLORICULTURA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3962443063"/>
              </p:ext>
            </p:extLst>
          </p:nvPr>
        </p:nvGraphicFramePr>
        <p:xfrm>
          <a:off x="143098" y="884249"/>
          <a:ext cx="9372695" cy="369870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2061104">
                  <a:extLst>
                    <a:ext uri="{9D8B030D-6E8A-4147-A177-3AD203B41FA5}">
                      <a16:colId xmlns:a16="http://schemas.microsoft.com/office/drawing/2014/main" val="3968628279"/>
                    </a:ext>
                  </a:extLst>
                </a:gridCol>
                <a:gridCol w="4909625">
                  <a:extLst>
                    <a:ext uri="{9D8B030D-6E8A-4147-A177-3AD203B41FA5}">
                      <a16:colId xmlns:a16="http://schemas.microsoft.com/office/drawing/2014/main" val="3096327074"/>
                    </a:ext>
                  </a:extLst>
                </a:gridCol>
                <a:gridCol w="1089245">
                  <a:extLst>
                    <a:ext uri="{9D8B030D-6E8A-4147-A177-3AD203B41FA5}">
                      <a16:colId xmlns:a16="http://schemas.microsoft.com/office/drawing/2014/main" val="2329648483"/>
                    </a:ext>
                  </a:extLst>
                </a:gridCol>
              </a:tblGrid>
              <a:tr h="344030">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5272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70035">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10156">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3088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69087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pic>
        <p:nvPicPr>
          <p:cNvPr id="6" name="Gráfico 5" descr="Início com preenchimento sólido">
            <a:hlinkClick r:id="rId2" action="ppaction://hlinksldjump"/>
            <a:extLst>
              <a:ext uri="{FF2B5EF4-FFF2-40B4-BE49-F238E27FC236}">
                <a16:creationId xmlns:a16="http://schemas.microsoft.com/office/drawing/2014/main" id="{C335999D-BB5E-4551-B502-D717F4BCDE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A58C15D5-6AAF-444B-B51B-49F02467F126}"/>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83677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44575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PREPOSTO PROFISSIONAL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8" name="Table 7">
            <a:extLst>
              <a:ext uri="{FF2B5EF4-FFF2-40B4-BE49-F238E27FC236}">
                <a16:creationId xmlns:a16="http://schemas.microsoft.com/office/drawing/2014/main" id="{9AF0D8A9-5441-43D6-B79B-A47F02F0A2C3}"/>
              </a:ext>
            </a:extLst>
          </p:cNvPr>
          <p:cNvGraphicFramePr>
            <a:graphicFrameLocks noGrp="1"/>
          </p:cNvGraphicFramePr>
          <p:nvPr>
            <p:extLst>
              <p:ext uri="{D42A27DB-BD31-4B8C-83A1-F6EECF244321}">
                <p14:modId xmlns:p14="http://schemas.microsoft.com/office/powerpoint/2010/main" val="3499231081"/>
              </p:ext>
            </p:extLst>
          </p:nvPr>
        </p:nvGraphicFramePr>
        <p:xfrm>
          <a:off x="143098" y="884248"/>
          <a:ext cx="9372695" cy="187800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11538">
                  <a:extLst>
                    <a:ext uri="{9D8B030D-6E8A-4147-A177-3AD203B41FA5}">
                      <a16:colId xmlns:a16="http://schemas.microsoft.com/office/drawing/2014/main" val="3096327074"/>
                    </a:ext>
                  </a:extLst>
                </a:gridCol>
                <a:gridCol w="1159584">
                  <a:extLst>
                    <a:ext uri="{9D8B030D-6E8A-4147-A177-3AD203B41FA5}">
                      <a16:colId xmlns:a16="http://schemas.microsoft.com/office/drawing/2014/main" val="3545737636"/>
                    </a:ext>
                  </a:extLst>
                </a:gridCol>
              </a:tblGrid>
              <a:tr h="331071">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88497">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58434">
                <a:tc>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bl>
          </a:graphicData>
        </a:graphic>
      </p:graphicFrame>
      <p:pic>
        <p:nvPicPr>
          <p:cNvPr id="6" name="Gráfico 5" descr="Início com preenchimento sólido">
            <a:hlinkClick r:id="rId3" action="ppaction://hlinksldjump"/>
            <a:extLst>
              <a:ext uri="{FF2B5EF4-FFF2-40B4-BE49-F238E27FC236}">
                <a16:creationId xmlns:a16="http://schemas.microsoft.com/office/drawing/2014/main" id="{24287AB8-46B2-457C-860A-8EF2E016F5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7" name="CaixaDeTexto 6">
            <a:extLst>
              <a:ext uri="{FF2B5EF4-FFF2-40B4-BE49-F238E27FC236}">
                <a16:creationId xmlns:a16="http://schemas.microsoft.com/office/drawing/2014/main" id="{868FD106-BBD8-4E06-A311-8ABDEEE0E1DB}"/>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625607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86195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PRODUTO QUÍMICO NÃO PERIGOSO/ÓLEO DE PROCESSO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1714058253"/>
              </p:ext>
            </p:extLst>
          </p:nvPr>
        </p:nvGraphicFramePr>
        <p:xfrm>
          <a:off x="143098" y="884249"/>
          <a:ext cx="9372695" cy="4520086"/>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976698">
                  <a:extLst>
                    <a:ext uri="{9D8B030D-6E8A-4147-A177-3AD203B41FA5}">
                      <a16:colId xmlns:a16="http://schemas.microsoft.com/office/drawing/2014/main" val="3968628279"/>
                    </a:ext>
                  </a:extLst>
                </a:gridCol>
                <a:gridCol w="5050301">
                  <a:extLst>
                    <a:ext uri="{9D8B030D-6E8A-4147-A177-3AD203B41FA5}">
                      <a16:colId xmlns:a16="http://schemas.microsoft.com/office/drawing/2014/main" val="3096327074"/>
                    </a:ext>
                  </a:extLst>
                </a:gridCol>
                <a:gridCol w="1032975">
                  <a:extLst>
                    <a:ext uri="{9D8B030D-6E8A-4147-A177-3AD203B41FA5}">
                      <a16:colId xmlns:a16="http://schemas.microsoft.com/office/drawing/2014/main" val="140660967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85371">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724433302"/>
                  </a:ext>
                </a:extLst>
              </a:tr>
              <a:tr h="39841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Federal para Produtos Químicos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http://www.pf.gov.br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74625"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Através da Divisão de Controle e Fiscalização de Produtos Químicos (DCPQ) a Polícia Federal realiza o controle e a fiscalização da fabricação, produção, armazenamento, transformação, embalagem, compra, venda, comercialização, aquisição, posse, doação, empréstimo, permuta, remessa, transporte, distribuição, importação, exportação, reexportação, cessão, reaproveitamento, reciclagem, transferência e utilização de produtos químicos que possam ser utilizados como insumo na elaboração de drogas ilícitas, cumprindo a Lei 10.357/2001 (e regulamentações)</a:t>
                      </a:r>
                    </a:p>
                    <a:p>
                      <a:pPr marL="174625" indent="0" algn="just" defTabSz="914400" rtl="0" eaLnBrk="1" fontAlgn="b" latinLnBrk="0" hangingPunct="1"/>
                      <a:b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b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pic>
        <p:nvPicPr>
          <p:cNvPr id="6" name="Gráfico 5" descr="Início com preenchimento sólido">
            <a:hlinkClick r:id="rId2" action="ppaction://hlinksldjump"/>
            <a:extLst>
              <a:ext uri="{FF2B5EF4-FFF2-40B4-BE49-F238E27FC236}">
                <a16:creationId xmlns:a16="http://schemas.microsoft.com/office/drawing/2014/main" id="{15E14C0D-8D76-4C8B-9565-5D1164877F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D3EA906D-F403-466F-B9C1-CC125B7ECA8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321691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PRODUTO QUÍMICO PERIGOSO|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1960390476"/>
              </p:ext>
            </p:extLst>
          </p:nvPr>
        </p:nvGraphicFramePr>
        <p:xfrm>
          <a:off x="143098" y="884249"/>
          <a:ext cx="9372695" cy="471636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93818">
                  <a:extLst>
                    <a:ext uri="{9D8B030D-6E8A-4147-A177-3AD203B41FA5}">
                      <a16:colId xmlns:a16="http://schemas.microsoft.com/office/drawing/2014/main" val="3968628279"/>
                    </a:ext>
                  </a:extLst>
                </a:gridCol>
                <a:gridCol w="5176911">
                  <a:extLst>
                    <a:ext uri="{9D8B030D-6E8A-4147-A177-3AD203B41FA5}">
                      <a16:colId xmlns:a16="http://schemas.microsoft.com/office/drawing/2014/main" val="3096327074"/>
                    </a:ext>
                  </a:extLst>
                </a:gridCol>
                <a:gridCol w="1089245">
                  <a:extLst>
                    <a:ext uri="{9D8B030D-6E8A-4147-A177-3AD203B41FA5}">
                      <a16:colId xmlns:a16="http://schemas.microsoft.com/office/drawing/2014/main" val="464711884"/>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342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154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71610949"/>
                  </a:ext>
                </a:extLst>
              </a:tr>
              <a:tr h="99335">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43094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37737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just"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r h="4209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Civil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p>
                      <a:pPr marL="0" algn="ctr"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licenças de funcionamento polícia civil São Paulo é um documento capaz de confirmar a prática de empresas e comércios em locais específicos por meio de diversas exigências. Assim, é possível garantir a atuação efetiva e segura do estabelecimento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7355674"/>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Federal para Produtos Químicos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CRC/CLF/AE</a:t>
                      </a:r>
                    </a:p>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É a autorização, concedida pela Polícia Federal, para aqueles que necessitem realizar atividades com produtos químicos controlados e atendam aos requisitos previstos na legislação.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495798482"/>
                  </a:ext>
                </a:extLst>
              </a:tr>
            </a:tbl>
          </a:graphicData>
        </a:graphic>
      </p:graphicFrame>
      <p:pic>
        <p:nvPicPr>
          <p:cNvPr id="6" name="Gráfico 5" descr="Início com preenchimento sólido">
            <a:hlinkClick r:id="rId2" action="ppaction://hlinksldjump"/>
            <a:extLst>
              <a:ext uri="{FF2B5EF4-FFF2-40B4-BE49-F238E27FC236}">
                <a16:creationId xmlns:a16="http://schemas.microsoft.com/office/drawing/2014/main" id="{8D48E1F4-0A48-4C7B-A40C-27C20D0C6C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F57C72B5-91E9-457E-B55D-C95BC68875C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82892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REFORMA EQUIPAMENTOS|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4198672559"/>
              </p:ext>
            </p:extLst>
          </p:nvPr>
        </p:nvGraphicFramePr>
        <p:xfrm>
          <a:off x="143098" y="884249"/>
          <a:ext cx="9372695" cy="332180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681276">
                  <a:extLst>
                    <a:ext uri="{9D8B030D-6E8A-4147-A177-3AD203B41FA5}">
                      <a16:colId xmlns:a16="http://schemas.microsoft.com/office/drawing/2014/main" val="3968628279"/>
                    </a:ext>
                  </a:extLst>
                </a:gridCol>
                <a:gridCol w="5331656">
                  <a:extLst>
                    <a:ext uri="{9D8B030D-6E8A-4147-A177-3AD203B41FA5}">
                      <a16:colId xmlns:a16="http://schemas.microsoft.com/office/drawing/2014/main" val="3096327074"/>
                    </a:ext>
                  </a:extLst>
                </a:gridCol>
                <a:gridCol w="1047042">
                  <a:extLst>
                    <a:ext uri="{9D8B030D-6E8A-4147-A177-3AD203B41FA5}">
                      <a16:colId xmlns:a16="http://schemas.microsoft.com/office/drawing/2014/main" val="2731945600"/>
                    </a:ext>
                  </a:extLst>
                </a:gridCol>
              </a:tblGrid>
              <a:tr h="343501">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51724">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1149">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09216">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387122548"/>
                  </a:ext>
                </a:extLst>
              </a:tr>
              <a:tr h="7762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951C61A3-E699-45CE-B290-4F0F8CD7E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A4F61DEA-F8EE-4BD4-AF77-F6F37BC2663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1401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0" y="121494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7" y="227692"/>
            <a:ext cx="163317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prstClr val="white"/>
                </a:solidFill>
                <a:effectLst>
                  <a:outerShdw blurRad="38100" dist="38100" dir="2700000" algn="tl">
                    <a:srgbClr val="000000">
                      <a:alpha val="43137"/>
                    </a:srgbClr>
                  </a:outerShdw>
                </a:effectLst>
                <a:latin typeface="Calibri" panose="020F0502020204030204"/>
              </a:rPr>
              <a:t>OUTROS</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7FF3D337-844D-4587-8CF1-380262CCBA48}"/>
              </a:ext>
            </a:extLst>
          </p:cNvPr>
          <p:cNvSpPr txBox="1"/>
          <p:nvPr/>
        </p:nvSpPr>
        <p:spPr>
          <a:xfrm>
            <a:off x="2039010" y="271197"/>
            <a:ext cx="7531117" cy="577081"/>
          </a:xfrm>
          <a:prstGeom prst="rect">
            <a:avLst/>
          </a:prstGeom>
          <a:noFill/>
        </p:spPr>
        <p:txBody>
          <a:bodyPr wrap="square" rtlCol="0">
            <a:spAutoFit/>
          </a:bodyPr>
          <a:lstStyle/>
          <a:p>
            <a:pPr algn="l"/>
            <a:r>
              <a:rPr lang="pt-BR" sz="1050" b="0" i="0" dirty="0">
                <a:solidFill>
                  <a:schemeClr val="bg1"/>
                </a:solidFill>
                <a:effectLst/>
                <a:latin typeface="Calibri" panose="020F0502020204030204" pitchFamily="34" charset="0"/>
              </a:rPr>
              <a:t>FORNECEDOR EXCLUSIVO;  DELEGAÇÃO; REGULARIZAÇÃO OU URGÊNCIA; FORNECEDOR LOCAL; CONTRATAÇÃO DIRETA (SOMENTE PARA PROJETOS) ; FATURAMENTO DIRETO (SOMENTE PARA PROJETOS) ; FORNECEDORES/CLIENTES (EXCLUSIVO PARA MATERIAL SECUNDÁRIO).</a:t>
            </a:r>
          </a:p>
        </p:txBody>
      </p:sp>
      <p:pic>
        <p:nvPicPr>
          <p:cNvPr id="3" name="Gráfico 2" descr="Início com preenchimento sólido">
            <a:hlinkClick r:id="rId3" action="ppaction://hlinksldjump"/>
            <a:extLst>
              <a:ext uri="{FF2B5EF4-FFF2-40B4-BE49-F238E27FC236}">
                <a16:creationId xmlns:a16="http://schemas.microsoft.com/office/drawing/2014/main" id="{BE032582-BDEB-4372-811D-9A5CF0B221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18" name="CaixaDeTexto 17">
            <a:extLst>
              <a:ext uri="{FF2B5EF4-FFF2-40B4-BE49-F238E27FC236}">
                <a16:creationId xmlns:a16="http://schemas.microsoft.com/office/drawing/2014/main" id="{DA943874-5EED-444E-9C7E-0EC45D5A9CD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8" name="CaixaDeTexto 7">
            <a:extLst>
              <a:ext uri="{FF2B5EF4-FFF2-40B4-BE49-F238E27FC236}">
                <a16:creationId xmlns:a16="http://schemas.microsoft.com/office/drawing/2014/main" id="{2A1AE430-46AD-68A7-A224-D26FBFC12496}"/>
              </a:ext>
            </a:extLst>
          </p:cNvPr>
          <p:cNvSpPr txBox="1"/>
          <p:nvPr/>
        </p:nvSpPr>
        <p:spPr>
          <a:xfrm>
            <a:off x="91034" y="1438323"/>
            <a:ext cx="7732636" cy="646331"/>
          </a:xfrm>
          <a:prstGeom prst="rect">
            <a:avLst/>
          </a:prstGeom>
          <a:noFill/>
        </p:spPr>
        <p:txBody>
          <a:bodyPr wrap="square" rtlCol="0">
            <a:spAutoFit/>
          </a:bodyPr>
          <a:lstStyle/>
          <a:p>
            <a:pPr marL="285750" indent="-285750">
              <a:buFont typeface="Wingdings" panose="05000000000000000000" pitchFamily="2" charset="2"/>
              <a:buChar char="v"/>
            </a:pPr>
            <a:r>
              <a:rPr lang="pt-BR" dirty="0">
                <a:solidFill>
                  <a:schemeClr val="bg1"/>
                </a:solidFill>
              </a:rPr>
              <a:t>Anexar apenas documentos obrigatórios (comprovante bancário e Código de Conduta) para esta categoria.</a:t>
            </a:r>
          </a:p>
        </p:txBody>
      </p:sp>
    </p:spTree>
    <p:extLst>
      <p:ext uri="{BB962C8B-B14F-4D97-AF65-F5344CB8AC3E}">
        <p14:creationId xmlns:p14="http://schemas.microsoft.com/office/powerpoint/2010/main" val="41799213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REPRESENTAÇÃO COMERCIAL|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332126349"/>
              </p:ext>
            </p:extLst>
          </p:nvPr>
        </p:nvGraphicFramePr>
        <p:xfrm>
          <a:off x="143098" y="884249"/>
          <a:ext cx="9372695" cy="180089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722554">
                  <a:extLst>
                    <a:ext uri="{9D8B030D-6E8A-4147-A177-3AD203B41FA5}">
                      <a16:colId xmlns:a16="http://schemas.microsoft.com/office/drawing/2014/main" val="3096327074"/>
                    </a:ext>
                  </a:extLst>
                </a:gridCol>
                <a:gridCol w="948568">
                  <a:extLst>
                    <a:ext uri="{9D8B030D-6E8A-4147-A177-3AD203B41FA5}">
                      <a16:colId xmlns:a16="http://schemas.microsoft.com/office/drawing/2014/main" val="863808247"/>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Prova da quitação das contribuições devidas ao Sindicato dos representantes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http://servicos.receita.fazenda.gov.br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Certidão de Regularidade Fiscal é o documento, expedido em conjunto pela Procuradoria-Geral da Fazenda Nacional - PGFN e pela Receita Federal do Brasil - RFB, que certifica a situação fiscal do contribuinte, pessoa física ou jurídica, perante a Fazenda Nacional, em relação aos débitos previdenciários e aos não previdenciários inscritos em Dívida Ativa da União (DAU) pela Procuradoria-Geral da Fazenda Nacional e aos débitos previdenciários e aos não previdenciários administrados pela Receita Federal do Brasil.</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ctr"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CF6DAE10-1674-4022-9701-9325609527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76C2D74D-A52D-4EA3-B3E6-7C77D091553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709991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ADMINISTRATIVO|</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4062270393"/>
              </p:ext>
            </p:extLst>
          </p:nvPr>
        </p:nvGraphicFramePr>
        <p:xfrm>
          <a:off x="296777" y="1127938"/>
          <a:ext cx="9372695" cy="321172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682342">
                  <a:extLst>
                    <a:ext uri="{9D8B030D-6E8A-4147-A177-3AD203B41FA5}">
                      <a16:colId xmlns:a16="http://schemas.microsoft.com/office/drawing/2014/main" val="3968628279"/>
                    </a:ext>
                  </a:extLst>
                </a:gridCol>
                <a:gridCol w="5233182">
                  <a:extLst>
                    <a:ext uri="{9D8B030D-6E8A-4147-A177-3AD203B41FA5}">
                      <a16:colId xmlns:a16="http://schemas.microsoft.com/office/drawing/2014/main" val="3096327074"/>
                    </a:ext>
                  </a:extLst>
                </a:gridCol>
                <a:gridCol w="1144450">
                  <a:extLst>
                    <a:ext uri="{9D8B030D-6E8A-4147-A177-3AD203B41FA5}">
                      <a16:colId xmlns:a16="http://schemas.microsoft.com/office/drawing/2014/main" val="2956648434"/>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6" name="CaixaDeTexto 5">
            <a:extLst>
              <a:ext uri="{FF2B5EF4-FFF2-40B4-BE49-F238E27FC236}">
                <a16:creationId xmlns:a16="http://schemas.microsoft.com/office/drawing/2014/main" id="{83352A1F-E85E-491E-BC53-5BAA6560AF38}"/>
              </a:ext>
            </a:extLst>
          </p:cNvPr>
          <p:cNvSpPr txBox="1"/>
          <p:nvPr/>
        </p:nvSpPr>
        <p:spPr>
          <a:xfrm>
            <a:off x="4105273" y="151492"/>
            <a:ext cx="5657629"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RECRUTAMENTO/SELECAO; TRADUCAO; TREINAMENTO E CAPACITACAO; ORGANIZACAO ARQUIVOS; ORGANIZACAO EVENTO; POSTAGEM E ENCOMENDA; SERV GRAFICOS; DESENVOLVIMENTO DE SISTEMAS; LICENCA DE SOFTWARE; MANUT HARDWARE; MANUT REDE DE DADOS; SERV SUPORTE TI; SERVICOS MONITORAMENTO ELETRONICO; TELECOMUNICACAO; VIAGEM/HOSPEDAGEM</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E4993EE1-17B6-4677-A736-6EA09A6385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F761766A-AF0A-41D2-AFDF-7B3821BE89F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940423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AMBIENTAL|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aixaDeTexto 5">
            <a:extLst>
              <a:ext uri="{FF2B5EF4-FFF2-40B4-BE49-F238E27FC236}">
                <a16:creationId xmlns:a16="http://schemas.microsoft.com/office/drawing/2014/main" id="{83352A1F-E85E-491E-BC53-5BAA6560AF38}"/>
              </a:ext>
            </a:extLst>
          </p:cNvPr>
          <p:cNvSpPr txBox="1"/>
          <p:nvPr/>
        </p:nvSpPr>
        <p:spPr>
          <a:xfrm>
            <a:off x="3390901" y="194610"/>
            <a:ext cx="6346602"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COLETA E ANALISE FISICA/QUIMICA; MONITORAMENTO AMBIENTAL; MONITORAMENTO GEOLOGICO E AFINS; SERVICO DE FURACAO; SERVICO DE SONDAGEM; SERVICO DE TOPOGRAFIA; MONITORAMENTO METEREOLOGICO E SISMOLOGICO</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9" name="Table 7">
            <a:extLst>
              <a:ext uri="{FF2B5EF4-FFF2-40B4-BE49-F238E27FC236}">
                <a16:creationId xmlns:a16="http://schemas.microsoft.com/office/drawing/2014/main" id="{3FEBCA1F-85D0-4E18-A726-B271550E87DF}"/>
              </a:ext>
            </a:extLst>
          </p:cNvPr>
          <p:cNvGraphicFramePr>
            <a:graphicFrameLocks noGrp="1"/>
          </p:cNvGraphicFramePr>
          <p:nvPr>
            <p:extLst>
              <p:ext uri="{D42A27DB-BD31-4B8C-83A1-F6EECF244321}">
                <p14:modId xmlns:p14="http://schemas.microsoft.com/office/powerpoint/2010/main" val="1266569246"/>
              </p:ext>
            </p:extLst>
          </p:nvPr>
        </p:nvGraphicFramePr>
        <p:xfrm>
          <a:off x="143098" y="884249"/>
          <a:ext cx="9372695" cy="4394636"/>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667209">
                  <a:extLst>
                    <a:ext uri="{9D8B030D-6E8A-4147-A177-3AD203B41FA5}">
                      <a16:colId xmlns:a16="http://schemas.microsoft.com/office/drawing/2014/main" val="3968628279"/>
                    </a:ext>
                  </a:extLst>
                </a:gridCol>
                <a:gridCol w="5331655">
                  <a:extLst>
                    <a:ext uri="{9D8B030D-6E8A-4147-A177-3AD203B41FA5}">
                      <a16:colId xmlns:a16="http://schemas.microsoft.com/office/drawing/2014/main" val="3096327074"/>
                    </a:ext>
                  </a:extLst>
                </a:gridCol>
                <a:gridCol w="1061110">
                  <a:extLst>
                    <a:ext uri="{9D8B030D-6E8A-4147-A177-3AD203B41FA5}">
                      <a16:colId xmlns:a16="http://schemas.microsoft.com/office/drawing/2014/main" val="2775989689"/>
                    </a:ext>
                  </a:extLst>
                </a:gridCol>
              </a:tblGrid>
              <a:tr h="350879">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65722">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89343">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2230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622301">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r h="43946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70462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1FAC7F5D-FF81-4A9D-A214-F88DCA98DD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DCD87539-4C95-4D58-AED7-3A53331CD164}"/>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89966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8578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APOIO ESCRITORIO/SERVIÇOS GRÁFICOS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 name="Gráfico 6" descr="Início com preenchimento sólido">
            <a:hlinkClick r:id="rId2" action="ppaction://hlinksldjump"/>
            <a:extLst>
              <a:ext uri="{FF2B5EF4-FFF2-40B4-BE49-F238E27FC236}">
                <a16:creationId xmlns:a16="http://schemas.microsoft.com/office/drawing/2014/main" id="{118F745A-C9AF-4C91-8CCA-76BE862227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DB8342A5-55C7-4F0C-B23B-8A9DC978E2FE}"/>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11" name="Table 7">
            <a:extLst>
              <a:ext uri="{FF2B5EF4-FFF2-40B4-BE49-F238E27FC236}">
                <a16:creationId xmlns:a16="http://schemas.microsoft.com/office/drawing/2014/main" id="{898BF1A0-2AF5-4245-A934-6F598ECC5F69}"/>
              </a:ext>
            </a:extLst>
          </p:cNvPr>
          <p:cNvGraphicFramePr>
            <a:graphicFrameLocks noGrp="1"/>
          </p:cNvGraphicFramePr>
          <p:nvPr>
            <p:extLst>
              <p:ext uri="{D42A27DB-BD31-4B8C-83A1-F6EECF244321}">
                <p14:modId xmlns:p14="http://schemas.microsoft.com/office/powerpoint/2010/main" val="1622295168"/>
              </p:ext>
            </p:extLst>
          </p:nvPr>
        </p:nvGraphicFramePr>
        <p:xfrm>
          <a:off x="143098" y="884249"/>
          <a:ext cx="9372695" cy="3196979"/>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65683">
                  <a:extLst>
                    <a:ext uri="{9D8B030D-6E8A-4147-A177-3AD203B41FA5}">
                      <a16:colId xmlns:a16="http://schemas.microsoft.com/office/drawing/2014/main" val="3968628279"/>
                    </a:ext>
                  </a:extLst>
                </a:gridCol>
                <a:gridCol w="5233181">
                  <a:extLst>
                    <a:ext uri="{9D8B030D-6E8A-4147-A177-3AD203B41FA5}">
                      <a16:colId xmlns:a16="http://schemas.microsoft.com/office/drawing/2014/main" val="3096327074"/>
                    </a:ext>
                  </a:extLst>
                </a:gridCol>
                <a:gridCol w="1061110">
                  <a:extLst>
                    <a:ext uri="{9D8B030D-6E8A-4147-A177-3AD203B41FA5}">
                      <a16:colId xmlns:a16="http://schemas.microsoft.com/office/drawing/2014/main" val="3159639840"/>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579309">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700" b="1" kern="1200" dirty="0">
                          <a:solidFill>
                            <a:schemeClr val="bg1"/>
                          </a:solidFill>
                          <a:latin typeface="+mn-lt"/>
                          <a:ea typeface="+mn-ea"/>
                          <a:cs typeface="+mn-cs"/>
                        </a:rPr>
                        <a:t>Jurídico</a:t>
                      </a: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79309">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r h="40910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65594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spTree>
    <p:extLst>
      <p:ext uri="{BB962C8B-B14F-4D97-AF65-F5344CB8AC3E}">
        <p14:creationId xmlns:p14="http://schemas.microsoft.com/office/powerpoint/2010/main" val="2458854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CONSTRUÇÃO CIVIL|</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9" name="Table 7">
            <a:extLst>
              <a:ext uri="{FF2B5EF4-FFF2-40B4-BE49-F238E27FC236}">
                <a16:creationId xmlns:a16="http://schemas.microsoft.com/office/drawing/2014/main" id="{3FEBCA1F-85D0-4E18-A726-B271550E87DF}"/>
              </a:ext>
            </a:extLst>
          </p:cNvPr>
          <p:cNvGraphicFramePr>
            <a:graphicFrameLocks noGrp="1"/>
          </p:cNvGraphicFramePr>
          <p:nvPr>
            <p:extLst>
              <p:ext uri="{D42A27DB-BD31-4B8C-83A1-F6EECF244321}">
                <p14:modId xmlns:p14="http://schemas.microsoft.com/office/powerpoint/2010/main" val="3658459645"/>
              </p:ext>
            </p:extLst>
          </p:nvPr>
        </p:nvGraphicFramePr>
        <p:xfrm>
          <a:off x="91034" y="886641"/>
          <a:ext cx="9521408" cy="3866334"/>
        </p:xfrm>
        <a:graphic>
          <a:graphicData uri="http://schemas.openxmlformats.org/drawingml/2006/table">
            <a:tbl>
              <a:tblPr firstRow="1" bandRow="1">
                <a:solidFill>
                  <a:srgbClr val="FDBE69"/>
                </a:solidFill>
                <a:tableStyleId>{FABFCF23-3B69-468F-B69F-88F6DE6A72F2}</a:tableStyleId>
              </a:tblPr>
              <a:tblGrid>
                <a:gridCol w="255066">
                  <a:extLst>
                    <a:ext uri="{9D8B030D-6E8A-4147-A177-3AD203B41FA5}">
                      <a16:colId xmlns:a16="http://schemas.microsoft.com/office/drawing/2014/main" val="1492154416"/>
                    </a:ext>
                  </a:extLst>
                </a:gridCol>
                <a:gridCol w="1078484">
                  <a:extLst>
                    <a:ext uri="{9D8B030D-6E8A-4147-A177-3AD203B41FA5}">
                      <a16:colId xmlns:a16="http://schemas.microsoft.com/office/drawing/2014/main" val="1349069656"/>
                    </a:ext>
                  </a:extLst>
                </a:gridCol>
                <a:gridCol w="1707952">
                  <a:extLst>
                    <a:ext uri="{9D8B030D-6E8A-4147-A177-3AD203B41FA5}">
                      <a16:colId xmlns:a16="http://schemas.microsoft.com/office/drawing/2014/main" val="3968628279"/>
                    </a:ext>
                  </a:extLst>
                </a:gridCol>
                <a:gridCol w="5573450">
                  <a:extLst>
                    <a:ext uri="{9D8B030D-6E8A-4147-A177-3AD203B41FA5}">
                      <a16:colId xmlns:a16="http://schemas.microsoft.com/office/drawing/2014/main" val="3096327074"/>
                    </a:ext>
                  </a:extLst>
                </a:gridCol>
                <a:gridCol w="906456">
                  <a:extLst>
                    <a:ext uri="{9D8B030D-6E8A-4147-A177-3AD203B41FA5}">
                      <a16:colId xmlns:a16="http://schemas.microsoft.com/office/drawing/2014/main" val="500839757"/>
                    </a:ext>
                  </a:extLst>
                </a:gridCol>
              </a:tblGrid>
              <a:tr h="326638">
                <a:tc>
                  <a:txBody>
                    <a:bodyPr/>
                    <a:lstStyle/>
                    <a:p>
                      <a:pPr algn="ctr"/>
                      <a:r>
                        <a:rPr lang="en-US" sz="1300" dirty="0">
                          <a:solidFill>
                            <a:schemeClr val="tx1"/>
                          </a:solidFill>
                        </a:rPr>
                        <a:t>z</a:t>
                      </a: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79309">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   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r h="839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7" name="Gráfico 6" descr="Início com preenchimento sólido">
            <a:hlinkClick r:id="rId2" action="ppaction://hlinksldjump"/>
            <a:extLst>
              <a:ext uri="{FF2B5EF4-FFF2-40B4-BE49-F238E27FC236}">
                <a16:creationId xmlns:a16="http://schemas.microsoft.com/office/drawing/2014/main" id="{9DBE8060-7391-4495-8DA0-C1ADDE2047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DDF496A7-0609-4B22-9E2D-98469746845F}"/>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89207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600812760"/>
              </p:ext>
            </p:extLst>
          </p:nvPr>
        </p:nvGraphicFramePr>
        <p:xfrm>
          <a:off x="143098" y="884249"/>
          <a:ext cx="9372695" cy="3274716"/>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708486">
                  <a:extLst>
                    <a:ext uri="{9D8B030D-6E8A-4147-A177-3AD203B41FA5}">
                      <a16:colId xmlns:a16="http://schemas.microsoft.com/office/drawing/2014/main" val="3096327074"/>
                    </a:ext>
                  </a:extLst>
                </a:gridCol>
                <a:gridCol w="962636">
                  <a:extLst>
                    <a:ext uri="{9D8B030D-6E8A-4147-A177-3AD203B41FA5}">
                      <a16:colId xmlns:a16="http://schemas.microsoft.com/office/drawing/2014/main" val="354072166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11913">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62481">
                <a:tc>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estaduais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http://www.cdw.fazenda.pr.gov.br/cdw/emissao/certidaoAutomatica</a:t>
                      </a:r>
                    </a:p>
                    <a:p>
                      <a:pPr algn="ctr"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Certidão de Débitos Tributários com o estado, podendo ser emitida online pelo site da Receita Federal do Estado.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Cada estado possui seu site para emissão da certidão.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endParaRPr lang="pt-BR" sz="8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531488709"/>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SERVIÇOS CONTÁBEIS|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841D2175-02EB-45F8-A12F-87DA317493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312A8F1F-F10F-4BB6-905D-A15C10D2E21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12" name="CaixaDeTexto 11">
            <a:extLst>
              <a:ext uri="{FF2B5EF4-FFF2-40B4-BE49-F238E27FC236}">
                <a16:creationId xmlns:a16="http://schemas.microsoft.com/office/drawing/2014/main" id="{7CFF3FF9-0A81-4217-805D-BC032E69083E}"/>
              </a:ext>
            </a:extLst>
          </p:cNvPr>
          <p:cNvSpPr txBox="1"/>
          <p:nvPr/>
        </p:nvSpPr>
        <p:spPr>
          <a:xfrm>
            <a:off x="3451859" y="331566"/>
            <a:ext cx="4312043"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CONSULTORIA/AUDITORIA/ASSESSORIA</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9829044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8578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DOMÉSTICO GERAL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6" name="Table 7">
            <a:extLst>
              <a:ext uri="{FF2B5EF4-FFF2-40B4-BE49-F238E27FC236}">
                <a16:creationId xmlns:a16="http://schemas.microsoft.com/office/drawing/2014/main" id="{EA102EC0-E00A-4D59-82E5-3D4307D730B9}"/>
              </a:ext>
            </a:extLst>
          </p:cNvPr>
          <p:cNvGraphicFramePr>
            <a:graphicFrameLocks noGrp="1"/>
          </p:cNvGraphicFramePr>
          <p:nvPr>
            <p:extLst>
              <p:ext uri="{D42A27DB-BD31-4B8C-83A1-F6EECF244321}">
                <p14:modId xmlns:p14="http://schemas.microsoft.com/office/powerpoint/2010/main" val="2236436472"/>
              </p:ext>
            </p:extLst>
          </p:nvPr>
        </p:nvGraphicFramePr>
        <p:xfrm>
          <a:off x="143096" y="884249"/>
          <a:ext cx="9372695" cy="279280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639073">
                  <a:extLst>
                    <a:ext uri="{9D8B030D-6E8A-4147-A177-3AD203B41FA5}">
                      <a16:colId xmlns:a16="http://schemas.microsoft.com/office/drawing/2014/main" val="3968628279"/>
                    </a:ext>
                  </a:extLst>
                </a:gridCol>
                <a:gridCol w="5235071">
                  <a:extLst>
                    <a:ext uri="{9D8B030D-6E8A-4147-A177-3AD203B41FA5}">
                      <a16:colId xmlns:a16="http://schemas.microsoft.com/office/drawing/2014/main" val="3096327074"/>
                    </a:ext>
                  </a:extLst>
                </a:gridCol>
                <a:gridCol w="1185830">
                  <a:extLst>
                    <a:ext uri="{9D8B030D-6E8A-4147-A177-3AD203B41FA5}">
                      <a16:colId xmlns:a16="http://schemas.microsoft.com/office/drawing/2014/main" val="3682439463"/>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894947">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232164825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650225">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estaduais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http://www.cdw.fazenda.pr.gov.br/cdw/emissao/certidaoAutomatica</a:t>
                      </a:r>
                    </a:p>
                    <a:p>
                      <a:pPr algn="ctr"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Certidão de Débitos Tributários com o estado, podendo ser emitida online pelo site da Receita Federal do Estado.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Cada estado possui seu site para emissão da certidão.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endParaRPr lang="pt-BR" sz="800" b="1"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1509844"/>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24F2485D-613E-4427-8ED5-E3843FC330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BDCFA51D-20EE-4D1F-9833-8B9AB796078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26656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1028960"/>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ENGENHARIA/LAUDO/ELABORAÇÃO E GERENCIAMENTO PROJETOS</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C5B8E97B-5B95-40AD-A9E8-1B7614602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369569"/>
            <a:ext cx="392760" cy="392760"/>
          </a:xfrm>
          <a:prstGeom prst="rect">
            <a:avLst/>
          </a:prstGeom>
        </p:spPr>
      </p:pic>
      <p:graphicFrame>
        <p:nvGraphicFramePr>
          <p:cNvPr id="10" name="Table 7">
            <a:extLst>
              <a:ext uri="{FF2B5EF4-FFF2-40B4-BE49-F238E27FC236}">
                <a16:creationId xmlns:a16="http://schemas.microsoft.com/office/drawing/2014/main" id="{7D5AAA08-CCBF-4625-8B28-D3E090BEAF2F}"/>
              </a:ext>
            </a:extLst>
          </p:cNvPr>
          <p:cNvGraphicFramePr>
            <a:graphicFrameLocks noGrp="1"/>
          </p:cNvGraphicFramePr>
          <p:nvPr>
            <p:extLst>
              <p:ext uri="{D42A27DB-BD31-4B8C-83A1-F6EECF244321}">
                <p14:modId xmlns:p14="http://schemas.microsoft.com/office/powerpoint/2010/main" val="2273743036"/>
              </p:ext>
            </p:extLst>
          </p:nvPr>
        </p:nvGraphicFramePr>
        <p:xfrm>
          <a:off x="143098" y="1189049"/>
          <a:ext cx="9372695" cy="336856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906359">
                  <a:extLst>
                    <a:ext uri="{9D8B030D-6E8A-4147-A177-3AD203B41FA5}">
                      <a16:colId xmlns:a16="http://schemas.microsoft.com/office/drawing/2014/main" val="3968628279"/>
                    </a:ext>
                  </a:extLst>
                </a:gridCol>
                <a:gridCol w="5022167">
                  <a:extLst>
                    <a:ext uri="{9D8B030D-6E8A-4147-A177-3AD203B41FA5}">
                      <a16:colId xmlns:a16="http://schemas.microsoft.com/office/drawing/2014/main" val="3096327074"/>
                    </a:ext>
                  </a:extLst>
                </a:gridCol>
                <a:gridCol w="1131448">
                  <a:extLst>
                    <a:ext uri="{9D8B030D-6E8A-4147-A177-3AD203B41FA5}">
                      <a16:colId xmlns:a16="http://schemas.microsoft.com/office/drawing/2014/main" val="1248151327"/>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11" name="CaixaDeTexto 10">
            <a:extLst>
              <a:ext uri="{FF2B5EF4-FFF2-40B4-BE49-F238E27FC236}">
                <a16:creationId xmlns:a16="http://schemas.microsoft.com/office/drawing/2014/main" id="{8147B610-2BC8-4C80-B752-57AB8E870A0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82922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LAVANDERIA E LIMPEZA URBANA|</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9" name="Table 7">
            <a:extLst>
              <a:ext uri="{FF2B5EF4-FFF2-40B4-BE49-F238E27FC236}">
                <a16:creationId xmlns:a16="http://schemas.microsoft.com/office/drawing/2014/main" id="{3FEBCA1F-85D0-4E18-A726-B271550E87DF}"/>
              </a:ext>
            </a:extLst>
          </p:cNvPr>
          <p:cNvGraphicFramePr>
            <a:graphicFrameLocks noGrp="1"/>
          </p:cNvGraphicFramePr>
          <p:nvPr>
            <p:extLst>
              <p:ext uri="{D42A27DB-BD31-4B8C-83A1-F6EECF244321}">
                <p14:modId xmlns:p14="http://schemas.microsoft.com/office/powerpoint/2010/main" val="777621796"/>
              </p:ext>
            </p:extLst>
          </p:nvPr>
        </p:nvGraphicFramePr>
        <p:xfrm>
          <a:off x="143098" y="884249"/>
          <a:ext cx="9372695" cy="3858403"/>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83403">
                  <a:extLst>
                    <a:ext uri="{9D8B030D-6E8A-4147-A177-3AD203B41FA5}">
                      <a16:colId xmlns:a16="http://schemas.microsoft.com/office/drawing/2014/main" val="3096327074"/>
                    </a:ext>
                  </a:extLst>
                </a:gridCol>
                <a:gridCol w="1187719">
                  <a:extLst>
                    <a:ext uri="{9D8B030D-6E8A-4147-A177-3AD203B41FA5}">
                      <a16:colId xmlns:a16="http://schemas.microsoft.com/office/drawing/2014/main" val="1783186087"/>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4091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hlinkClick r:id="rId2"/>
                        </a:rPr>
                        <a:t>https://envit.com.br/como-emitir-a-declaracao-de-atividade-isenta-de-licenciamento/</a:t>
                      </a:r>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347765475"/>
                  </a:ext>
                </a:extLst>
              </a:tr>
            </a:tbl>
          </a:graphicData>
        </a:graphic>
      </p:graphicFrame>
      <p:pic>
        <p:nvPicPr>
          <p:cNvPr id="7" name="Gráfico 6" descr="Início com preenchimento sólido">
            <a:hlinkClick r:id="rId3" action="ppaction://hlinksldjump"/>
            <a:extLst>
              <a:ext uri="{FF2B5EF4-FFF2-40B4-BE49-F238E27FC236}">
                <a16:creationId xmlns:a16="http://schemas.microsoft.com/office/drawing/2014/main" id="{9DBE8060-7391-4495-8DA0-C1ADDE204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6" name="CaixaDeTexto 5">
            <a:extLst>
              <a:ext uri="{FF2B5EF4-FFF2-40B4-BE49-F238E27FC236}">
                <a16:creationId xmlns:a16="http://schemas.microsoft.com/office/drawing/2014/main" id="{B7AE7579-D87F-4BC3-AADD-BCA5B2E5652E}"/>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4167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t>
            </a: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LOGÍSTICA INTERNACIONAL</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2844834120"/>
              </p:ext>
            </p:extLst>
          </p:nvPr>
        </p:nvGraphicFramePr>
        <p:xfrm>
          <a:off x="91034" y="924317"/>
          <a:ext cx="9372695" cy="3241068"/>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66283">
                  <a:extLst>
                    <a:ext uri="{9D8B030D-6E8A-4147-A177-3AD203B41FA5}">
                      <a16:colId xmlns:a16="http://schemas.microsoft.com/office/drawing/2014/main" val="3096327074"/>
                    </a:ext>
                  </a:extLst>
                </a:gridCol>
                <a:gridCol w="1004839">
                  <a:extLst>
                    <a:ext uri="{9D8B030D-6E8A-4147-A177-3AD203B41FA5}">
                      <a16:colId xmlns:a16="http://schemas.microsoft.com/office/drawing/2014/main" val="4168572919"/>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793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6" name="CaixaDeTexto 5">
            <a:extLst>
              <a:ext uri="{FF2B5EF4-FFF2-40B4-BE49-F238E27FC236}">
                <a16:creationId xmlns:a16="http://schemas.microsoft.com/office/drawing/2014/main" id="{FB2DF489-C923-4222-A6B5-8D28F4C9C5B6}"/>
              </a:ext>
            </a:extLst>
          </p:cNvPr>
          <p:cNvSpPr txBox="1"/>
          <p:nvPr/>
        </p:nvSpPr>
        <p:spPr>
          <a:xfrm>
            <a:off x="5324699" y="294931"/>
            <a:ext cx="4441601"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ADUANEIRO; OPERACAO PORTUARIA; SUPERFICIÁRIOS; DEMURRAGE; EMBARQUE DESEMBARQUE NAVIO</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DAFF5A41-64B3-4E9A-955D-27EF8984C3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DE3ADDEB-9473-477E-951F-693DD3D38750}"/>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7026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2001F857-6A46-480A-92D5-ECD0EEFCAB58}"/>
              </a:ext>
            </a:extLst>
          </p:cNvPr>
          <p:cNvGraphicFramePr>
            <a:graphicFrameLocks noGrp="1"/>
          </p:cNvGraphicFramePr>
          <p:nvPr>
            <p:extLst>
              <p:ext uri="{D42A27DB-BD31-4B8C-83A1-F6EECF244321}">
                <p14:modId xmlns:p14="http://schemas.microsoft.com/office/powerpoint/2010/main" val="279498128"/>
              </p:ext>
            </p:extLst>
          </p:nvPr>
        </p:nvGraphicFramePr>
        <p:xfrm>
          <a:off x="143099" y="884249"/>
          <a:ext cx="9549540" cy="4314507"/>
        </p:xfrm>
        <a:graphic>
          <a:graphicData uri="http://schemas.openxmlformats.org/drawingml/2006/table">
            <a:tbl>
              <a:tblPr firstRow="1" bandRow="1">
                <a:solidFill>
                  <a:srgbClr val="FDBE69"/>
                </a:solidFill>
                <a:tableStyleId>{FABFCF23-3B69-468F-B69F-88F6DE6A72F2}</a:tableStyleId>
              </a:tblPr>
              <a:tblGrid>
                <a:gridCol w="287592">
                  <a:extLst>
                    <a:ext uri="{9D8B030D-6E8A-4147-A177-3AD203B41FA5}">
                      <a16:colId xmlns:a16="http://schemas.microsoft.com/office/drawing/2014/main" val="1492154416"/>
                    </a:ext>
                  </a:extLst>
                </a:gridCol>
                <a:gridCol w="1077972">
                  <a:extLst>
                    <a:ext uri="{9D8B030D-6E8A-4147-A177-3AD203B41FA5}">
                      <a16:colId xmlns:a16="http://schemas.microsoft.com/office/drawing/2014/main" val="1349069656"/>
                    </a:ext>
                  </a:extLst>
                </a:gridCol>
                <a:gridCol w="2148937">
                  <a:extLst>
                    <a:ext uri="{9D8B030D-6E8A-4147-A177-3AD203B41FA5}">
                      <a16:colId xmlns:a16="http://schemas.microsoft.com/office/drawing/2014/main" val="3968628279"/>
                    </a:ext>
                  </a:extLst>
                </a:gridCol>
                <a:gridCol w="4839286">
                  <a:extLst>
                    <a:ext uri="{9D8B030D-6E8A-4147-A177-3AD203B41FA5}">
                      <a16:colId xmlns:a16="http://schemas.microsoft.com/office/drawing/2014/main" val="3096327074"/>
                    </a:ext>
                  </a:extLst>
                </a:gridCol>
                <a:gridCol w="1195753">
                  <a:extLst>
                    <a:ext uri="{9D8B030D-6E8A-4147-A177-3AD203B41FA5}">
                      <a16:colId xmlns:a16="http://schemas.microsoft.com/office/drawing/2014/main" val="2616935971"/>
                    </a:ext>
                  </a:extLst>
                </a:gridCol>
              </a:tblGrid>
              <a:tr h="291905">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92884">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kern="1200" dirty="0">
                          <a:solidFill>
                            <a:schemeClr val="dk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12206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 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br>
                        <a:rPr lang="pt-BR" sz="600" b="0" i="0" kern="1200" dirty="0">
                          <a:solidFill>
                            <a:schemeClr val="tx1"/>
                          </a:solidFill>
                          <a:effectLst/>
                          <a:latin typeface="Verdana" panose="020B0604030504040204" pitchFamily="34" charset="0"/>
                          <a:ea typeface="Verdana" panose="020B0604030504040204" pitchFamily="34" charset="0"/>
                          <a:cs typeface="+mn-cs"/>
                        </a:rPr>
                      </a:b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p>
                      <a:pPr marL="182563" lvl="0" indent="0" algn="ctr" defTabSz="914400" rtl="0" eaLnBrk="1" fontAlgn="b" latinLnBrk="0" hangingPunct="1"/>
                      <a:endParaRPr lang="pt-BR" sz="8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868301">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55736">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86455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71141" marR="171141" marT="85571" marB="85571"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186719396"/>
                  </a:ext>
                </a:extLst>
              </a:tr>
            </a:tbl>
          </a:graphicData>
        </a:graphic>
      </p:graphicFrame>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7" y="227692"/>
            <a:ext cx="163317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ADITIVOS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7" name="CaixaDeTexto 6">
            <a:extLst>
              <a:ext uri="{FF2B5EF4-FFF2-40B4-BE49-F238E27FC236}">
                <a16:creationId xmlns:a16="http://schemas.microsoft.com/office/drawing/2014/main" id="{7FF3D337-844D-4587-8CF1-380262CCBA48}"/>
              </a:ext>
            </a:extLst>
          </p:cNvPr>
          <p:cNvSpPr txBox="1"/>
          <p:nvPr/>
        </p:nvSpPr>
        <p:spPr>
          <a:xfrm>
            <a:off x="2039011" y="271197"/>
            <a:ext cx="7371562"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ADITIVO CELULOSICO NACIONAL; ADITIVO CIMENTO; ADITIVO CIMENTO ALUMINOSO; ADITIVO CONCRETO; ADITIVO FIBRA ANTI-FISSURA; ADITIVO INCORPORADOR DE AR; ADITIVO MODIFICADOR DE RESISTÊNCIA; ADITIVO POLIMERO; UREIA; ADITIVOS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3" name="Gráfico 2" descr="Início com preenchimento sólido">
            <a:hlinkClick r:id="rId3" action="ppaction://hlinksldjump"/>
            <a:extLst>
              <a:ext uri="{FF2B5EF4-FFF2-40B4-BE49-F238E27FC236}">
                <a16:creationId xmlns:a16="http://schemas.microsoft.com/office/drawing/2014/main" id="{BE032582-BDEB-4372-811D-9A5CF0B221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18" name="CaixaDeTexto 17">
            <a:extLst>
              <a:ext uri="{FF2B5EF4-FFF2-40B4-BE49-F238E27FC236}">
                <a16:creationId xmlns:a16="http://schemas.microsoft.com/office/drawing/2014/main" id="{DA943874-5EED-444E-9C7E-0EC45D5A9CD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911722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t>
            </a: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MANUTENÇÃO EM GERAL</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BB57FC14-CF19-48DD-94B5-6FB4A8B0658B}"/>
              </a:ext>
            </a:extLst>
          </p:cNvPr>
          <p:cNvGraphicFramePr>
            <a:graphicFrameLocks noGrp="1"/>
          </p:cNvGraphicFramePr>
          <p:nvPr>
            <p:extLst>
              <p:ext uri="{D42A27DB-BD31-4B8C-83A1-F6EECF244321}">
                <p14:modId xmlns:p14="http://schemas.microsoft.com/office/powerpoint/2010/main" val="3447445751"/>
              </p:ext>
            </p:extLst>
          </p:nvPr>
        </p:nvGraphicFramePr>
        <p:xfrm>
          <a:off x="193898" y="1681936"/>
          <a:ext cx="9372695" cy="318568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87347">
                  <a:extLst>
                    <a:ext uri="{9D8B030D-6E8A-4147-A177-3AD203B41FA5}">
                      <a16:colId xmlns:a16="http://schemas.microsoft.com/office/drawing/2014/main" val="3096327074"/>
                    </a:ext>
                  </a:extLst>
                </a:gridCol>
                <a:gridCol w="1083775">
                  <a:extLst>
                    <a:ext uri="{9D8B030D-6E8A-4147-A177-3AD203B41FA5}">
                      <a16:colId xmlns:a16="http://schemas.microsoft.com/office/drawing/2014/main" val="758266676"/>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8" name="CaixaDeTexto 7">
            <a:extLst>
              <a:ext uri="{FF2B5EF4-FFF2-40B4-BE49-F238E27FC236}">
                <a16:creationId xmlns:a16="http://schemas.microsoft.com/office/drawing/2014/main" id="{F941E9FA-2395-49B5-B5C1-1D3617460668}"/>
              </a:ext>
            </a:extLst>
          </p:cNvPr>
          <p:cNvSpPr txBox="1"/>
          <p:nvPr/>
        </p:nvSpPr>
        <p:spPr>
          <a:xfrm>
            <a:off x="193899" y="709099"/>
            <a:ext cx="9430538" cy="9002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INSTALACAO EQUIP INDUSTRIAIS; MANUT CIVIL; MANUT ELETRICA / ELETRÔNICA; MANUT EQUIP MOVIMENTACAO; MANUT HIDRAULICA; MANUT INDUSTRIAL; MANUT LINHA FERREA; MANUT MECANICA; MANUT PREDITIVA; MANUT REFRATARIA; MANUT SISTEMA; MANUT VEICULO; MONTAGEM INDUSTRIAL; PINTURA INDUSTRIAL; RECUPERACAO DE CONCRETO; REFORMA DE FORNO; REFORMA UTENSILIOS DE LABORATORIO; REVESTIMENTO E ISOLAMENTO; MANUT PREDIAL; CALDERARIA/USINAGEM; SERV DE SOLDAGEM; SERVICO DE CROMAGEM; SERVICO DE ESCARFAGEM; SERVICO DE SOLDAGEM; SERVICO DE VULCANIZACAO; SERVICO DE VULCANIZACAO  A QUENTE; SERVICO DE VULCANIZACAO A FRIO</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C5B8E97B-5B95-40AD-A9E8-1B76146021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2F6E1C5B-C836-447F-BAE1-133A74840F91}"/>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13501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t>
            </a: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OBRA CIVIL</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790446868"/>
              </p:ext>
            </p:extLst>
          </p:nvPr>
        </p:nvGraphicFramePr>
        <p:xfrm>
          <a:off x="143098" y="884249"/>
          <a:ext cx="9372695" cy="3764991"/>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95944">
                  <a:extLst>
                    <a:ext uri="{9D8B030D-6E8A-4147-A177-3AD203B41FA5}">
                      <a16:colId xmlns:a16="http://schemas.microsoft.com/office/drawing/2014/main" val="3096327074"/>
                    </a:ext>
                  </a:extLst>
                </a:gridCol>
                <a:gridCol w="1075178">
                  <a:extLst>
                    <a:ext uri="{9D8B030D-6E8A-4147-A177-3AD203B41FA5}">
                      <a16:colId xmlns:a16="http://schemas.microsoft.com/office/drawing/2014/main" val="4200690763"/>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79309">
                <a:tc vMerge="1">
                  <a:txBody>
                    <a:bodyPr/>
                    <a:lstStyle/>
                    <a:p>
                      <a:pPr marL="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128016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Registro na Entidade Profissional (CREA; CRQ; CRA; CRN; </a:t>
                      </a:r>
                      <a:r>
                        <a:rPr lang="pt-BR" sz="600" b="1" i="0" u="none" strike="noStrike" kern="1200" dirty="0" err="1">
                          <a:solidFill>
                            <a:schemeClr val="tx1"/>
                          </a:solidFill>
                          <a:effectLst/>
                          <a:latin typeface="Verdana" panose="020B0604030504040204" pitchFamily="34" charset="0"/>
                          <a:ea typeface="Verdana" panose="020B0604030504040204" pitchFamily="34" charset="0"/>
                          <a:cs typeface="+mn-cs"/>
                        </a:rPr>
                        <a:t>etc</a:t>
                      </a:r>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t>
                      </a:r>
                    </a:p>
                  </a:txBody>
                  <a:tcPr marL="6281" marR="6281" marT="6281"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4625" indent="0" algn="l" defTabSz="128016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Incluir registro do responsável técnico. Se não aplicável, incluir documento que justifique.</a:t>
                      </a:r>
                    </a:p>
                  </a:txBody>
                  <a:tcPr marL="6281" marR="6281" marT="6281"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lei federal 8.666/93, “Art. 30 A documentação relativa à qualificação técnica limitar-se-á a:</a:t>
                      </a:r>
                    </a:p>
                    <a:p>
                      <a:pPr marL="182563" lvl="0" indent="0" algn="l"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I – registro ou inscrição na entidade profissional competente;”, ou seja,  exige o registro ou inscrição na entidade profissional competente, ou seja, é a entidade incumbida regimentalmente ou estatutariamente de exercer a fiscalização e regulamentação do exercício profissional. São entidades profissionais o CREA (Engenharia, Arquitetura e Agronomia), OAB (Advogados), CRQ (Químicos), CRA (Administradores) etc.</a:t>
                      </a:r>
                    </a:p>
                    <a:p>
                      <a:pPr marL="0" lvl="0" indent="0" algn="ctr" defTabSz="1280160" rtl="0" eaLnBrk="1" fontAlgn="b" latinLnBrk="0" hangingPunct="1"/>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8016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 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92372720"/>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6" name="Gráfico 5" descr="Início com preenchimento sólido">
            <a:hlinkClick r:id="rId2" action="ppaction://hlinksldjump"/>
            <a:extLst>
              <a:ext uri="{FF2B5EF4-FFF2-40B4-BE49-F238E27FC236}">
                <a16:creationId xmlns:a16="http://schemas.microsoft.com/office/drawing/2014/main" id="{A46CB23E-CBA5-42A3-B4DE-867811529B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8" name="CaixaDeTexto 7">
            <a:extLst>
              <a:ext uri="{FF2B5EF4-FFF2-40B4-BE49-F238E27FC236}">
                <a16:creationId xmlns:a16="http://schemas.microsoft.com/office/drawing/2014/main" id="{73C4903C-8A3B-4291-90F9-E772BB51177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11679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t>
            </a: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VIGILÂNCIA ARMADA / ESCOLTA </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3986569130"/>
              </p:ext>
            </p:extLst>
          </p:nvPr>
        </p:nvGraphicFramePr>
        <p:xfrm>
          <a:off x="143098" y="884249"/>
          <a:ext cx="9372695" cy="3861334"/>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4948831">
                  <a:extLst>
                    <a:ext uri="{9D8B030D-6E8A-4147-A177-3AD203B41FA5}">
                      <a16:colId xmlns:a16="http://schemas.microsoft.com/office/drawing/2014/main" val="3096327074"/>
                    </a:ext>
                  </a:extLst>
                </a:gridCol>
                <a:gridCol w="1722291">
                  <a:extLst>
                    <a:ext uri="{9D8B030D-6E8A-4147-A177-3AD203B41FA5}">
                      <a16:colId xmlns:a16="http://schemas.microsoft.com/office/drawing/2014/main" val="2280047941"/>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40910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40910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Federal para Vigilância Armada/Certificado de Segurança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http://www.pf.gov.br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780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7780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7780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As autorizações para o exercício de atividades relativas à segurança privada são expedidas pela Polícia Federal e devem ser requeridas pelas empresas especializadas na prestação de serviços de segurança privada e outras empresas que desejarem constituir serviço orgânico de segurança privada (segurança da própria empresa).</a:t>
                      </a:r>
                    </a:p>
                    <a:p>
                      <a:pPr marL="17780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77800" indent="0" algn="l" fontAlgn="b"/>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780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4289261305"/>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127D53A9-79D8-4AEE-BBA8-642A31F09F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4377325B-8F63-4F85-B40A-11B43F8109E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84574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t>
            </a: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COMBATE INCÊNDIO</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3973727383"/>
              </p:ext>
            </p:extLst>
          </p:nvPr>
        </p:nvGraphicFramePr>
        <p:xfrm>
          <a:off x="143098" y="884249"/>
          <a:ext cx="9372695" cy="263242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41200">
                  <a:extLst>
                    <a:ext uri="{9D8B030D-6E8A-4147-A177-3AD203B41FA5}">
                      <a16:colId xmlns:a16="http://schemas.microsoft.com/office/drawing/2014/main" val="3096327074"/>
                    </a:ext>
                  </a:extLst>
                </a:gridCol>
                <a:gridCol w="1229922">
                  <a:extLst>
                    <a:ext uri="{9D8B030D-6E8A-4147-A177-3AD203B41FA5}">
                      <a16:colId xmlns:a16="http://schemas.microsoft.com/office/drawing/2014/main" val="4072429536"/>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6" name="CaixaDeTexto 5">
            <a:extLst>
              <a:ext uri="{FF2B5EF4-FFF2-40B4-BE49-F238E27FC236}">
                <a16:creationId xmlns:a16="http://schemas.microsoft.com/office/drawing/2014/main" id="{FB2DF489-C923-4222-A6B5-8D28F4C9C5B6}"/>
              </a:ext>
            </a:extLst>
          </p:cNvPr>
          <p:cNvSpPr txBox="1"/>
          <p:nvPr/>
        </p:nvSpPr>
        <p:spPr>
          <a:xfrm>
            <a:off x="4448399" y="357058"/>
            <a:ext cx="444160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 COMBATE A INCÊNDIO; SERV MANUT EXTINTORES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A841E6B4-2272-492A-AB16-83188E3C5A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BD3C63F7-D34E-4E44-B4FB-CA51854ECDDC}"/>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5300038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5" y="227692"/>
            <a:ext cx="91290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SERVIÇO </a:t>
            </a:r>
            <a:r>
              <a:rPr kumimoji="0" lang="pt-B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EM GERAL</a:t>
            </a: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62E66370-AB0A-480E-94A3-A0F9CFA1BCED}"/>
              </a:ext>
            </a:extLst>
          </p:cNvPr>
          <p:cNvGraphicFramePr>
            <a:graphicFrameLocks noGrp="1"/>
          </p:cNvGraphicFramePr>
          <p:nvPr>
            <p:extLst>
              <p:ext uri="{D42A27DB-BD31-4B8C-83A1-F6EECF244321}">
                <p14:modId xmlns:p14="http://schemas.microsoft.com/office/powerpoint/2010/main" val="2062430678"/>
              </p:ext>
            </p:extLst>
          </p:nvPr>
        </p:nvGraphicFramePr>
        <p:xfrm>
          <a:off x="143098" y="884249"/>
          <a:ext cx="9372695" cy="3791038"/>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69335">
                  <a:extLst>
                    <a:ext uri="{9D8B030D-6E8A-4147-A177-3AD203B41FA5}">
                      <a16:colId xmlns:a16="http://schemas.microsoft.com/office/drawing/2014/main" val="3096327074"/>
                    </a:ext>
                  </a:extLst>
                </a:gridCol>
                <a:gridCol w="1201787">
                  <a:extLst>
                    <a:ext uri="{9D8B030D-6E8A-4147-A177-3AD203B41FA5}">
                      <a16:colId xmlns:a16="http://schemas.microsoft.com/office/drawing/2014/main" val="3365248477"/>
                    </a:ext>
                  </a:extLst>
                </a:gridCol>
              </a:tblGrid>
              <a:tr h="32663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19730">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94947">
                <a:tc rowSpan="3">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79309">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79309">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Comprovante de Inscrição Municipal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kern="1200" dirty="0">
                          <a:solidFill>
                            <a:schemeClr val="dk1"/>
                          </a:solidFill>
                          <a:effectLst/>
                          <a:latin typeface="Verdana" panose="020B0604030504040204" pitchFamily="34" charset="0"/>
                          <a:ea typeface="Verdana" panose="020B0604030504040204" pitchFamily="34" charset="0"/>
                          <a:cs typeface="+mn-cs"/>
                        </a:rPr>
                        <a:t>Órgão da prefeitura de sua cidade que emite esse documento. Se não aplicável, incluir documento que justifique.</a:t>
                      </a:r>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kern="1200" dirty="0">
                          <a:solidFill>
                            <a:schemeClr val="dk1"/>
                          </a:solidFill>
                          <a:effectLst/>
                          <a:latin typeface="Verdana" panose="020B0604030504040204" pitchFamily="34" charset="0"/>
                          <a:ea typeface="Verdana" panose="020B0604030504040204" pitchFamily="34" charset="0"/>
                          <a:cs typeface="+mn-cs"/>
                        </a:rPr>
                        <a:t>É a identificação do contribuinte no Cadastro Tributário </a:t>
                      </a:r>
                      <a:r>
                        <a:rPr lang="pt-BR" sz="600" b="1" i="0" kern="1200" dirty="0">
                          <a:solidFill>
                            <a:schemeClr val="dk1"/>
                          </a:solidFill>
                          <a:effectLst/>
                          <a:latin typeface="Verdana" panose="020B0604030504040204" pitchFamily="34" charset="0"/>
                          <a:ea typeface="Verdana" panose="020B0604030504040204" pitchFamily="34" charset="0"/>
                          <a:cs typeface="+mn-cs"/>
                        </a:rPr>
                        <a:t>Municipal</a:t>
                      </a:r>
                      <a:r>
                        <a:rPr lang="pt-BR" sz="600" kern="1200" dirty="0">
                          <a:solidFill>
                            <a:schemeClr val="dk1"/>
                          </a:solidFill>
                          <a:effectLst/>
                          <a:latin typeface="Verdana" panose="020B0604030504040204" pitchFamily="34" charset="0"/>
                          <a:ea typeface="Verdana" panose="020B0604030504040204" pitchFamily="34" charset="0"/>
                          <a:cs typeface="+mn-cs"/>
                        </a:rPr>
                        <a:t>. Normalmente ela é obtida nas prefeituras de maneira presencial e no sites de cada município, a partir dos dados providos pelo empreendedor. É o mesmo que </a:t>
                      </a:r>
                      <a:r>
                        <a:rPr lang="pt-BR" sz="600" b="1" i="0" kern="1200" dirty="0">
                          <a:solidFill>
                            <a:schemeClr val="dk1"/>
                          </a:solidFill>
                          <a:effectLst/>
                          <a:latin typeface="Verdana" panose="020B0604030504040204" pitchFamily="34" charset="0"/>
                          <a:ea typeface="Verdana" panose="020B0604030504040204" pitchFamily="34" charset="0"/>
                          <a:cs typeface="+mn-cs"/>
                        </a:rPr>
                        <a:t>Comprovante de Inscrição Municipal</a:t>
                      </a:r>
                      <a:r>
                        <a:rPr lang="pt-BR" sz="600" kern="1200" dirty="0">
                          <a:solidFill>
                            <a:schemeClr val="dk1"/>
                          </a:solidFill>
                          <a:effectLst/>
                          <a:latin typeface="Verdana" panose="020B0604030504040204" pitchFamily="34" charset="0"/>
                          <a:ea typeface="Verdana" panose="020B0604030504040204" pitchFamily="34" charset="0"/>
                          <a:cs typeface="+mn-cs"/>
                        </a:rPr>
                        <a:t>.</a:t>
                      </a:r>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886011762"/>
                  </a:ext>
                </a:extLst>
              </a:tr>
              <a:tr h="409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6" name="CaixaDeTexto 5">
            <a:extLst>
              <a:ext uri="{FF2B5EF4-FFF2-40B4-BE49-F238E27FC236}">
                <a16:creationId xmlns:a16="http://schemas.microsoft.com/office/drawing/2014/main" id="{FB2DF489-C923-4222-A6B5-8D28F4C9C5B6}"/>
              </a:ext>
            </a:extLst>
          </p:cNvPr>
          <p:cNvSpPr txBox="1"/>
          <p:nvPr/>
        </p:nvSpPr>
        <p:spPr>
          <a:xfrm>
            <a:off x="3114899" y="89192"/>
            <a:ext cx="650953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SERVICO DE TRATAMENTO TERMICO; SERV APOIO ESCRITORIO; SERV DILIGENCIAMENTO; SERV FUNERÁRIO; LIMPEZA DE VEÍCULOS; CONTROLE PRAGAS; LIMPEZA INDUSTRIAL; LIMPEZA PESADA; RECEPCAO E PORTARIA; LIMPEZA PREDIAL; GERENCIAMENTO MAO DE OBRA; SERV VIGILANCIA DESARMADA; LOCACAO MAO OBRA TEMPORÁRIA</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 name="Gráfico 8" descr="Início com preenchimento sólido">
            <a:hlinkClick r:id="rId2" action="ppaction://hlinksldjump"/>
            <a:extLst>
              <a:ext uri="{FF2B5EF4-FFF2-40B4-BE49-F238E27FC236}">
                <a16:creationId xmlns:a16="http://schemas.microsoft.com/office/drawing/2014/main" id="{0A1FE8EC-45A2-478A-9AFD-C1D7B5B7AE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0" name="CaixaDeTexto 9">
            <a:extLst>
              <a:ext uri="{FF2B5EF4-FFF2-40B4-BE49-F238E27FC236}">
                <a16:creationId xmlns:a16="http://schemas.microsoft.com/office/drawing/2014/main" id="{73159021-6424-4D34-BD49-0C06FAF8A90C}"/>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2412272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TINTAS/ADESIVOS/LUBRIFICANTES|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3388841414"/>
              </p:ext>
            </p:extLst>
          </p:nvPr>
        </p:nvGraphicFramePr>
        <p:xfrm>
          <a:off x="143098" y="884249"/>
          <a:ext cx="9372695" cy="4502720"/>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878224">
                  <a:extLst>
                    <a:ext uri="{9D8B030D-6E8A-4147-A177-3AD203B41FA5}">
                      <a16:colId xmlns:a16="http://schemas.microsoft.com/office/drawing/2014/main" val="3968628279"/>
                    </a:ext>
                  </a:extLst>
                </a:gridCol>
                <a:gridCol w="5134708">
                  <a:extLst>
                    <a:ext uri="{9D8B030D-6E8A-4147-A177-3AD203B41FA5}">
                      <a16:colId xmlns:a16="http://schemas.microsoft.com/office/drawing/2014/main" val="3096327074"/>
                    </a:ext>
                  </a:extLst>
                </a:gridCol>
                <a:gridCol w="1047042">
                  <a:extLst>
                    <a:ext uri="{9D8B030D-6E8A-4147-A177-3AD203B41FA5}">
                      <a16:colId xmlns:a16="http://schemas.microsoft.com/office/drawing/2014/main" val="111606067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726859">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85371">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62481">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29641443"/>
                  </a:ext>
                </a:extLst>
              </a:tr>
              <a:tr h="39841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5378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Federal para Produtos Químicos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http://www.pf.gov.br </a:t>
                      </a: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p>
                      <a:pPr marL="174625"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Através da Divisão de Controle e Fiscalização de Produtos Químicos (DCPQ) a Polícia Federal realiza o controle e a fiscalização da fabricação, produção, armazenamento, transformação, embalagem, compra, venda, comercialização, aquisição, posse, doação, empréstimo, permuta, remessa, transporte, distribuição, importação, exportação, reexportação, cessão, reaproveitamento, reciclagem, transferência e utilização de produtos químicos que possam ser utilizados como insumo na elaboração de drogas ilícitas, cumprindo a Lei 10.357/2001 (e regulamentações)</a:t>
                      </a:r>
                    </a:p>
                    <a:p>
                      <a:pPr marL="174625" indent="0" algn="just" defTabSz="914400" rtl="0" eaLnBrk="1" fontAlgn="b" latinLnBrk="0" hangingPunct="1"/>
                      <a:b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b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bl>
          </a:graphicData>
        </a:graphic>
      </p:graphicFrame>
      <p:sp>
        <p:nvSpPr>
          <p:cNvPr id="6" name="CaixaDeTexto 5">
            <a:extLst>
              <a:ext uri="{FF2B5EF4-FFF2-40B4-BE49-F238E27FC236}">
                <a16:creationId xmlns:a16="http://schemas.microsoft.com/office/drawing/2014/main" id="{5F2E9F8F-724E-40FC-AC83-CE0A2DC6D25D}"/>
              </a:ext>
            </a:extLst>
          </p:cNvPr>
          <p:cNvSpPr txBox="1"/>
          <p:nvPr/>
        </p:nvSpPr>
        <p:spPr>
          <a:xfrm>
            <a:off x="5128919" y="282146"/>
            <a:ext cx="4904081"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ADESIVOS; LUBRIFICANTES; TINTAS E VERNIZES; TINTAS, SELANTES E INTRUMENTOS PINTURA</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7D79960E-244E-47A6-B1F4-E5FA665B03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15304912-D660-42D4-91AD-3E2CC50940E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88809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28954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TRANSPORTE FOB|</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3" action="ppaction://hlinksldjump"/>
            <a:extLst>
              <a:ext uri="{FF2B5EF4-FFF2-40B4-BE49-F238E27FC236}">
                <a16:creationId xmlns:a16="http://schemas.microsoft.com/office/drawing/2014/main" id="{551DE2FD-4D91-4F2F-BD0E-43990EDF72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DCB0B66B-530F-45B1-A2ED-184CCCDB7FE6}"/>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2" name="CaixaDeTexto 1">
            <a:extLst>
              <a:ext uri="{FF2B5EF4-FFF2-40B4-BE49-F238E27FC236}">
                <a16:creationId xmlns:a16="http://schemas.microsoft.com/office/drawing/2014/main" id="{A7215247-2A3E-4A6E-E659-8AA537F7315B}"/>
              </a:ext>
            </a:extLst>
          </p:cNvPr>
          <p:cNvSpPr txBox="1"/>
          <p:nvPr/>
        </p:nvSpPr>
        <p:spPr>
          <a:xfrm>
            <a:off x="91034" y="1438323"/>
            <a:ext cx="7732636" cy="646331"/>
          </a:xfrm>
          <a:prstGeom prst="rect">
            <a:avLst/>
          </a:prstGeom>
          <a:noFill/>
        </p:spPr>
        <p:txBody>
          <a:bodyPr wrap="square" rtlCol="0">
            <a:spAutoFit/>
          </a:bodyPr>
          <a:lstStyle/>
          <a:p>
            <a:pPr marL="285750" indent="-285750">
              <a:buFont typeface="Wingdings" panose="05000000000000000000" pitchFamily="2" charset="2"/>
              <a:buChar char="v"/>
            </a:pPr>
            <a:r>
              <a:rPr lang="pt-BR" dirty="0">
                <a:solidFill>
                  <a:schemeClr val="bg1"/>
                </a:solidFill>
              </a:rPr>
              <a:t>Anexar apenas documentos obrigatórios (comprovante bancário e Código de Conduta) para esta categoria.</a:t>
            </a:r>
          </a:p>
        </p:txBody>
      </p:sp>
    </p:spTree>
    <p:extLst>
      <p:ext uri="{BB962C8B-B14F-4D97-AF65-F5344CB8AC3E}">
        <p14:creationId xmlns:p14="http://schemas.microsoft.com/office/powerpoint/2010/main" val="1375869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TRANSPORTE PRODUTOS PERIGOSOS|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554543713"/>
              </p:ext>
            </p:extLst>
          </p:nvPr>
        </p:nvGraphicFramePr>
        <p:xfrm>
          <a:off x="159178" y="828386"/>
          <a:ext cx="9642253" cy="443220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93012">
                  <a:extLst>
                    <a:ext uri="{9D8B030D-6E8A-4147-A177-3AD203B41FA5}">
                      <a16:colId xmlns:a16="http://schemas.microsoft.com/office/drawing/2014/main" val="1349069656"/>
                    </a:ext>
                  </a:extLst>
                </a:gridCol>
                <a:gridCol w="1718230">
                  <a:extLst>
                    <a:ext uri="{9D8B030D-6E8A-4147-A177-3AD203B41FA5}">
                      <a16:colId xmlns:a16="http://schemas.microsoft.com/office/drawing/2014/main" val="3968628279"/>
                    </a:ext>
                  </a:extLst>
                </a:gridCol>
                <a:gridCol w="5472332">
                  <a:extLst>
                    <a:ext uri="{9D8B030D-6E8A-4147-A177-3AD203B41FA5}">
                      <a16:colId xmlns:a16="http://schemas.microsoft.com/office/drawing/2014/main" val="3096327074"/>
                    </a:ext>
                  </a:extLst>
                </a:gridCol>
                <a:gridCol w="1107597">
                  <a:extLst>
                    <a:ext uri="{9D8B030D-6E8A-4147-A177-3AD203B41FA5}">
                      <a16:colId xmlns:a16="http://schemas.microsoft.com/office/drawing/2014/main" val="1609689243"/>
                    </a:ext>
                  </a:extLst>
                </a:gridCol>
              </a:tblGrid>
              <a:tr h="291826">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53681">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885315">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17569">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84500678"/>
                  </a:ext>
                </a:extLst>
              </a:tr>
              <a:tr h="349418">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52103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35412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r h="3949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Funcionamento da Polícia Civil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p>
                      <a:pPr marL="0" algn="ctr"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lvl="0" indent="0" algn="just" defTabSz="914400" rtl="0" eaLnBrk="1" fontAlgn="b" latinLnBrk="0" hangingPunct="1"/>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licenças de funcionamento polícia civil São Paulo é um documento capaz de confirmar a prática de empresas e comércios em locais específicos por meio de diversas exigências. Assim, é possível garantir a atuação efetiva e segura do estabelecimento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7355674"/>
                  </a:ext>
                </a:extLst>
              </a:tr>
              <a:tr h="394986">
                <a:tc vMerge="1">
                  <a:txBody>
                    <a:bodyPr/>
                    <a:lstStyle/>
                    <a:p>
                      <a:endParaRPr lang="pt-BR"/>
                    </a:p>
                  </a:txBody>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just"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514075848"/>
                  </a:ext>
                </a:extLst>
              </a:tr>
            </a:tbl>
          </a:graphicData>
        </a:graphic>
      </p:graphicFrame>
      <p:pic>
        <p:nvPicPr>
          <p:cNvPr id="8" name="Gráfico 7" descr="Início com preenchimento sólido">
            <a:hlinkClick r:id="rId3" action="ppaction://hlinksldjump"/>
            <a:extLst>
              <a:ext uri="{FF2B5EF4-FFF2-40B4-BE49-F238E27FC236}">
                <a16:creationId xmlns:a16="http://schemas.microsoft.com/office/drawing/2014/main" id="{8E5FAB34-C064-48C3-976B-8BB9AD1F9C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DB7752F0-0946-472B-9543-841B7BDE0265}"/>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568306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TRANSPORTE PRODUTOS QUÍMICOS|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583704391"/>
              </p:ext>
            </p:extLst>
          </p:nvPr>
        </p:nvGraphicFramePr>
        <p:xfrm>
          <a:off x="143098" y="884249"/>
          <a:ext cx="9372695" cy="4178501"/>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751615">
                  <a:extLst>
                    <a:ext uri="{9D8B030D-6E8A-4147-A177-3AD203B41FA5}">
                      <a16:colId xmlns:a16="http://schemas.microsoft.com/office/drawing/2014/main" val="3968628279"/>
                    </a:ext>
                  </a:extLst>
                </a:gridCol>
                <a:gridCol w="5303520">
                  <a:extLst>
                    <a:ext uri="{9D8B030D-6E8A-4147-A177-3AD203B41FA5}">
                      <a16:colId xmlns:a16="http://schemas.microsoft.com/office/drawing/2014/main" val="3096327074"/>
                    </a:ext>
                  </a:extLst>
                </a:gridCol>
                <a:gridCol w="1004839">
                  <a:extLst>
                    <a:ext uri="{9D8B030D-6E8A-4147-A177-3AD203B41FA5}">
                      <a16:colId xmlns:a16="http://schemas.microsoft.com/office/drawing/2014/main" val="180319091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 </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342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154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51778017"/>
                  </a:ext>
                </a:extLst>
              </a:tr>
              <a:tr h="215024">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43094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r h="377372">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Autorização de Transporte de Produtos Perigosos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hlinkClick r:id="rId2">
                            <a:extLst>
                              <a:ext uri="{A12FA001-AC4F-418D-AE19-62706E023703}">
                                <ahyp:hlinkClr xmlns:ahyp="http://schemas.microsoft.com/office/drawing/2018/hyperlinkcolor" val="tx"/>
                              </a:ext>
                            </a:extLst>
                          </a:hlinkClick>
                        </a:rPr>
                        <a:t>www.ibama.gov.br</a:t>
                      </a:r>
                      <a:endParaRPr lang="pt-BR" sz="600" b="1" i="0" u="none" strike="noStrike" kern="1200" dirty="0">
                        <a:solidFill>
                          <a:schemeClr val="tx1"/>
                        </a:solidFill>
                        <a:effectLst/>
                        <a:latin typeface="Verdana" panose="020B0604030504040204" pitchFamily="34" charset="0"/>
                        <a:ea typeface="Verdana" panose="020B0604030504040204" pitchFamily="34" charset="0"/>
                        <a:cs typeface="+mn-cs"/>
                      </a:endParaRPr>
                    </a:p>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Autorização Ambiental para Transporte de Produtos Perigosos é um documento emitido pelo Ibama e obrigatório desde 10 de junho 2012 para o exercício da atividade de transporte marítimo e de transporte interestadual (terrestre e fluvial) de produtos perigosos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788293820"/>
                  </a:ext>
                </a:extLst>
              </a:tr>
              <a:tr h="4209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algn="ctr" defTabSz="914400" rtl="0" eaLnBrk="1" fontAlgn="b" latinLnBrk="0" hangingPunct="1"/>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Licença de Transporte de Produtos Perigosos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algn="ctr" defTabSz="914400" rtl="0" eaLnBrk="1" fontAlgn="b" latinLnBrk="0" hangingPunct="1"/>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just" defTabSz="914400" rtl="0" eaLnBrk="1" fontAlgn="b" latinLnBrk="0" hangingPunct="1">
                        <a:lnSpc>
                          <a:spcPct val="100000"/>
                        </a:lnSpc>
                        <a:spcBef>
                          <a:spcPts val="0"/>
                        </a:spcBef>
                        <a:spcAft>
                          <a:spcPts val="0"/>
                        </a:spcAft>
                        <a:buClrTx/>
                        <a:buSzTx/>
                        <a:buFontTx/>
                        <a:buNone/>
                        <a:tabLst/>
                        <a:defRPr/>
                      </a:pPr>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De acordo atividade, dicas no link: https://www.dinamicadespachante.com.br/lermais_materias.php?cd_materias=153&amp;friurl=_-Quais-sao-as-Licencas-para-o-Transporte-de-Produtos-Perigosos--_#.YR8EiY5Kg2w</a:t>
                      </a:r>
                    </a:p>
                    <a:p>
                      <a:pPr marL="174625" lvl="0" indent="0" algn="just" defTabSz="914400" rtl="0" eaLnBrk="1" fontAlgn="b" latinLnBrk="0" hangingPunct="1"/>
                      <a:endParaRPr lang="pt-BR" sz="600" b="0" i="0" u="none" strike="noStrike"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67355674"/>
                  </a:ext>
                </a:extLst>
              </a:tr>
            </a:tbl>
          </a:graphicData>
        </a:graphic>
      </p:graphicFrame>
      <p:pic>
        <p:nvPicPr>
          <p:cNvPr id="8" name="Gráfico 7" descr="Início com preenchimento sólido">
            <a:hlinkClick r:id="rId3" action="ppaction://hlinksldjump"/>
            <a:extLst>
              <a:ext uri="{FF2B5EF4-FFF2-40B4-BE49-F238E27FC236}">
                <a16:creationId xmlns:a16="http://schemas.microsoft.com/office/drawing/2014/main" id="{4658DDFB-D889-47D4-96C9-7C1E61B42E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60150098-4749-4CF0-A1FE-1B3DED4BABD2}"/>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607855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TRANSPORTE RESÍDUOS|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3201389542"/>
              </p:ext>
            </p:extLst>
          </p:nvPr>
        </p:nvGraphicFramePr>
        <p:xfrm>
          <a:off x="143098" y="884249"/>
          <a:ext cx="9372695" cy="4111735"/>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427132">
                  <a:extLst>
                    <a:ext uri="{9D8B030D-6E8A-4147-A177-3AD203B41FA5}">
                      <a16:colId xmlns:a16="http://schemas.microsoft.com/office/drawing/2014/main" val="3096327074"/>
                    </a:ext>
                  </a:extLst>
                </a:gridCol>
                <a:gridCol w="1243990">
                  <a:extLst>
                    <a:ext uri="{9D8B030D-6E8A-4147-A177-3AD203B41FA5}">
                      <a16:colId xmlns:a16="http://schemas.microsoft.com/office/drawing/2014/main" val="938977146"/>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342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154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3310320"/>
                  </a:ext>
                </a:extLst>
              </a:tr>
              <a:tr h="2150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43094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Licença de Operação Ambiental</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O licenciamento ambiental é uma obrigação legal prévia à instalação de qualquer empreendimento ou atividade potencialmente poluidora ou degradadora do meio ambiente e possui como uma de suas mais expressivas características a participação social na tomada de decisão, por meio da realização de Audiências Públicas como parte do processo.</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Caso esteja dispensando poderá emitir a Declaração de atividade isenta de licenciamento. Exemplo SP</a:t>
                      </a: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https://envit.com.br/como-emitir-a-declaracao-de-atividade-isenta-de-licenciamento/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832238D0-E7C6-4D60-AC15-96EA8A5448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58100C2F-3CDC-48A2-91E5-DCE433AB1A5C}"/>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2340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224777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ADVOCATICIO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8" name="Table 7">
            <a:extLst>
              <a:ext uri="{FF2B5EF4-FFF2-40B4-BE49-F238E27FC236}">
                <a16:creationId xmlns:a16="http://schemas.microsoft.com/office/drawing/2014/main" id="{9AF0D8A9-5441-43D6-B79B-A47F02F0A2C3}"/>
              </a:ext>
            </a:extLst>
          </p:cNvPr>
          <p:cNvGraphicFramePr>
            <a:graphicFrameLocks noGrp="1"/>
          </p:cNvGraphicFramePr>
          <p:nvPr>
            <p:extLst>
              <p:ext uri="{D42A27DB-BD31-4B8C-83A1-F6EECF244321}">
                <p14:modId xmlns:p14="http://schemas.microsoft.com/office/powerpoint/2010/main" val="3841327796"/>
              </p:ext>
            </p:extLst>
          </p:nvPr>
        </p:nvGraphicFramePr>
        <p:xfrm>
          <a:off x="143097" y="884249"/>
          <a:ext cx="9372695" cy="2025658"/>
        </p:xfrm>
        <a:graphic>
          <a:graphicData uri="http://schemas.openxmlformats.org/drawingml/2006/table">
            <a:tbl>
              <a:tblPr firstRow="1" bandRow="1">
                <a:solidFill>
                  <a:srgbClr val="FDBE69"/>
                </a:solidFill>
                <a:tableStyleId>{FABFCF23-3B69-468F-B69F-88F6DE6A72F2}</a:tableStyleId>
              </a:tblPr>
              <a:tblGrid>
                <a:gridCol w="266478">
                  <a:extLst>
                    <a:ext uri="{9D8B030D-6E8A-4147-A177-3AD203B41FA5}">
                      <a16:colId xmlns:a16="http://schemas.microsoft.com/office/drawing/2014/main" val="1492154416"/>
                    </a:ext>
                  </a:extLst>
                </a:gridCol>
                <a:gridCol w="1046243">
                  <a:extLst>
                    <a:ext uri="{9D8B030D-6E8A-4147-A177-3AD203B41FA5}">
                      <a16:colId xmlns:a16="http://schemas.microsoft.com/office/drawing/2014/main" val="1349069656"/>
                    </a:ext>
                  </a:extLst>
                </a:gridCol>
                <a:gridCol w="2187713">
                  <a:extLst>
                    <a:ext uri="{9D8B030D-6E8A-4147-A177-3AD203B41FA5}">
                      <a16:colId xmlns:a16="http://schemas.microsoft.com/office/drawing/2014/main" val="3968628279"/>
                    </a:ext>
                  </a:extLst>
                </a:gridCol>
                <a:gridCol w="4783016">
                  <a:extLst>
                    <a:ext uri="{9D8B030D-6E8A-4147-A177-3AD203B41FA5}">
                      <a16:colId xmlns:a16="http://schemas.microsoft.com/office/drawing/2014/main" val="3096327074"/>
                    </a:ext>
                  </a:extLst>
                </a:gridCol>
                <a:gridCol w="1089245">
                  <a:extLst>
                    <a:ext uri="{9D8B030D-6E8A-4147-A177-3AD203B41FA5}">
                      <a16:colId xmlns:a16="http://schemas.microsoft.com/office/drawing/2014/main" val="1016154028"/>
                    </a:ext>
                  </a:extLst>
                </a:gridCol>
              </a:tblGrid>
              <a:tr h="289998">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77813">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Microempreendedor</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Microempreendedor</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lvl="0" algn="ctr" fontAlgn="b"/>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1036885">
                <a:tc>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bl>
          </a:graphicData>
        </a:graphic>
      </p:graphicFrame>
      <p:pic>
        <p:nvPicPr>
          <p:cNvPr id="6" name="Gráfico 5" descr="Início com preenchimento sólido">
            <a:hlinkClick r:id="rId3" action="ppaction://hlinksldjump"/>
            <a:extLst>
              <a:ext uri="{FF2B5EF4-FFF2-40B4-BE49-F238E27FC236}">
                <a16:creationId xmlns:a16="http://schemas.microsoft.com/office/drawing/2014/main" id="{24287AB8-46B2-457C-860A-8EF2E016F5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34" y="214589"/>
            <a:ext cx="392760" cy="392760"/>
          </a:xfrm>
          <a:prstGeom prst="rect">
            <a:avLst/>
          </a:prstGeom>
        </p:spPr>
      </p:pic>
      <p:sp>
        <p:nvSpPr>
          <p:cNvPr id="7" name="CaixaDeTexto 6">
            <a:extLst>
              <a:ext uri="{FF2B5EF4-FFF2-40B4-BE49-F238E27FC236}">
                <a16:creationId xmlns:a16="http://schemas.microsoft.com/office/drawing/2014/main" id="{868FD106-BBD8-4E06-A311-8ABDEEE0E1DB}"/>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057941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TRANSPORTE PESSOAL |</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936660983"/>
              </p:ext>
            </p:extLst>
          </p:nvPr>
        </p:nvGraphicFramePr>
        <p:xfrm>
          <a:off x="143098" y="884249"/>
          <a:ext cx="9372695" cy="3255930"/>
        </p:xfrm>
        <a:graphic>
          <a:graphicData uri="http://schemas.openxmlformats.org/drawingml/2006/table">
            <a:tbl>
              <a:tblPr firstRow="1" bandRow="1">
                <a:solidFill>
                  <a:srgbClr val="FDBE69"/>
                </a:solidFill>
                <a:tableStyleId>{FABFCF23-3B69-468F-B69F-88F6DE6A72F2}</a:tableStyleId>
              </a:tblPr>
              <a:tblGrid>
                <a:gridCol w="266477">
                  <a:extLst>
                    <a:ext uri="{9D8B030D-6E8A-4147-A177-3AD203B41FA5}">
                      <a16:colId xmlns:a16="http://schemas.microsoft.com/office/drawing/2014/main" val="1492154416"/>
                    </a:ext>
                  </a:extLst>
                </a:gridCol>
                <a:gridCol w="1046244">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39674">
                  <a:extLst>
                    <a:ext uri="{9D8B030D-6E8A-4147-A177-3AD203B41FA5}">
                      <a16:colId xmlns:a16="http://schemas.microsoft.com/office/drawing/2014/main" val="3096327074"/>
                    </a:ext>
                  </a:extLst>
                </a:gridCol>
                <a:gridCol w="1131448">
                  <a:extLst>
                    <a:ext uri="{9D8B030D-6E8A-4147-A177-3AD203B41FA5}">
                      <a16:colId xmlns:a16="http://schemas.microsoft.com/office/drawing/2014/main" val="716522562"/>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342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154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38263003"/>
                  </a:ext>
                </a:extLst>
              </a:tr>
              <a:tr h="2150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43094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kern="1200" dirty="0">
                          <a:solidFill>
                            <a:schemeClr val="tx1"/>
                          </a:solidFill>
                          <a:effectLst/>
                          <a:latin typeface="Verdana" panose="020B0604030504040204" pitchFamily="34" charset="0"/>
                          <a:ea typeface="Verdana" panose="020B0604030504040204" pitchFamily="34" charset="0"/>
                          <a:cs typeface="+mn-cs"/>
                        </a:rPr>
                        <a:t>Termo de Autorização de Fretamento - TAF</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https://sishab.antt.gov.br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indent="0" algn="l" fontAlgn="b"/>
                      <a:r>
                        <a:rPr lang="pt-BR" sz="600" b="0" i="0" u="none" strike="noStrike" kern="1200" dirty="0">
                          <a:solidFill>
                            <a:schemeClr val="tx1"/>
                          </a:solidFill>
                          <a:effectLst/>
                          <a:latin typeface="Verdana" panose="020B0604030504040204" pitchFamily="34" charset="0"/>
                          <a:ea typeface="Verdana" panose="020B0604030504040204" pitchFamily="34" charset="0"/>
                          <a:cs typeface="+mn-cs"/>
                        </a:rPr>
                        <a:t>A legislação brasileira exige documentos específicos para qualquer empresa que presta serviços de transporte, um deles é o Termo de Autorização de Fretamento — TAF e o Número de Registro Estadual, registros necessários para empresas que desejam prestar o serviço de transporte passageiros, seja para viagens estaduais, interestaduais ou internacionais.</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74625"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497141249"/>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FB579BC4-814C-4154-B1E9-E71AAD8F28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F8740162-785C-406F-AC6D-25CA0E61867D}"/>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365358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TRATAMENTO ÁGUA|</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2856815828"/>
              </p:ext>
            </p:extLst>
          </p:nvPr>
        </p:nvGraphicFramePr>
        <p:xfrm>
          <a:off x="143098" y="884249"/>
          <a:ext cx="9372695" cy="3465061"/>
        </p:xfrm>
        <a:graphic>
          <a:graphicData uri="http://schemas.openxmlformats.org/drawingml/2006/table">
            <a:tbl>
              <a:tblPr firstRow="1" bandRow="1">
                <a:solidFill>
                  <a:srgbClr val="FDBE69"/>
                </a:solidFill>
                <a:tableStyleId>{FABFCF23-3B69-468F-B69F-88F6DE6A72F2}</a:tableStyleId>
              </a:tblPr>
              <a:tblGrid>
                <a:gridCol w="456977">
                  <a:extLst>
                    <a:ext uri="{9D8B030D-6E8A-4147-A177-3AD203B41FA5}">
                      <a16:colId xmlns:a16="http://schemas.microsoft.com/office/drawing/2014/main" val="1492154416"/>
                    </a:ext>
                  </a:extLst>
                </a:gridCol>
                <a:gridCol w="855744">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539674">
                  <a:extLst>
                    <a:ext uri="{9D8B030D-6E8A-4147-A177-3AD203B41FA5}">
                      <a16:colId xmlns:a16="http://schemas.microsoft.com/office/drawing/2014/main" val="3096327074"/>
                    </a:ext>
                  </a:extLst>
                </a:gridCol>
                <a:gridCol w="1131448">
                  <a:extLst>
                    <a:ext uri="{9D8B030D-6E8A-4147-A177-3AD203B41FA5}">
                      <a16:colId xmlns:a16="http://schemas.microsoft.com/office/drawing/2014/main" val="253431745"/>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342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154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59575877"/>
                  </a:ext>
                </a:extLst>
              </a:tr>
              <a:tr h="215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pic>
        <p:nvPicPr>
          <p:cNvPr id="8" name="Gráfico 7" descr="Início com preenchimento sólido">
            <a:hlinkClick r:id="rId2" action="ppaction://hlinksldjump"/>
            <a:extLst>
              <a:ext uri="{FF2B5EF4-FFF2-40B4-BE49-F238E27FC236}">
                <a16:creationId xmlns:a16="http://schemas.microsoft.com/office/drawing/2014/main" id="{BF16DF96-9F29-4C77-B063-4DEF9F9C50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AF20EFDB-2285-4A33-AC2C-23B3EE3E2999}"/>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637040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9C145425-C87B-4725-B5F3-9FBE3546EAC7}"/>
              </a:ext>
            </a:extLst>
          </p:cNvPr>
          <p:cNvSpPr txBox="1"/>
          <p:nvPr/>
        </p:nvSpPr>
        <p:spPr>
          <a:xfrm>
            <a:off x="495426" y="227692"/>
            <a:ext cx="60196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VESTUÁRIO / UNIFORMES|</a:t>
            </a:r>
            <a:endParaRPr kumimoji="0" lang="pt-BR" sz="2215"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graphicFrame>
        <p:nvGraphicFramePr>
          <p:cNvPr id="7" name="Table 7">
            <a:extLst>
              <a:ext uri="{FF2B5EF4-FFF2-40B4-BE49-F238E27FC236}">
                <a16:creationId xmlns:a16="http://schemas.microsoft.com/office/drawing/2014/main" id="{CC605B4D-B564-4968-B15D-DF2EB7615E32}"/>
              </a:ext>
            </a:extLst>
          </p:cNvPr>
          <p:cNvGraphicFramePr>
            <a:graphicFrameLocks noGrp="1"/>
          </p:cNvGraphicFramePr>
          <p:nvPr>
            <p:extLst>
              <p:ext uri="{D42A27DB-BD31-4B8C-83A1-F6EECF244321}">
                <p14:modId xmlns:p14="http://schemas.microsoft.com/office/powerpoint/2010/main" val="2109144815"/>
              </p:ext>
            </p:extLst>
          </p:nvPr>
        </p:nvGraphicFramePr>
        <p:xfrm>
          <a:off x="143098" y="884249"/>
          <a:ext cx="9372695" cy="3190741"/>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94418">
                  <a:extLst>
                    <a:ext uri="{9D8B030D-6E8A-4147-A177-3AD203B41FA5}">
                      <a16:colId xmlns:a16="http://schemas.microsoft.com/office/drawing/2014/main" val="3096327074"/>
                    </a:ext>
                  </a:extLst>
                </a:gridCol>
                <a:gridCol w="976704">
                  <a:extLst>
                    <a:ext uri="{9D8B030D-6E8A-4147-A177-3AD203B41FA5}">
                      <a16:colId xmlns:a16="http://schemas.microsoft.com/office/drawing/2014/main" val="1573567330"/>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a:txBody>
                    <a:bodyPr/>
                    <a:lstStyle/>
                    <a:p>
                      <a:pPr algn="ctr"/>
                      <a:r>
                        <a:rPr lang="en-US" sz="600" b="1" dirty="0">
                          <a:solidFill>
                            <a:schemeClr val="bg1"/>
                          </a:solidFill>
                        </a:rPr>
                        <a:t>Compliance</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pt-BR" sz="600" b="1" i="0" kern="1200" dirty="0">
                          <a:solidFill>
                            <a:schemeClr val="tx1"/>
                          </a:solidFill>
                          <a:effectLst/>
                          <a:latin typeface="Verdana" panose="020B0604030504040204" pitchFamily="34" charset="0"/>
                          <a:ea typeface="Verdana" panose="020B0604030504040204" pitchFamily="34" charset="0"/>
                          <a:cs typeface="+mn-cs"/>
                        </a:rPr>
                        <a:t>Estatuto ou Contrato Social (última alteração consolidada) ou  Publicação do Diário Oficial ou Certificado de Condição de Micro</a:t>
                      </a:r>
                      <a:r>
                        <a:rPr lang="pt-BR" sz="600" b="1" kern="1200" dirty="0">
                          <a:solidFill>
                            <a:schemeClr val="dk1"/>
                          </a:solidFill>
                          <a:effectLst/>
                          <a:latin typeface="Verdana" panose="020B0604030504040204" pitchFamily="34" charset="0"/>
                          <a:ea typeface="Verdana" panose="020B0604030504040204" pitchFamily="34" charset="0"/>
                          <a:cs typeface="+mn-cs"/>
                        </a:rPr>
                        <a:t>empreendedor</a:t>
                      </a:r>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algn="ctr" fontAlgn="b"/>
                      <a:r>
                        <a:rPr lang="pt-BR" sz="600" b="0" i="0" kern="1200" dirty="0">
                          <a:solidFill>
                            <a:schemeClr val="tx1"/>
                          </a:solidFill>
                          <a:effectLst/>
                          <a:latin typeface="Verdana" panose="020B0604030504040204" pitchFamily="34" charset="0"/>
                          <a:ea typeface="Verdana" panose="020B0604030504040204" pitchFamily="34" charset="0"/>
                          <a:cs typeface="+mn-cs"/>
                        </a:rPr>
                        <a:t>Junta Comercial do Estado, ou nos Cartórios de Registro de Pessoas Jurídicas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O estatuto social, utilizado pelas sociedades em ações, cooperativas e entidades sem fins lucrativos, ou o contrato social, utilizado pelas demais sociedades, é a certidão de nascimento da pessoa jurídica.</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Pelas cláusulas do seu conteúdo se disciplina o relacionamento interno e externo da sociedade, atribuindo-se identidade ao empreendimento.</a:t>
                      </a:r>
                    </a:p>
                    <a:p>
                      <a:pPr marL="182563" marR="0" lvl="0" indent="0" algn="l" defTabSz="914400" rtl="0" eaLnBrk="1" fontAlgn="b" latinLnBrk="0" hangingPunct="1">
                        <a:lnSpc>
                          <a:spcPct val="100000"/>
                        </a:lnSpc>
                        <a:spcBef>
                          <a:spcPts val="0"/>
                        </a:spcBef>
                        <a:spcAft>
                          <a:spcPts val="0"/>
                        </a:spcAft>
                        <a:buClrTx/>
                        <a:buSzTx/>
                        <a:buFontTx/>
                        <a:buNone/>
                        <a:tabLst/>
                        <a:defRPr/>
                      </a:pPr>
                      <a:r>
                        <a:rPr lang="pt-BR" sz="600" b="0" i="0" kern="1200" dirty="0">
                          <a:solidFill>
                            <a:schemeClr val="tx1"/>
                          </a:solidFill>
                          <a:effectLst/>
                          <a:latin typeface="Verdana" panose="020B0604030504040204" pitchFamily="34" charset="0"/>
                          <a:ea typeface="Verdana" panose="020B0604030504040204" pitchFamily="34" charset="0"/>
                          <a:cs typeface="+mn-cs"/>
                        </a:rPr>
                        <a:t>Também será aceito Estatuto ou Contrato Social (última alteração consolidada) ou  Publicação do Diário Oficial ou Certificado de Condição de </a:t>
                      </a:r>
                      <a:r>
                        <a:rPr lang="pt-BR" sz="600" kern="1200" dirty="0">
                          <a:solidFill>
                            <a:schemeClr val="dk1"/>
                          </a:solidFill>
                          <a:effectLst/>
                          <a:latin typeface="Verdana" panose="020B0604030504040204" pitchFamily="34" charset="0"/>
                          <a:ea typeface="Verdana" panose="020B0604030504040204" pitchFamily="34" charset="0"/>
                          <a:cs typeface="+mn-cs"/>
                        </a:rPr>
                        <a:t>Microempreendedor</a:t>
                      </a: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943428">
                <a:tc rowSpan="2">
                  <a:txBody>
                    <a:bodyPr/>
                    <a:lstStyle/>
                    <a:p>
                      <a:pPr marL="0" algn="ctr" defTabSz="914400" rtl="0" eaLnBrk="1" fontAlgn="b" latinLnBrk="0" hangingPunct="1"/>
                      <a:r>
                        <a:rPr lang="pt-BR" sz="70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Alvará de Funcionamento da Prefeitura ou comprovante do IPTU</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O Alvará de Funcionamento é um documento que funciona como uma autorização para que a empresa possa exercer suas atividades. Todos os tipos de empresas, como estabelecimentos comerciais, industrias ou prestadores de serviços, necessitam de um alvará para atuar.</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Esse documento é concedido pela Prefeitura ou outro órgão governamental municipal, e alega o direito a exercer certas atividades em determinados locais, afirmando que o ponto está de acordo com as normas em questão.</a:t>
                      </a:r>
                    </a:p>
                    <a:p>
                      <a:pPr marL="182563" lvl="0" indent="0" algn="l" defTabSz="914400" rtl="0" eaLnBrk="1" fontAlgn="b"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Caso anexado o Comprovante de IPTU, deverá constar a Razão Social, CNPJ, Endereço e Competência. Também é aceito a CND Imobiliária ou Comprovante de IPTU que esteja em nome de um terceiro desde que consiga comprovar que tem um contrato de locatário.</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551543">
                <a:tc vMerge="1">
                  <a:txBody>
                    <a:bodyPr/>
                    <a:lstStyle/>
                    <a:p>
                      <a:endParaRPr lang="pt-BR"/>
                    </a:p>
                  </a:txBody>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Certidão de débitos de tributos e contribuições municipais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Órgão da prefeitura de sua cidade que emite esse documento.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 inscrição municipal é obrigatória para todos os tipos de pessoas jurídicas atuantes nos municípios brasileiros que possuem participação na arrecadação de impostos. A inscrição também deve ser atribuída a órgãos que competem à administração pública, empresas individuais, sindicatos e associações.</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82563" marR="0" lvl="0" indent="0" algn="ctr" defTabSz="914400" rtl="0" eaLnBrk="1" fontAlgn="b" latinLnBrk="0" hangingPunct="1">
                        <a:lnSpc>
                          <a:spcPct val="100000"/>
                        </a:lnSpc>
                        <a:spcBef>
                          <a:spcPts val="0"/>
                        </a:spcBef>
                        <a:spcAft>
                          <a:spcPts val="0"/>
                        </a:spcAft>
                        <a:buClrTx/>
                        <a:buSzTx/>
                        <a:buFontTx/>
                        <a:buNone/>
                        <a:tabLst/>
                        <a:defRPr/>
                      </a:pPr>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3174828"/>
                  </a:ext>
                </a:extLst>
              </a:tr>
              <a:tr h="3215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 b="1" u="none" strike="noStrike" kern="1200" cap="none" spc="0" normalizeH="0" baseline="0" noProof="0" dirty="0">
                          <a:ln>
                            <a:noFill/>
                          </a:ln>
                          <a:solidFill>
                            <a:schemeClr val="bg1"/>
                          </a:solidFill>
                          <a:effectLst/>
                          <a:uLnTx/>
                          <a:uFillTx/>
                        </a:rPr>
                        <a:t>Saúde, Segurança e Meio Ambiente</a:t>
                      </a: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b"/>
                      <a:r>
                        <a:rPr lang="pt-BR" sz="600" b="1" i="0" u="none" strike="noStrike" dirty="0">
                          <a:solidFill>
                            <a:schemeClr val="tx1"/>
                          </a:solidFill>
                          <a:effectLst/>
                          <a:latin typeface="Verdana" panose="020B0604030504040204" pitchFamily="34" charset="0"/>
                          <a:ea typeface="Verdana" panose="020B0604030504040204" pitchFamily="34" charset="0"/>
                        </a:rPr>
                        <a:t>AVCB - Auto de Vistoria do Corpo de Bombeiros</a:t>
                      </a:r>
                    </a:p>
                  </a:txBody>
                  <a:tcPr marL="6594" marR="6594" marT="6594"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lang="pt-BR" sz="600" b="0" i="0" u="none" strike="noStrike" dirty="0">
                          <a:solidFill>
                            <a:schemeClr val="tx1"/>
                          </a:solidFill>
                          <a:effectLst/>
                          <a:latin typeface="Verdana" panose="020B0604030504040204" pitchFamily="34" charset="0"/>
                          <a:ea typeface="Verdana" panose="020B0604030504040204" pitchFamily="34" charset="0"/>
                        </a:rPr>
                        <a:t>Emitido pelo Corpo de Bombeiros da Policia Militar do Estado. Se não aplicável, incluir documento que justifique.</a:t>
                      </a: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r>
                        <a:rPr lang="pt-BR" sz="600" b="0" i="0" u="none" strike="noStrike" dirty="0">
                          <a:solidFill>
                            <a:schemeClr val="tx1"/>
                          </a:solidFill>
                          <a:effectLst/>
                          <a:latin typeface="Verdana" panose="020B0604030504040204" pitchFamily="34" charset="0"/>
                          <a:ea typeface="Verdana" panose="020B0604030504040204" pitchFamily="34" charset="0"/>
                        </a:rPr>
                        <a:t>Auto de Vistoria do Corpo de Bombeiros (A. V. C. B.) , é o documento emitido pelo Corpo de Bombeiros da Policia Militar do Estado  certificando que, durante a vistoria, a edificação possuía as condições de segurança contra incêndio.</a:t>
                      </a: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p>
                      <a:pPr marL="182563" lvl="0" indent="0" algn="l" fontAlgn="b"/>
                      <a:endParaRPr lang="pt-BR" sz="600" b="0" i="0" u="none" strike="noStrike" dirty="0">
                        <a:solidFill>
                          <a:schemeClr val="tx1"/>
                        </a:solidFill>
                        <a:effectLst/>
                        <a:latin typeface="Verdana" panose="020B0604030504040204" pitchFamily="34" charset="0"/>
                        <a:ea typeface="Verdana" panose="020B0604030504040204" pitchFamily="34" charset="0"/>
                      </a:endParaRPr>
                    </a:p>
                  </a:txBody>
                  <a:tcPr marL="6594" marR="6594" marT="6594"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2563" lvl="0" indent="0" algn="ctr" fontAlgn="b"/>
                      <a:r>
                        <a:rPr lang="pt-BR" sz="800" b="1" i="0" u="none" strike="noStrike" dirty="0">
                          <a:solidFill>
                            <a:schemeClr val="tx1"/>
                          </a:solidFill>
                          <a:effectLst/>
                          <a:latin typeface="Verdana" panose="020B0604030504040204" pitchFamily="34" charset="0"/>
                          <a:ea typeface="Verdana" panose="020B0604030504040204" pitchFamily="34" charset="0"/>
                        </a:rPr>
                        <a:t>MÉDIO</a:t>
                      </a:r>
                    </a:p>
                  </a:txBody>
                  <a:tcPr marL="6594" marR="6594" marT="6594"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bl>
          </a:graphicData>
        </a:graphic>
      </p:graphicFrame>
      <p:sp>
        <p:nvSpPr>
          <p:cNvPr id="6" name="CaixaDeTexto 5">
            <a:extLst>
              <a:ext uri="{FF2B5EF4-FFF2-40B4-BE49-F238E27FC236}">
                <a16:creationId xmlns:a16="http://schemas.microsoft.com/office/drawing/2014/main" id="{5F6C2DA9-DAC7-4AC3-AD71-053C5918EB03}"/>
              </a:ext>
            </a:extLst>
          </p:cNvPr>
          <p:cNvSpPr txBox="1"/>
          <p:nvPr/>
        </p:nvSpPr>
        <p:spPr>
          <a:xfrm>
            <a:off x="3953262" y="328821"/>
            <a:ext cx="490408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5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EPI´S</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 name="Gráfico 7" descr="Início com preenchimento sólido">
            <a:hlinkClick r:id="rId2" action="ppaction://hlinksldjump"/>
            <a:extLst>
              <a:ext uri="{FF2B5EF4-FFF2-40B4-BE49-F238E27FC236}">
                <a16:creationId xmlns:a16="http://schemas.microsoft.com/office/drawing/2014/main" id="{86C17D5D-7807-4150-8BCC-E8346CFBB4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9" name="CaixaDeTexto 8">
            <a:extLst>
              <a:ext uri="{FF2B5EF4-FFF2-40B4-BE49-F238E27FC236}">
                <a16:creationId xmlns:a16="http://schemas.microsoft.com/office/drawing/2014/main" id="{1F240E53-1411-440B-ACB1-A09C46E98ECA}"/>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8455088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Imagem 11" descr="Grupo de pessoas com roupas laranja&#10;&#10;Descrição gerada automaticamente">
            <a:extLst>
              <a:ext uri="{FF2B5EF4-FFF2-40B4-BE49-F238E27FC236}">
                <a16:creationId xmlns:a16="http://schemas.microsoft.com/office/drawing/2014/main" id="{6D01CCC6-F303-4EA0-9D7D-5B5F9CE1754D}"/>
              </a:ext>
            </a:extLst>
          </p:cNvPr>
          <p:cNvPicPr>
            <a:picLocks noChangeAspect="1"/>
          </p:cNvPicPr>
          <p:nvPr/>
        </p:nvPicPr>
        <p:blipFill>
          <a:blip r:embed="rId2">
            <a:alphaModFix amt="9000"/>
            <a:extLst>
              <a:ext uri="{28A0092B-C50C-407E-A947-70E740481C1C}">
                <a14:useLocalDpi xmlns:a14="http://schemas.microsoft.com/office/drawing/2010/main" val="0"/>
              </a:ext>
            </a:extLst>
          </a:blip>
          <a:stretch>
            <a:fillRect/>
          </a:stretch>
        </p:blipFill>
        <p:spPr>
          <a:xfrm>
            <a:off x="0" y="21376"/>
            <a:ext cx="9864766" cy="6836623"/>
          </a:xfrm>
          <a:prstGeom prst="rect">
            <a:avLst/>
          </a:prstGeom>
        </p:spPr>
      </p:pic>
      <p:sp>
        <p:nvSpPr>
          <p:cNvPr id="8" name="CaixaDeTexto 7">
            <a:extLst>
              <a:ext uri="{FF2B5EF4-FFF2-40B4-BE49-F238E27FC236}">
                <a16:creationId xmlns:a16="http://schemas.microsoft.com/office/drawing/2014/main" id="{FAE2D208-4109-4045-939B-D21DB6D58B14}"/>
              </a:ext>
            </a:extLst>
          </p:cNvPr>
          <p:cNvSpPr txBox="1"/>
          <p:nvPr/>
        </p:nvSpPr>
        <p:spPr>
          <a:xfrm>
            <a:off x="429568" y="867204"/>
            <a:ext cx="9005629" cy="100380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rPr>
              <a:t>Além dos documentos solicitados aos fornecedores temos a pesquisa dos documentos públicos que podemos separar em cinco frentes como podem verificar a seguir: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923" b="0" i="0" u="none" strike="noStrike" kern="1200" cap="none" spc="0" normalizeH="0" baseline="0" noProof="0" dirty="0">
              <a:ln>
                <a:noFill/>
              </a:ln>
              <a:solidFill>
                <a:prstClr val="white"/>
              </a:solidFill>
              <a:effectLst/>
              <a:uLnTx/>
              <a:uFillTx/>
              <a:latin typeface="Verdana Pro SemiBold" panose="020B0704030504040204" pitchFamily="34" charset="0"/>
              <a:ea typeface="+mn-ea"/>
              <a:cs typeface="+mn-cs"/>
            </a:endParaRPr>
          </a:p>
        </p:txBody>
      </p:sp>
      <p:sp>
        <p:nvSpPr>
          <p:cNvPr id="36" name="Retângulo: Cantos Arredondados 35">
            <a:extLst>
              <a:ext uri="{FF2B5EF4-FFF2-40B4-BE49-F238E27FC236}">
                <a16:creationId xmlns:a16="http://schemas.microsoft.com/office/drawing/2014/main" id="{3049A0E2-D3F7-4109-A8BA-8EC3B2F30DB2}"/>
              </a:ext>
            </a:extLst>
          </p:cNvPr>
          <p:cNvSpPr/>
          <p:nvPr/>
        </p:nvSpPr>
        <p:spPr>
          <a:xfrm>
            <a:off x="1140" y="644493"/>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CaixaDeTexto 36">
            <a:extLst>
              <a:ext uri="{FF2B5EF4-FFF2-40B4-BE49-F238E27FC236}">
                <a16:creationId xmlns:a16="http://schemas.microsoft.com/office/drawing/2014/main" id="{AE41D1F6-21D2-4714-84B5-B92446287B3E}"/>
              </a:ext>
            </a:extLst>
          </p:cNvPr>
          <p:cNvSpPr txBox="1"/>
          <p:nvPr/>
        </p:nvSpPr>
        <p:spPr>
          <a:xfrm>
            <a:off x="495426" y="227692"/>
            <a:ext cx="5244973" cy="433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15"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Segoe UI" panose="020B0502040204020203" pitchFamily="34" charset="0"/>
              </a:rPr>
              <a:t>DOCUMENTAÇÃO PESQUISADA</a:t>
            </a:r>
          </a:p>
        </p:txBody>
      </p:sp>
      <p:graphicFrame>
        <p:nvGraphicFramePr>
          <p:cNvPr id="13" name="Table 7">
            <a:extLst>
              <a:ext uri="{FF2B5EF4-FFF2-40B4-BE49-F238E27FC236}">
                <a16:creationId xmlns:a16="http://schemas.microsoft.com/office/drawing/2014/main" id="{6F459D89-FF41-4716-AD20-0E6DA683DCAD}"/>
              </a:ext>
            </a:extLst>
          </p:cNvPr>
          <p:cNvGraphicFramePr>
            <a:graphicFrameLocks noGrp="1"/>
          </p:cNvGraphicFramePr>
          <p:nvPr>
            <p:extLst>
              <p:ext uri="{D42A27DB-BD31-4B8C-83A1-F6EECF244321}">
                <p14:modId xmlns:p14="http://schemas.microsoft.com/office/powerpoint/2010/main" val="1037869022"/>
              </p:ext>
            </p:extLst>
          </p:nvPr>
        </p:nvGraphicFramePr>
        <p:xfrm>
          <a:off x="143098" y="1368341"/>
          <a:ext cx="9372695" cy="510375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625006">
                  <a:extLst>
                    <a:ext uri="{9D8B030D-6E8A-4147-A177-3AD203B41FA5}">
                      <a16:colId xmlns:a16="http://schemas.microsoft.com/office/drawing/2014/main" val="3968628279"/>
                    </a:ext>
                  </a:extLst>
                </a:gridCol>
                <a:gridCol w="5528603">
                  <a:extLst>
                    <a:ext uri="{9D8B030D-6E8A-4147-A177-3AD203B41FA5}">
                      <a16:colId xmlns:a16="http://schemas.microsoft.com/office/drawing/2014/main" val="3096327074"/>
                    </a:ext>
                  </a:extLst>
                </a:gridCol>
                <a:gridCol w="906365">
                  <a:extLst>
                    <a:ext uri="{9D8B030D-6E8A-4147-A177-3AD203B41FA5}">
                      <a16:colId xmlns:a16="http://schemas.microsoft.com/office/drawing/2014/main" val="2294172417"/>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590026">
                <a:tc rowSpan="7">
                  <a:txBody>
                    <a:bodyPr/>
                    <a:lstStyle/>
                    <a:p>
                      <a:pPr algn="ctr"/>
                      <a:r>
                        <a:rPr lang="en-US" sz="1050" b="1" dirty="0">
                          <a:solidFill>
                            <a:schemeClr val="bg1"/>
                          </a:solidFill>
                        </a:rPr>
                        <a:t>Compliance</a:t>
                      </a:r>
                      <a:endParaRPr lang="en-US" sz="1000" b="1" dirty="0">
                        <a:solidFill>
                          <a:schemeClr val="bg1"/>
                        </a:solidFill>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Cadastro de Empresas Inidôneas e suspensas (CEIS)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http://www.portaltransparencia.gov.br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O Cadastro Nacional de Empresas Inidôneas e Suspensas (CEIS) apresenta a relação de empresas e pessoas físicas que sofreram sanções que implicaram a restrição de participar de licitações ou de celebrar contratos com a Administração Pública.</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ctr" fontAlgn="ct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666579773"/>
                  </a:ext>
                </a:extLst>
              </a:tr>
              <a:tr h="590026">
                <a:tc vMerge="1">
                  <a:txBody>
                    <a:bodyPr/>
                    <a:lstStyle/>
                    <a:p>
                      <a:endParaRPr lang="pt-BR"/>
                    </a:p>
                  </a:txBody>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Certidão de Regularidade Fiscal - PGFN</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http://servicos.receita.fazenda.gov.br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A Certidão de Regularidade Fiscal é o documento, expedido em conjunto pela Procuradoria-Geral da Fazenda Nacional - PGFN e pela Receita Federal do Brasil - RFB, que certifica a situação fiscal do contribuinte, pessoa física ou jurídica, perante a Fazenda Nacional, em relação aos débitos previdenciários e aos não previdenciários inscritos em Dívida Ativa da União (DAU) pela Procuradoria-Geral da Fazenda Nacional e aos débitos previdenciários e aos não previdenciários administrados pela Receita Federal do Brasil.</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ctr" fontAlgn="ct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4182296917"/>
                  </a:ext>
                </a:extLst>
              </a:tr>
              <a:tr h="590026">
                <a:tc vMerge="1">
                  <a:txBody>
                    <a:bodyPr/>
                    <a:lstStyle/>
                    <a:p>
                      <a:endParaRPr lang="pt-BR"/>
                    </a:p>
                  </a:txBody>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Cadastro de Entidades Privadas sem Fins Lucrativos Impedidas – CEPIM</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tabLst>
                          <a:tab pos="174625" algn="l"/>
                        </a:tabLst>
                      </a:pPr>
                      <a:r>
                        <a:rPr lang="pt-BR" sz="600" b="0" i="0" kern="1200" dirty="0">
                          <a:solidFill>
                            <a:schemeClr val="tx1"/>
                          </a:solidFill>
                          <a:effectLst/>
                          <a:latin typeface="Verdana" panose="020B0604030504040204" pitchFamily="34" charset="0"/>
                          <a:ea typeface="Verdana" panose="020B0604030504040204" pitchFamily="34" charset="0"/>
                          <a:cs typeface="+mn-cs"/>
                        </a:rPr>
                        <a:t>http://www.portaltransparencia.gov.br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Entidades Privadas Sem Fins Lucrativos Impedidas (CEPIM) – Entidades privadas sem fins lucrativos que estão impedidas de celebrar convênios, contratos de repasse ou termos de parceria com a Administração Pública.</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p>
                      <a:pPr marL="174625" indent="0" algn="ctr" fontAlgn="ctr"/>
                      <a:endParaRPr lang="pt-BR" sz="800" b="1"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3978475020"/>
                  </a:ext>
                </a:extLst>
              </a:tr>
              <a:tr h="638629">
                <a:tc vMerge="1">
                  <a:txBody>
                    <a:bodyPr/>
                    <a:lstStyle/>
                    <a:p>
                      <a:pPr algn="ctr"/>
                      <a:endParaRPr lang="en-US" sz="1000" b="1" dirty="0">
                        <a:solidFill>
                          <a:schemeClr val="bg1"/>
                        </a:solidFill>
                      </a:endParaRPr>
                    </a:p>
                  </a:txBody>
                  <a:tcPr marL="171141" marR="171141" marT="85571" marB="85571"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Cadastro Nacional de Empresas Punidas – CNEP</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http://www.portaltransparencia.gov.br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Cadastro Nacional de Empresas Punidas (CNEP) – Empresas que sofreram punições previstas na Lei nº 12.846/2013.</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p>
                      <a:pPr marL="174625" indent="0" algn="ctr" fontAlgn="ctr"/>
                      <a:endParaRPr lang="pt-BR" sz="800" b="1"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887560540"/>
                  </a:ext>
                </a:extLst>
              </a:tr>
              <a:tr h="638629">
                <a:tc vMerge="1">
                  <a:txBody>
                    <a:bodyPr/>
                    <a:lstStyle/>
                    <a:p>
                      <a:pPr algn="ctr"/>
                      <a:endParaRPr lang="en-US" sz="600" b="1" dirty="0">
                        <a:solidFill>
                          <a:schemeClr val="bg1"/>
                        </a:solidFill>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Lista de Licitantes Inidôneos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https://contas.tcu.gov.br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O Tribunal mantém disponível para consulta ao usuário externo no Portal TCU a Lista de responsáveis declarados inidôneos para participar de licitação na administração pública federal, nos termos do art. 46 da Lei Orgânica do TCU, cuja inidoneidade encontre-se vigente. Não são considerados os processos pendentes de deliberação definitiva ou que não tenham transitado em julgado.</a:t>
                      </a: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O responsável que estiver nessa Lista não poderá emitir Certidão negativa de inabilitados.</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p>
                      <a:pPr marL="174625" indent="0" algn="ctr" fontAlgn="ctr"/>
                      <a:endParaRPr lang="pt-BR" sz="800" b="1"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1640073022"/>
                  </a:ext>
                </a:extLst>
              </a:tr>
              <a:tr h="638629">
                <a:tc vMerge="1">
                  <a:txBody>
                    <a:bodyPr/>
                    <a:lstStyle/>
                    <a:p>
                      <a:pPr algn="ctr"/>
                      <a:endParaRPr lang="en-US" sz="600" b="1" dirty="0">
                        <a:solidFill>
                          <a:schemeClr val="bg1"/>
                        </a:solidFill>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Cadastro de Expulsões da Administração Federal (CEAF)</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http://www.portaltransparencia.gov.br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Expulsões da Administração Federal (CEAF) – Servidores civis do Poder Executivo Federal e da Câmara dos Deputados punidos com demissão, destituição ou cassação de aposentadoria.</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p>
                      <a:pPr marL="174625" indent="0" algn="ctr" fontAlgn="ctr"/>
                      <a:endParaRPr lang="pt-BR" sz="800" b="1"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3849825771"/>
                  </a:ext>
                </a:extLst>
              </a:tr>
              <a:tr h="638629">
                <a:tc vMerge="1">
                  <a:txBody>
                    <a:bodyPr/>
                    <a:lstStyle/>
                    <a:p>
                      <a:pPr marL="0" algn="ctr" defTabSz="914400" rtl="0" eaLnBrk="1" fontAlgn="b" latinLnBrk="0" hangingPunct="1"/>
                      <a:endParaRPr lang="pt-BR" sz="600" b="1" i="0" kern="1200" dirty="0">
                        <a:solidFill>
                          <a:schemeClr val="tx1"/>
                        </a:solidFill>
                        <a:effectLst/>
                        <a:latin typeface="Verdana" panose="020B0604030504040204" pitchFamily="34" charset="0"/>
                        <a:ea typeface="Verdana" panose="020B0604030504040204" pitchFamily="34" charset="0"/>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algn="ctr" defTabSz="914400" rtl="0" eaLnBrk="1" fontAlgn="b"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Lista de Trabalho Escravo</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https://www.gov.br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Considera-se trabalho realizado em condição análoga à de escravo a que resulte das seguintes situações, quer em conjunto, quer isoladamente: a submissão de trabalhador a trabalhos forçados; a submissão de trabalhador a jornada exaustiva; a sujeição de trabalhador a condições degradantes de trabalho; a restrição da locomoção do trabalhador, seja em razão de dívida contraída, seja por meio do cerceamento do uso de qualquer meio de transporte por parte do trabalhador, ou por qualquer outro meio com o fim de retê-lo no local de trabalho; a vigilância ostensiva no local de trabalho por parte do empregador ou seu preposto, com o fim de retê-lo no local de trabalho; a posse de documentos ou objetos pessoais do trabalhador, por parte do empregador ou seu preposto, com o fim de retê-lo no local de trabalho.</a:t>
                      </a: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O objetivo do Ministério do Trabalho e Emprego é erradicar o trabalho escravo e degradante, por meio de ações fiscais coordenadas pela Secretaria de Inspeção do Trabalho, nos focos previamente mapeados. A inspeção do trabalho visa regularizar os vínculos empregatícios dos trabalhadores encontrados e demais consectários e libertá-los da condição de escravidão.</a:t>
                      </a:r>
                    </a:p>
                    <a:p>
                      <a:pPr marL="174625"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 </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tc>
                  <a:txBody>
                    <a:bodyPr/>
                    <a:lstStyle/>
                    <a:p>
                      <a:pPr marL="174625"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p>
                      <a:pPr marL="174625" indent="0" algn="ctr" fontAlgn="ctr"/>
                      <a:endParaRPr lang="pt-BR" sz="800" b="1"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3847666618"/>
                  </a:ext>
                </a:extLst>
              </a:tr>
            </a:tbl>
          </a:graphicData>
        </a:graphic>
      </p:graphicFrame>
    </p:spTree>
    <p:extLst>
      <p:ext uri="{BB962C8B-B14F-4D97-AF65-F5344CB8AC3E}">
        <p14:creationId xmlns:p14="http://schemas.microsoft.com/office/powerpoint/2010/main" val="32511684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Table 7">
            <a:extLst>
              <a:ext uri="{FF2B5EF4-FFF2-40B4-BE49-F238E27FC236}">
                <a16:creationId xmlns:a16="http://schemas.microsoft.com/office/drawing/2014/main" id="{49AB51BD-AF13-4446-8B7A-3D82E81A3D12}"/>
              </a:ext>
            </a:extLst>
          </p:cNvPr>
          <p:cNvGraphicFramePr>
            <a:graphicFrameLocks noGrp="1"/>
          </p:cNvGraphicFramePr>
          <p:nvPr>
            <p:extLst>
              <p:ext uri="{D42A27DB-BD31-4B8C-83A1-F6EECF244321}">
                <p14:modId xmlns:p14="http://schemas.microsoft.com/office/powerpoint/2010/main" val="3286946531"/>
              </p:ext>
            </p:extLst>
          </p:nvPr>
        </p:nvGraphicFramePr>
        <p:xfrm>
          <a:off x="143098" y="884249"/>
          <a:ext cx="9372695" cy="4505987"/>
        </p:xfrm>
        <a:graphic>
          <a:graphicData uri="http://schemas.openxmlformats.org/drawingml/2006/table">
            <a:tbl>
              <a:tblPr firstRow="1" bandRow="1">
                <a:solidFill>
                  <a:srgbClr val="FDBE69"/>
                </a:solidFill>
                <a:tableStyleId>{FABFCF23-3B69-468F-B69F-88F6DE6A72F2}</a:tableStyleId>
              </a:tblPr>
              <a:tblGrid>
                <a:gridCol w="253142">
                  <a:extLst>
                    <a:ext uri="{9D8B030D-6E8A-4147-A177-3AD203B41FA5}">
                      <a16:colId xmlns:a16="http://schemas.microsoft.com/office/drawing/2014/main" val="1492154416"/>
                    </a:ext>
                  </a:extLst>
                </a:gridCol>
                <a:gridCol w="105957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666283">
                  <a:extLst>
                    <a:ext uri="{9D8B030D-6E8A-4147-A177-3AD203B41FA5}">
                      <a16:colId xmlns:a16="http://schemas.microsoft.com/office/drawing/2014/main" val="3096327074"/>
                    </a:ext>
                  </a:extLst>
                </a:gridCol>
                <a:gridCol w="1004839">
                  <a:extLst>
                    <a:ext uri="{9D8B030D-6E8A-4147-A177-3AD203B41FA5}">
                      <a16:colId xmlns:a16="http://schemas.microsoft.com/office/drawing/2014/main" val="506490285"/>
                    </a:ext>
                  </a:extLst>
                </a:gridCol>
              </a:tblGrid>
              <a:tr h="328046">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646485">
                <a:tc rowSpan="4">
                  <a:txBody>
                    <a:bodyPr/>
                    <a:lstStyle/>
                    <a:p>
                      <a:pPr marL="0" algn="ctr" defTabSz="914400" rtl="0" eaLnBrk="1" fontAlgn="b" latinLnBrk="0" hangingPunct="1"/>
                      <a:r>
                        <a:rPr lang="pt-BR" sz="1050" b="1" kern="1200" dirty="0">
                          <a:solidFill>
                            <a:schemeClr val="bg1"/>
                          </a:solidFill>
                          <a:latin typeface="+mn-lt"/>
                          <a:ea typeface="+mn-ea"/>
                          <a:cs typeface="+mn-cs"/>
                        </a:rPr>
                        <a:t>Jurídico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fontAlgn="ctr"/>
                      <a:r>
                        <a:rPr lang="pt-BR" sz="600" b="1" i="0" kern="1200" dirty="0">
                          <a:solidFill>
                            <a:schemeClr val="tx1"/>
                          </a:solidFill>
                          <a:effectLst/>
                          <a:latin typeface="Verdana" panose="020B0604030504040204" pitchFamily="34" charset="0"/>
                          <a:ea typeface="Verdana" panose="020B0604030504040204" pitchFamily="34" charset="0"/>
                          <a:cs typeface="+mn-cs"/>
                        </a:rPr>
                        <a:t>Risco Financeiro</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https://360.cialdnb.com/.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indent="0" algn="l"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DUNS é um sistema criado e gerenciado pela </a:t>
                      </a:r>
                      <a:r>
                        <a:rPr lang="pt-BR" sz="600" b="0" i="0" kern="1200" dirty="0" err="1">
                          <a:solidFill>
                            <a:schemeClr val="tx1"/>
                          </a:solidFill>
                          <a:effectLst/>
                          <a:latin typeface="Verdana" panose="020B0604030504040204" pitchFamily="34" charset="0"/>
                          <a:ea typeface="Verdana" panose="020B0604030504040204" pitchFamily="34" charset="0"/>
                          <a:cs typeface="+mn-cs"/>
                        </a:rPr>
                        <a:t>Dun</a:t>
                      </a:r>
                      <a:r>
                        <a:rPr lang="pt-BR" sz="600" b="0" i="0" kern="1200" dirty="0">
                          <a:solidFill>
                            <a:schemeClr val="tx1"/>
                          </a:solidFill>
                          <a:effectLst/>
                          <a:latin typeface="Verdana" panose="020B0604030504040204" pitchFamily="34" charset="0"/>
                          <a:ea typeface="Verdana" panose="020B0604030504040204" pitchFamily="34" charset="0"/>
                          <a:cs typeface="+mn-cs"/>
                        </a:rPr>
                        <a:t> &amp; </a:t>
                      </a:r>
                      <a:r>
                        <a:rPr lang="pt-BR" sz="600" b="0" i="0" kern="1200" dirty="0" err="1">
                          <a:solidFill>
                            <a:schemeClr val="tx1"/>
                          </a:solidFill>
                          <a:effectLst/>
                          <a:latin typeface="Verdana" panose="020B0604030504040204" pitchFamily="34" charset="0"/>
                          <a:ea typeface="Verdana" panose="020B0604030504040204" pitchFamily="34" charset="0"/>
                          <a:cs typeface="+mn-cs"/>
                        </a:rPr>
                        <a:t>Bradstreet</a:t>
                      </a:r>
                      <a:r>
                        <a:rPr lang="pt-BR" sz="600" b="0" i="0" kern="1200" dirty="0">
                          <a:solidFill>
                            <a:schemeClr val="tx1"/>
                          </a:solidFill>
                          <a:effectLst/>
                          <a:latin typeface="Verdana" panose="020B0604030504040204" pitchFamily="34" charset="0"/>
                          <a:ea typeface="Verdana" panose="020B0604030504040204" pitchFamily="34" charset="0"/>
                          <a:cs typeface="+mn-cs"/>
                        </a:rPr>
                        <a:t> (D&amp;B), uma empresa americana que atribui identificadores únicos à entidades comerciais.</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indent="0" algn="ctr" defTabSz="914400" rtl="0" eaLnBrk="1" fontAlgn="ctr" latinLnBrk="0" hangingPunct="1"/>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54787594"/>
                  </a:ext>
                </a:extLst>
              </a:tr>
              <a:tr h="1649823">
                <a:tc vMerge="1">
                  <a:txBody>
                    <a:bodyPr/>
                    <a:lstStyle/>
                    <a:p>
                      <a:endParaRPr lang="pt-BR"/>
                    </a:p>
                  </a:txBody>
                  <a:tcPr/>
                </a:tc>
                <a:tc>
                  <a:txBody>
                    <a:bodyPr/>
                    <a:lstStyle/>
                    <a:p>
                      <a:pPr algn="ctr" fontAlgn="ctr"/>
                      <a:r>
                        <a:rPr lang="pt-BR" sz="600" b="1" i="0" kern="1200" dirty="0">
                          <a:solidFill>
                            <a:schemeClr val="tx1"/>
                          </a:solidFill>
                          <a:effectLst/>
                          <a:latin typeface="Verdana" panose="020B0604030504040204" pitchFamily="34" charset="0"/>
                          <a:ea typeface="Verdana" panose="020B0604030504040204" pitchFamily="34" charset="0"/>
                          <a:cs typeface="+mn-cs"/>
                        </a:rPr>
                        <a:t>CNDT - Certidão Negativa de Débitos Trabalhistas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https://cndt-certidao.tst.jus.br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indent="0" algn="l" defTabSz="914400" rtl="0" eaLnBrk="1" fontAlgn="ctr"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7800" indent="0" algn="l"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A Certidão Negativa de Débitos Trabalhistas (CNDT) é uma certidão emitida pelo Tribunal Superior do Trabalho (TST) que indica a existência ou não de débitos em processos de execução trabalhista definitiva frente ao Banco Nacional de Devedores Trabalhistas (BNDT).</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A Certidão será </a:t>
                      </a:r>
                      <a:r>
                        <a:rPr lang="pt-BR" sz="600" b="1" i="0" kern="1200" dirty="0">
                          <a:solidFill>
                            <a:schemeClr val="tx1"/>
                          </a:solidFill>
                          <a:effectLst/>
                          <a:latin typeface="Verdana" panose="020B0604030504040204" pitchFamily="34" charset="0"/>
                          <a:ea typeface="Verdana" panose="020B0604030504040204" pitchFamily="34" charset="0"/>
                          <a:cs typeface="+mn-cs"/>
                        </a:rPr>
                        <a:t>negativa</a:t>
                      </a:r>
                      <a:r>
                        <a:rPr lang="pt-BR" sz="600" b="0" i="0" kern="1200" dirty="0">
                          <a:solidFill>
                            <a:schemeClr val="tx1"/>
                          </a:solidFill>
                          <a:effectLst/>
                          <a:latin typeface="Verdana" panose="020B0604030504040204" pitchFamily="34" charset="0"/>
                          <a:ea typeface="Verdana" panose="020B0604030504040204" pitchFamily="34" charset="0"/>
                          <a:cs typeface="+mn-cs"/>
                        </a:rPr>
                        <a:t> se a pessoa sobre quem deva versar não estiver inscrita como devedora no BNDT, após decorrido o prazo de regularização.</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A Certidão será </a:t>
                      </a:r>
                      <a:r>
                        <a:rPr lang="pt-BR" sz="600" b="1" i="0" kern="1200" dirty="0">
                          <a:solidFill>
                            <a:schemeClr val="tx1"/>
                          </a:solidFill>
                          <a:effectLst/>
                          <a:latin typeface="Verdana" panose="020B0604030504040204" pitchFamily="34" charset="0"/>
                          <a:ea typeface="Verdana" panose="020B0604030504040204" pitchFamily="34" charset="0"/>
                          <a:cs typeface="+mn-cs"/>
                        </a:rPr>
                        <a:t>positiva</a:t>
                      </a:r>
                      <a:r>
                        <a:rPr lang="pt-BR" sz="600" b="0" i="0" kern="1200" dirty="0">
                          <a:solidFill>
                            <a:schemeClr val="tx1"/>
                          </a:solidFill>
                          <a:effectLst/>
                          <a:latin typeface="Verdana" panose="020B0604030504040204" pitchFamily="34" charset="0"/>
                          <a:ea typeface="Verdana" panose="020B0604030504040204" pitchFamily="34" charset="0"/>
                          <a:cs typeface="+mn-cs"/>
                        </a:rPr>
                        <a:t> se a pessoa sobre quem aquela deva versar tiver execução definitiva em andamento, já com ordem de pagamento não cumprida, após decorrido o prazo de regularização.</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A Certidão será </a:t>
                      </a:r>
                      <a:r>
                        <a:rPr lang="pt-BR" sz="600" b="1" i="0" kern="1200" dirty="0">
                          <a:solidFill>
                            <a:schemeClr val="tx1"/>
                          </a:solidFill>
                          <a:effectLst/>
                          <a:latin typeface="Verdana" panose="020B0604030504040204" pitchFamily="34" charset="0"/>
                          <a:ea typeface="Verdana" panose="020B0604030504040204" pitchFamily="34" charset="0"/>
                          <a:cs typeface="+mn-cs"/>
                        </a:rPr>
                        <a:t>positiva com efeito de negativa</a:t>
                      </a:r>
                      <a:r>
                        <a:rPr lang="pt-BR" sz="600" b="0" i="0" kern="1200" dirty="0">
                          <a:solidFill>
                            <a:schemeClr val="tx1"/>
                          </a:solidFill>
                          <a:effectLst/>
                          <a:latin typeface="Verdana" panose="020B0604030504040204" pitchFamily="34" charset="0"/>
                          <a:ea typeface="Verdana" panose="020B0604030504040204" pitchFamily="34" charset="0"/>
                          <a:cs typeface="+mn-cs"/>
                        </a:rPr>
                        <a:t>, se o devedor, intimado para o cumprimento da obrigação em execução definitiva, houver garantido o juízo com depósito, por meio de bens suficientes à satisfação do débito ou tiver em seu favor decisão judicial que suspenda a exigibilidade do crédito.</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A Certidão </a:t>
                      </a:r>
                      <a:r>
                        <a:rPr lang="pt-BR" sz="600" b="1" i="0" kern="1200" dirty="0">
                          <a:solidFill>
                            <a:schemeClr val="tx1"/>
                          </a:solidFill>
                          <a:effectLst/>
                          <a:latin typeface="Verdana" panose="020B0604030504040204" pitchFamily="34" charset="0"/>
                          <a:ea typeface="Verdana" panose="020B0604030504040204" pitchFamily="34" charset="0"/>
                          <a:cs typeface="+mn-cs"/>
                        </a:rPr>
                        <a:t>positiva com efeito de negativa</a:t>
                      </a:r>
                      <a:r>
                        <a:rPr lang="pt-BR" sz="600" b="0" i="0" kern="1200" dirty="0">
                          <a:solidFill>
                            <a:schemeClr val="tx1"/>
                          </a:solidFill>
                          <a:effectLst/>
                          <a:latin typeface="Verdana" panose="020B0604030504040204" pitchFamily="34" charset="0"/>
                          <a:ea typeface="Verdana" panose="020B0604030504040204" pitchFamily="34" charset="0"/>
                          <a:cs typeface="+mn-cs"/>
                        </a:rPr>
                        <a:t> possibilita o titular de participar de licitações.</a:t>
                      </a:r>
                    </a:p>
                    <a:p>
                      <a:pPr marL="177800" indent="0" algn="l" defTabSz="914400" rtl="0" eaLnBrk="1" fontAlgn="ctr" latinLnBrk="0" hangingPunct="1"/>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indent="0" algn="ctr" defTabSz="914400" rtl="0" eaLnBrk="1" fontAlgn="ctr" latinLnBrk="0" hangingPunct="1"/>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955638539"/>
                  </a:ext>
                </a:extLst>
              </a:tr>
              <a:tr h="581806">
                <a:tc vMerge="1">
                  <a:txBody>
                    <a:bodyPr/>
                    <a:lstStyle/>
                    <a:p>
                      <a:pPr marL="0" algn="ctr" defTabSz="914400" rtl="0" eaLnBrk="1" fontAlgn="b" latinLnBrk="0" hangingPunct="1"/>
                      <a:endParaRPr lang="pt-BR" sz="1100" b="1" kern="1200" dirty="0">
                        <a:solidFill>
                          <a:schemeClr val="bg1"/>
                        </a:solidFill>
                        <a:latin typeface="+mn-lt"/>
                        <a:ea typeface="+mn-ea"/>
                        <a:cs typeface="+mn-cs"/>
                      </a:endParaRPr>
                    </a:p>
                  </a:txBody>
                  <a:tcPr marL="10001" marR="10001" marT="10001" marB="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fontAlgn="ctr"/>
                      <a:r>
                        <a:rPr lang="pt-BR" sz="600" b="1" i="0" kern="1200" dirty="0">
                          <a:solidFill>
                            <a:schemeClr val="tx1"/>
                          </a:solidFill>
                          <a:effectLst/>
                          <a:latin typeface="Verdana" panose="020B0604030504040204" pitchFamily="34" charset="0"/>
                          <a:ea typeface="Verdana" panose="020B0604030504040204" pitchFamily="34" charset="0"/>
                          <a:cs typeface="+mn-cs"/>
                        </a:rPr>
                        <a:t>CFR (Certificado de Regularidade do FGTS)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https://consulta-crf.caixa.gov.br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indent="0" algn="l"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É o único documento que comprova a regularidade do empregador perante o Fundo de Garantia do Tempo de Serviço – FGTS, sendo emitido exclusivamente pela CAIXA.</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288211586"/>
                  </a:ext>
                </a:extLst>
              </a:tr>
              <a:tr h="558782">
                <a:tc vMerge="1">
                  <a:txBody>
                    <a:bodyPr/>
                    <a:lstStyle/>
                    <a:p>
                      <a:pPr marL="0" algn="ctr" defTabSz="914400" rtl="0" eaLnBrk="1" fontAlgn="b" latinLnBrk="0" hangingPunct="1"/>
                      <a:endParaRPr lang="pt-BR" sz="7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algn="ctr" defTabSz="914400" rtl="0" eaLnBrk="1" fontAlgn="ctr" latinLnBrk="0" hangingPunct="1"/>
                      <a:r>
                        <a:rPr lang="pt-BR" sz="600" b="1" i="0" kern="1200" dirty="0">
                          <a:solidFill>
                            <a:schemeClr val="tx1"/>
                          </a:solidFill>
                          <a:effectLst/>
                          <a:latin typeface="Verdana" panose="020B0604030504040204" pitchFamily="34" charset="0"/>
                          <a:ea typeface="Verdana" panose="020B0604030504040204" pitchFamily="34" charset="0"/>
                          <a:cs typeface="+mn-cs"/>
                        </a:rPr>
                        <a:t>Certidão de débitos de tributos e contribuições estaduais</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ctr" latinLnBrk="0" hangingPunct="1"/>
                      <a:r>
                        <a:rPr lang="pt-BR" sz="600" b="0" i="0" kern="1200" dirty="0">
                          <a:solidFill>
                            <a:schemeClr val="tx1"/>
                          </a:solidFill>
                          <a:effectLst/>
                          <a:latin typeface="Verdana" panose="020B0604030504040204" pitchFamily="34" charset="0"/>
                          <a:ea typeface="Verdana" panose="020B0604030504040204" pitchFamily="34" charset="0"/>
                          <a:cs typeface="+mn-cs"/>
                        </a:rPr>
                        <a:t>http://www.cdw.fazenda.pr.gov.br . Se não aplicável, incluir documento que justifique.</a:t>
                      </a:r>
                      <a:br>
                        <a:rPr lang="pt-BR" sz="600" b="0" i="0" kern="1200" dirty="0">
                          <a:solidFill>
                            <a:schemeClr val="tx1"/>
                          </a:solidFill>
                          <a:effectLst/>
                          <a:latin typeface="Verdana" panose="020B0604030504040204" pitchFamily="34" charset="0"/>
                          <a:ea typeface="Verdana" panose="020B0604030504040204" pitchFamily="34" charset="0"/>
                          <a:cs typeface="+mn-cs"/>
                        </a:rPr>
                      </a:b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Certidão de Débitos Tributários com o estado, podendo ser emitida online pelo site da Receita Federal do Estado.</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Cada estado possui seu site para emissão da certidão.</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7800" marR="0" lvl="0" indent="0" algn="ctr" defTabSz="914400" rtl="0" eaLnBrk="1" fontAlgn="ctr" latinLnBrk="0" hangingPunct="1">
                        <a:lnSpc>
                          <a:spcPct val="100000"/>
                        </a:lnSpc>
                        <a:spcBef>
                          <a:spcPts val="0"/>
                        </a:spcBef>
                        <a:spcAft>
                          <a:spcPts val="0"/>
                        </a:spcAft>
                        <a:buClrTx/>
                        <a:buSzTx/>
                        <a:buFontTx/>
                        <a:buNone/>
                        <a:tabLst/>
                        <a:defRPr/>
                      </a:pPr>
                      <a:r>
                        <a:rPr lang="pt-BR" sz="800" b="1" i="0" kern="1200" dirty="0">
                          <a:solidFill>
                            <a:schemeClr val="tx1"/>
                          </a:solidFill>
                          <a:effectLst/>
                          <a:latin typeface="Verdana" panose="020B0604030504040204" pitchFamily="34" charset="0"/>
                          <a:ea typeface="Verdana" panose="020B0604030504040204" pitchFamily="34" charset="0"/>
                          <a:cs typeface="+mn-cs"/>
                        </a:rPr>
                        <a:t>MÉDIO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59897447"/>
                  </a:ext>
                </a:extLst>
              </a:tr>
              <a:tr h="58180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050" b="1" kern="1200" dirty="0">
                          <a:solidFill>
                            <a:schemeClr val="bg1"/>
                          </a:solidFill>
                          <a:latin typeface="+mn-lt"/>
                          <a:ea typeface="+mn-ea"/>
                          <a:cs typeface="+mn-cs"/>
                        </a:rPr>
                        <a:t>Logístic</a:t>
                      </a:r>
                      <a:r>
                        <a:rPr lang="pt-BR" sz="1100" b="1" kern="1200" dirty="0">
                          <a:solidFill>
                            <a:schemeClr val="bg1"/>
                          </a:solidFill>
                          <a:latin typeface="+mn-lt"/>
                          <a:ea typeface="+mn-ea"/>
                          <a:cs typeface="+mn-cs"/>
                        </a:rPr>
                        <a:t>a</a:t>
                      </a:r>
                      <a:endParaRPr lang="pt-BR" sz="800" b="1" kern="1200" dirty="0">
                        <a:solidFill>
                          <a:schemeClr val="bg1"/>
                        </a:solidFill>
                        <a:latin typeface="+mn-lt"/>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C37DD9"/>
                    </a:solidFill>
                  </a:tcPr>
                </a:tc>
                <a:tc>
                  <a:txBody>
                    <a:bodyPr/>
                    <a:lstStyle/>
                    <a:p>
                      <a:pPr algn="ctr" fontAlgn="ctr"/>
                      <a:r>
                        <a:rPr lang="pt-BR" sz="600" b="1" i="0" kern="1200" dirty="0">
                          <a:solidFill>
                            <a:schemeClr val="tx1"/>
                          </a:solidFill>
                          <a:effectLst/>
                          <a:latin typeface="Verdana" panose="020B0604030504040204" pitchFamily="34" charset="0"/>
                          <a:ea typeface="Verdana" panose="020B0604030504040204" pitchFamily="34" charset="0"/>
                          <a:cs typeface="+mn-cs"/>
                        </a:rPr>
                        <a:t>Registro Nacional de Transportes Rodoviários de Cargas - RNTRC, da ANTT (para modal rodoviário)</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tc>
                  <a:txBody>
                    <a:bodyPr/>
                    <a:lstStyle/>
                    <a:p>
                      <a:pPr algn="ctr" fontAlgn="ctr"/>
                      <a:r>
                        <a:rPr lang="pt-BR" sz="600" b="0" i="0" kern="1200" dirty="0">
                          <a:solidFill>
                            <a:schemeClr val="tx1"/>
                          </a:solidFill>
                          <a:effectLst/>
                          <a:latin typeface="Verdana" panose="020B0604030504040204" pitchFamily="34" charset="0"/>
                          <a:ea typeface="Verdana" panose="020B0604030504040204" pitchFamily="34" charset="0"/>
                          <a:cs typeface="+mn-cs"/>
                        </a:rPr>
                        <a:t>https://consultapublica.antt.gov.br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tc>
                  <a:txBody>
                    <a:bodyPr/>
                    <a:lstStyle/>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9388" indent="0" algn="l" fontAlgn="ctr"/>
                      <a:r>
                        <a:rPr lang="pt-BR" sz="600" b="0" i="0" kern="1200" dirty="0">
                          <a:solidFill>
                            <a:schemeClr val="tx1"/>
                          </a:solidFill>
                          <a:effectLst/>
                          <a:latin typeface="Verdana" panose="020B0604030504040204" pitchFamily="34" charset="0"/>
                          <a:ea typeface="Verdana" panose="020B0604030504040204" pitchFamily="34" charset="0"/>
                          <a:cs typeface="+mn-cs"/>
                        </a:rPr>
                        <a:t>O RNTRC é uma sigla para Registro Nacional de Transportadores Rodoviários de Carga, criado pela ANTT, Agência Nacional de Transporte Terrestre.</a:t>
                      </a:r>
                      <a:br>
                        <a:rPr lang="pt-BR" sz="600" b="0" i="0" kern="1200" dirty="0">
                          <a:solidFill>
                            <a:schemeClr val="tx1"/>
                          </a:solidFill>
                          <a:effectLst/>
                          <a:latin typeface="Verdana" panose="020B0604030504040204" pitchFamily="34" charset="0"/>
                          <a:ea typeface="Verdana" panose="020B0604030504040204" pitchFamily="34" charset="0"/>
                          <a:cs typeface="+mn-cs"/>
                        </a:rPr>
                      </a:br>
                      <a:br>
                        <a:rPr lang="pt-BR" sz="600" b="0" i="0" kern="1200" dirty="0">
                          <a:solidFill>
                            <a:schemeClr val="tx1"/>
                          </a:solidFill>
                          <a:effectLst/>
                          <a:latin typeface="Verdana" panose="020B0604030504040204" pitchFamily="34" charset="0"/>
                          <a:ea typeface="Verdana" panose="020B0604030504040204" pitchFamily="34" charset="0"/>
                          <a:cs typeface="+mn-cs"/>
                        </a:rPr>
                      </a:br>
                      <a:r>
                        <a:rPr lang="pt-BR" sz="600" b="0" i="0" kern="1200" dirty="0">
                          <a:solidFill>
                            <a:schemeClr val="tx1"/>
                          </a:solidFill>
                          <a:effectLst/>
                          <a:latin typeface="Verdana" panose="020B0604030504040204" pitchFamily="34" charset="0"/>
                          <a:ea typeface="Verdana" panose="020B0604030504040204" pitchFamily="34" charset="0"/>
                          <a:cs typeface="+mn-cs"/>
                        </a:rPr>
                        <a:t>A finalidade é identificar e certificar os veículos que operam no transporte de cargas com cobrança de frete no Brasil.</a:t>
                      </a:r>
                    </a:p>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p>
                      <a:pPr marL="179388" indent="0" algn="l" fontAlgn="ctr"/>
                      <a:endParaRPr lang="pt-BR" sz="600" b="0" i="0" kern="1200" dirty="0">
                        <a:solidFill>
                          <a:schemeClr val="tx1"/>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tc>
                  <a:txBody>
                    <a:bodyPr/>
                    <a:lstStyle/>
                    <a:p>
                      <a:pPr marL="179388" indent="0" algn="ctr" fontAlgn="ctr"/>
                      <a:r>
                        <a:rPr lang="pt-BR" sz="800" b="1" i="0" kern="1200" dirty="0">
                          <a:solidFill>
                            <a:schemeClr val="tx1"/>
                          </a:solidFill>
                          <a:effectLst/>
                          <a:latin typeface="Verdana" panose="020B0604030504040204" pitchFamily="34" charset="0"/>
                          <a:ea typeface="Verdana" panose="020B0604030504040204" pitchFamily="34" charset="0"/>
                          <a:cs typeface="+mn-cs"/>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2F0"/>
                    </a:solidFill>
                  </a:tcPr>
                </a:tc>
                <a:extLst>
                  <a:ext uri="{0D108BD9-81ED-4DB2-BD59-A6C34878D82A}">
                    <a16:rowId xmlns:a16="http://schemas.microsoft.com/office/drawing/2014/main" val="3560071786"/>
                  </a:ext>
                </a:extLst>
              </a:tr>
            </a:tbl>
          </a:graphicData>
        </a:graphic>
      </p:graphicFrame>
      <p:sp>
        <p:nvSpPr>
          <p:cNvPr id="11" name="CaixaDeTexto 10">
            <a:extLst>
              <a:ext uri="{FF2B5EF4-FFF2-40B4-BE49-F238E27FC236}">
                <a16:creationId xmlns:a16="http://schemas.microsoft.com/office/drawing/2014/main" id="{57E21D0F-AA70-461A-8EFB-2C9D7FFBA6A9}"/>
              </a:ext>
            </a:extLst>
          </p:cNvPr>
          <p:cNvSpPr txBox="1"/>
          <p:nvPr/>
        </p:nvSpPr>
        <p:spPr>
          <a:xfrm>
            <a:off x="495426" y="227692"/>
            <a:ext cx="5244973" cy="433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15"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Segoe UI" panose="020B0502040204020203" pitchFamily="34" charset="0"/>
              </a:rPr>
              <a:t>DOCUMENTAÇÃO PESQUISADA</a:t>
            </a:r>
          </a:p>
        </p:txBody>
      </p:sp>
      <p:pic>
        <p:nvPicPr>
          <p:cNvPr id="12" name="Gráfico 11" descr="Início com preenchimento sólido">
            <a:hlinkClick r:id="rId2" action="ppaction://hlinksldjump"/>
            <a:extLst>
              <a:ext uri="{FF2B5EF4-FFF2-40B4-BE49-F238E27FC236}">
                <a16:creationId xmlns:a16="http://schemas.microsoft.com/office/drawing/2014/main" id="{2690F802-C261-4752-8058-D9124A9D2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13" name="CaixaDeTexto 12">
            <a:extLst>
              <a:ext uri="{FF2B5EF4-FFF2-40B4-BE49-F238E27FC236}">
                <a16:creationId xmlns:a16="http://schemas.microsoft.com/office/drawing/2014/main" id="{095D8AD3-9907-41E7-B8E1-6AB83F12376C}"/>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64904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a16="http://schemas.microsoft.com/office/drawing/2014/main" id="{227E39FD-7318-4FF0-896C-AAB5F82F7A23}"/>
              </a:ext>
            </a:extLst>
          </p:cNvPr>
          <p:cNvSpPr/>
          <p:nvPr/>
        </p:nvSpPr>
        <p:spPr>
          <a:xfrm>
            <a:off x="-10693" y="687998"/>
            <a:ext cx="5760000" cy="42202"/>
          </a:xfrm>
          <a:prstGeom prst="roundRect">
            <a:avLst/>
          </a:prstGeom>
          <a:solidFill>
            <a:srgbClr val="232226"/>
          </a:solidFill>
          <a:ln>
            <a:solidFill>
              <a:srgbClr val="2322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88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aixaDeTexto 10">
            <a:extLst>
              <a:ext uri="{FF2B5EF4-FFF2-40B4-BE49-F238E27FC236}">
                <a16:creationId xmlns:a16="http://schemas.microsoft.com/office/drawing/2014/main" id="{57E21D0F-AA70-461A-8EFB-2C9D7FFBA6A9}"/>
              </a:ext>
            </a:extLst>
          </p:cNvPr>
          <p:cNvSpPr txBox="1"/>
          <p:nvPr/>
        </p:nvSpPr>
        <p:spPr>
          <a:xfrm>
            <a:off x="495426" y="227692"/>
            <a:ext cx="5244973" cy="4331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215"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Segoe UI" panose="020B0502040204020203" pitchFamily="34" charset="0"/>
              </a:rPr>
              <a:t>DOCUMENTAÇÃO PESQUISADA</a:t>
            </a:r>
          </a:p>
        </p:txBody>
      </p:sp>
      <p:graphicFrame>
        <p:nvGraphicFramePr>
          <p:cNvPr id="5" name="Table 7">
            <a:extLst>
              <a:ext uri="{FF2B5EF4-FFF2-40B4-BE49-F238E27FC236}">
                <a16:creationId xmlns:a16="http://schemas.microsoft.com/office/drawing/2014/main" id="{0EC6A1DA-7476-49DD-A397-F04458C545F0}"/>
              </a:ext>
            </a:extLst>
          </p:cNvPr>
          <p:cNvGraphicFramePr>
            <a:graphicFrameLocks noGrp="1"/>
          </p:cNvGraphicFramePr>
          <p:nvPr>
            <p:extLst>
              <p:ext uri="{D42A27DB-BD31-4B8C-83A1-F6EECF244321}">
                <p14:modId xmlns:p14="http://schemas.microsoft.com/office/powerpoint/2010/main" val="2054976154"/>
              </p:ext>
            </p:extLst>
          </p:nvPr>
        </p:nvGraphicFramePr>
        <p:xfrm>
          <a:off x="143098" y="884249"/>
          <a:ext cx="9372695" cy="4776302"/>
        </p:xfrm>
        <a:graphic>
          <a:graphicData uri="http://schemas.openxmlformats.org/drawingml/2006/table">
            <a:tbl>
              <a:tblPr firstRow="1" bandRow="1">
                <a:solidFill>
                  <a:srgbClr val="FDBE69"/>
                </a:solidFill>
                <a:tableStyleId>{FABFCF23-3B69-468F-B69F-88F6DE6A72F2}</a:tableStyleId>
              </a:tblPr>
              <a:tblGrid>
                <a:gridCol w="251082">
                  <a:extLst>
                    <a:ext uri="{9D8B030D-6E8A-4147-A177-3AD203B41FA5}">
                      <a16:colId xmlns:a16="http://schemas.microsoft.com/office/drawing/2014/main" val="1492154416"/>
                    </a:ext>
                  </a:extLst>
                </a:gridCol>
                <a:gridCol w="1061639">
                  <a:extLst>
                    <a:ext uri="{9D8B030D-6E8A-4147-A177-3AD203B41FA5}">
                      <a16:colId xmlns:a16="http://schemas.microsoft.com/office/drawing/2014/main" val="1349069656"/>
                    </a:ext>
                  </a:extLst>
                </a:gridCol>
                <a:gridCol w="1388852">
                  <a:extLst>
                    <a:ext uri="{9D8B030D-6E8A-4147-A177-3AD203B41FA5}">
                      <a16:colId xmlns:a16="http://schemas.microsoft.com/office/drawing/2014/main" val="3968628279"/>
                    </a:ext>
                  </a:extLst>
                </a:gridCol>
                <a:gridCol w="5736621">
                  <a:extLst>
                    <a:ext uri="{9D8B030D-6E8A-4147-A177-3AD203B41FA5}">
                      <a16:colId xmlns:a16="http://schemas.microsoft.com/office/drawing/2014/main" val="3096327074"/>
                    </a:ext>
                  </a:extLst>
                </a:gridCol>
                <a:gridCol w="934501">
                  <a:extLst>
                    <a:ext uri="{9D8B030D-6E8A-4147-A177-3AD203B41FA5}">
                      <a16:colId xmlns:a16="http://schemas.microsoft.com/office/drawing/2014/main" val="3998753581"/>
                    </a:ext>
                  </a:extLst>
                </a:gridCol>
              </a:tblGrid>
              <a:tr h="310982">
                <a:tc>
                  <a:txBody>
                    <a:bodyPr/>
                    <a:lstStyle/>
                    <a:p>
                      <a:pPr algn="ctr"/>
                      <a:endParaRPr lang="en-US" sz="1300" dirty="0">
                        <a:solidFill>
                          <a:schemeClr val="tx1"/>
                        </a:solidFill>
                      </a:endParaRPr>
                    </a:p>
                  </a:txBody>
                  <a:tcPr marL="112841" marR="112841" marT="56420" marB="5642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lumOff val="5000"/>
                      </a:schemeClr>
                    </a:solidFill>
                  </a:tcPr>
                </a:tc>
                <a:tc>
                  <a:txBody>
                    <a:bodyPr/>
                    <a:lstStyle/>
                    <a:p>
                      <a:pPr algn="ctr"/>
                      <a:r>
                        <a:rPr lang="pt-BR" sz="1000" b="1" noProof="0" dirty="0"/>
                        <a:t>Documento</a:t>
                      </a:r>
                    </a:p>
                  </a:txBody>
                  <a:tcPr marL="112841" marR="112841" marT="56420" marB="5642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dirty="0"/>
                        <a:t>Fonte de </a:t>
                      </a:r>
                      <a:r>
                        <a:rPr lang="pt-BR" sz="1000" b="1" noProof="0" dirty="0"/>
                        <a:t>analise</a:t>
                      </a:r>
                      <a:endParaRPr lang="pt-BR" sz="1000" b="1" noProof="0" dirty="0">
                        <a:solidFill>
                          <a:srgbClr val="333333"/>
                        </a:solidFill>
                      </a:endParaRP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000" b="1" kern="1200" dirty="0">
                          <a:solidFill>
                            <a:schemeClr val="lt1"/>
                          </a:solidFill>
                          <a:latin typeface="+mn-lt"/>
                          <a:ea typeface="+mn-ea"/>
                          <a:cs typeface="+mn-cs"/>
                        </a:rPr>
                        <a:t>O que é?</a:t>
                      </a:r>
                    </a:p>
                  </a:txBody>
                  <a:tcPr marL="112841" marR="112841" marT="56420" marB="5642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err="1">
                          <a:solidFill>
                            <a:schemeClr val="lt1"/>
                          </a:solidFill>
                          <a:latin typeface="+mn-lt"/>
                          <a:ea typeface="+mn-ea"/>
                          <a:cs typeface="+mn-cs"/>
                        </a:rPr>
                        <a:t>Risco</a:t>
                      </a:r>
                      <a:endParaRPr lang="en-US" sz="1000" b="1" kern="1200" dirty="0">
                        <a:solidFill>
                          <a:schemeClr val="lt1"/>
                        </a:solidFill>
                        <a:latin typeface="+mn-lt"/>
                        <a:ea typeface="+mn-ea"/>
                        <a:cs typeface="+mn-cs"/>
                      </a:endParaRPr>
                    </a:p>
                  </a:txBody>
                  <a:tcPr marL="112841" marR="112841" marT="56420" marB="5642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221821295"/>
                  </a:ext>
                </a:extLst>
              </a:tr>
              <a:tr h="215024">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50" b="1" u="none" strike="noStrike" kern="1200" cap="none" spc="0" normalizeH="0" baseline="0" noProof="0" dirty="0">
                          <a:ln>
                            <a:noFill/>
                          </a:ln>
                          <a:solidFill>
                            <a:schemeClr val="bg1"/>
                          </a:solidFill>
                          <a:effectLst/>
                          <a:uLnTx/>
                          <a:uFillTx/>
                        </a:rPr>
                        <a:t>Saúde, Segurança e Meio Ambiente</a:t>
                      </a:r>
                      <a:endParaRPr kumimoji="0" lang="en-US" sz="105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ctr"/>
                      <a:r>
                        <a:rPr lang="pt-BR" sz="600" b="1" i="0" u="none" strike="noStrike" dirty="0">
                          <a:solidFill>
                            <a:srgbClr val="000000"/>
                          </a:solidFill>
                          <a:effectLst/>
                          <a:latin typeface="Verdana" panose="020B0604030504040204" pitchFamily="34" charset="0"/>
                          <a:ea typeface="Verdana" panose="020B0604030504040204" pitchFamily="34" charset="0"/>
                        </a:rPr>
                        <a:t>Cadastro Técnico Federal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t-BR" sz="600" b="0" i="0" u="none" strike="noStrike" dirty="0">
                          <a:solidFill>
                            <a:srgbClr val="000000"/>
                          </a:solidFill>
                          <a:effectLst/>
                          <a:latin typeface="Verdana" panose="020B0604030504040204" pitchFamily="34" charset="0"/>
                          <a:ea typeface="Verdana" panose="020B0604030504040204" pitchFamily="34" charset="0"/>
                        </a:rPr>
                        <a:t>https://servicos.ibama.gov.br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r>
                        <a:rPr lang="pt-BR" sz="600" b="0" i="0" u="none" strike="noStrike" dirty="0">
                          <a:solidFill>
                            <a:srgbClr val="000000"/>
                          </a:solidFill>
                          <a:effectLst/>
                          <a:latin typeface="Verdana" panose="020B0604030504040204" pitchFamily="34" charset="0"/>
                          <a:ea typeface="Verdana" panose="020B0604030504040204" pitchFamily="34" charset="0"/>
                        </a:rPr>
                        <a:t>O Certificado de Regularidade é a certidão pela qual o Ibama atesta que os dados da pessoa inscrita estão em conformidade para com as obrigações decorrentes do Cadastro, referentes às atividades sob controle e fiscalização do Ibama. É a própria pessoa que emite seu Certificado, fazendo login com sua senha ou certificado digital no site do Ibama.</a:t>
                      </a: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r>
                        <a:rPr lang="pt-BR" sz="600" b="0" i="0" u="none" strike="noStrike" dirty="0">
                          <a:solidFill>
                            <a:srgbClr val="000000"/>
                          </a:solidFill>
                          <a:effectLst/>
                          <a:latin typeface="Verdana" panose="020B0604030504040204" pitchFamily="34" charset="0"/>
                          <a:ea typeface="Verdana" panose="020B0604030504040204" pitchFamily="34" charset="0"/>
                        </a:rPr>
                        <a:t> </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0975" lvl="0" indent="0" algn="ctr" fontAlgn="ctr"/>
                      <a:r>
                        <a:rPr lang="pt-BR" sz="800" b="1" i="0" u="none" strike="noStrike" dirty="0">
                          <a:solidFill>
                            <a:srgbClr val="000000"/>
                          </a:solidFill>
                          <a:effectLst/>
                          <a:latin typeface="Verdana" panose="020B0604030504040204" pitchFamily="34" charset="0"/>
                          <a:ea typeface="Verdana" panose="020B0604030504040204" pitchFamily="34" charset="0"/>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391363385"/>
                  </a:ext>
                </a:extLst>
              </a:tr>
              <a:tr h="21502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ctr"/>
                      <a:r>
                        <a:rPr lang="pt-BR" sz="600" b="1" i="0" u="none" strike="noStrike" dirty="0">
                          <a:solidFill>
                            <a:srgbClr val="000000"/>
                          </a:solidFill>
                          <a:effectLst/>
                          <a:latin typeface="Verdana" panose="020B0604030504040204" pitchFamily="34" charset="0"/>
                          <a:ea typeface="Verdana" panose="020B0604030504040204" pitchFamily="34" charset="0"/>
                        </a:rPr>
                        <a:t>Autorização ANP</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t-BR" sz="600" b="0" i="0" u="none" strike="noStrike" dirty="0">
                          <a:solidFill>
                            <a:srgbClr val="000000"/>
                          </a:solidFill>
                          <a:effectLst/>
                          <a:latin typeface="Verdana" panose="020B0604030504040204" pitchFamily="34" charset="0"/>
                          <a:ea typeface="Verdana" panose="020B0604030504040204" pitchFamily="34" charset="0"/>
                        </a:rPr>
                        <a:t>https://revendaglp.anp.gov.br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fontAlgn="ctr"/>
                      <a:r>
                        <a:rPr lang="pt-BR" sz="600" b="0" i="0" u="none" strike="noStrike" dirty="0">
                          <a:solidFill>
                            <a:srgbClr val="000000"/>
                          </a:solidFill>
                          <a:effectLst/>
                          <a:latin typeface="Verdana" panose="020B0604030504040204" pitchFamily="34" charset="0"/>
                          <a:ea typeface="Verdana" panose="020B0604030504040204" pitchFamily="34" charset="0"/>
                        </a:rPr>
                        <a:t>      Licença da Agência Nacional do Petróleo, Gás Natural e Biocombustíveis. A Licença da ANP é uma espécie de alvará de funcionamento exigido                 de todas as empresas que trabalham com petróleo, gás e biocombustíveis.</a:t>
                      </a:r>
                    </a:p>
                    <a:p>
                      <a:pPr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lvl="0" algn="ctr" fontAlgn="ctr"/>
                      <a:r>
                        <a:rPr lang="pt-BR" sz="800" b="1" i="0" u="none" strike="noStrike" dirty="0">
                          <a:solidFill>
                            <a:srgbClr val="000000"/>
                          </a:solidFill>
                          <a:effectLst/>
                          <a:latin typeface="Verdana" panose="020B0604030504040204" pitchFamily="34" charset="0"/>
                          <a:ea typeface="Verdana" panose="020B0604030504040204" pitchFamily="34" charset="0"/>
                        </a:rPr>
                        <a:t>ALTO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34114419"/>
                  </a:ext>
                </a:extLst>
              </a:tr>
              <a:tr h="21502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ctr"/>
                      <a:r>
                        <a:rPr lang="pt-BR" sz="600" b="1" i="0" u="none" strike="noStrike" dirty="0">
                          <a:solidFill>
                            <a:srgbClr val="000000"/>
                          </a:solidFill>
                          <a:effectLst/>
                          <a:latin typeface="Verdana" panose="020B0604030504040204" pitchFamily="34" charset="0"/>
                          <a:ea typeface="Verdana" panose="020B0604030504040204" pitchFamily="34" charset="0"/>
                        </a:rPr>
                        <a:t>Certidão Negativa de Débito (CND) - IBAMA SICAFI</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t-BR" sz="600" b="0" i="0" u="none" strike="noStrike" dirty="0">
                          <a:solidFill>
                            <a:srgbClr val="000000"/>
                          </a:solidFill>
                          <a:effectLst/>
                          <a:latin typeface="Verdana" panose="020B0604030504040204" pitchFamily="34" charset="0"/>
                          <a:ea typeface="Verdana" panose="020B0604030504040204" pitchFamily="34" charset="0"/>
                        </a:rPr>
                        <a:t>https://servicos.ibama.gov.br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r>
                        <a:rPr lang="pt-BR" sz="600" b="0" i="0" u="none" strike="noStrike" dirty="0">
                          <a:solidFill>
                            <a:srgbClr val="000000"/>
                          </a:solidFill>
                          <a:effectLst/>
                          <a:latin typeface="Verdana" panose="020B0604030504040204" pitchFamily="34" charset="0"/>
                          <a:ea typeface="Verdana" panose="020B0604030504040204" pitchFamily="34" charset="0"/>
                        </a:rPr>
                        <a:t>A Certidão Negativa de Débito (CND) é uma documento emitido pelo Instituto Brasileiro do Meio Ambiente e Recursos Naturais (IBAMA) através dos Sistema de Cadastro, Arrecadação e Fiscalização (SICAFI) que indica a existência ou não de débitos perante IBAMA.</a:t>
                      </a: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0975" lvl="0" indent="0" algn="ctr" fontAlgn="ctr"/>
                      <a:r>
                        <a:rPr lang="pt-BR" sz="800" b="1" i="0" u="none" strike="noStrike" dirty="0">
                          <a:solidFill>
                            <a:srgbClr val="000000"/>
                          </a:solidFill>
                          <a:effectLst/>
                          <a:latin typeface="Verdana" panose="020B0604030504040204" pitchFamily="34" charset="0"/>
                          <a:ea typeface="Verdana" panose="020B0604030504040204" pitchFamily="34" charset="0"/>
                        </a:rPr>
                        <a:t>MÉDIO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0275784"/>
                  </a:ext>
                </a:extLst>
              </a:tr>
              <a:tr h="20256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ctr"/>
                      <a:r>
                        <a:rPr lang="pt-BR" sz="600" b="1" i="0" u="none" strike="noStrike" dirty="0">
                          <a:solidFill>
                            <a:srgbClr val="000000"/>
                          </a:solidFill>
                          <a:effectLst/>
                          <a:latin typeface="Verdana" panose="020B0604030504040204" pitchFamily="34" charset="0"/>
                          <a:ea typeface="Verdana" panose="020B0604030504040204" pitchFamily="34" charset="0"/>
                        </a:rPr>
                        <a:t>Certidão Nada Consta de Embargos - IBAMA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pt-BR" sz="600" b="0" i="0" u="none" strike="noStrike" dirty="0">
                          <a:solidFill>
                            <a:srgbClr val="000000"/>
                          </a:solidFill>
                          <a:effectLst/>
                          <a:latin typeface="Verdana" panose="020B0604030504040204" pitchFamily="34" charset="0"/>
                          <a:ea typeface="Verdana" panose="020B0604030504040204" pitchFamily="34" charset="0"/>
                        </a:rPr>
                        <a:t>https://servicos.ibama.gov.br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r>
                        <a:rPr lang="pt-BR" sz="600" b="0" i="0" u="none" strike="noStrike" dirty="0">
                          <a:solidFill>
                            <a:srgbClr val="000000"/>
                          </a:solidFill>
                          <a:effectLst/>
                          <a:latin typeface="Verdana" panose="020B0604030504040204" pitchFamily="34" charset="0"/>
                          <a:ea typeface="Verdana" panose="020B0604030504040204" pitchFamily="34" charset="0"/>
                        </a:rPr>
                        <a:t>A Certidão Nada Consta de Embargos é uma certidão emitida pelo Instituto Brasileiro do Meio Ambiente e Recursos Naturais (IBAMA) que indica a existência ou não de áreas embargadas pelo IBAMA.</a:t>
                      </a: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p>
                      <a:pPr marL="180975" indent="0" algn="l" fontAlgn="ctr"/>
                      <a:endParaRPr lang="pt-BR" sz="6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180975" lvl="0" indent="0" algn="ctr" fontAlgn="ctr"/>
                      <a:r>
                        <a:rPr lang="pt-BR" sz="800" b="1" i="0" u="none" strike="noStrike" dirty="0">
                          <a:solidFill>
                            <a:srgbClr val="000000"/>
                          </a:solidFill>
                          <a:effectLst/>
                          <a:latin typeface="Verdana" panose="020B0604030504040204" pitchFamily="34" charset="0"/>
                          <a:ea typeface="Verdana" panose="020B0604030504040204" pitchFamily="34" charset="0"/>
                        </a:rPr>
                        <a:t>MÉDIO</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782131053"/>
                  </a:ext>
                </a:extLst>
              </a:tr>
              <a:tr h="215024">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Calibri" panose="020F0502020204030204"/>
                          <a:ea typeface="+mn-ea"/>
                          <a:cs typeface="+mn-cs"/>
                        </a:rPr>
                        <a:t>Cadastro</a:t>
                      </a: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ctr"/>
                      <a:r>
                        <a:rPr lang="pt-BR" sz="600" b="1" i="0" u="none" strike="noStrike" kern="1200" dirty="0">
                          <a:solidFill>
                            <a:srgbClr val="000000"/>
                          </a:solidFill>
                          <a:effectLst/>
                          <a:latin typeface="Verdana" panose="020B0604030504040204" pitchFamily="34" charset="0"/>
                          <a:ea typeface="Verdana" panose="020B0604030504040204" pitchFamily="34" charset="0"/>
                          <a:cs typeface="+mn-cs"/>
                        </a:rPr>
                        <a:t>Consulta Simples Nacional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http://www8.receita.fazenda.gov.br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Simples Nacional é o tipo de tributação utilizada pelo fornecedor, essencial para o cadastro.</a:t>
                      </a:r>
                      <a:b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b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O que o site informa é se é optante ou não optante </a:t>
                      </a: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lvl="0" indent="0" algn="ctr" fontAlgn="ctr"/>
                      <a:r>
                        <a:rPr lang="pt-BR" sz="800" b="1" i="0" u="none" strike="noStrike" kern="1200" dirty="0">
                          <a:solidFill>
                            <a:srgbClr val="000000"/>
                          </a:solidFill>
                          <a:effectLst/>
                          <a:latin typeface="Verdana" panose="020B0604030504040204" pitchFamily="34" charset="0"/>
                          <a:ea typeface="Verdana" panose="020B0604030504040204" pitchFamily="34" charset="0"/>
                          <a:cs typeface="+mn-cs"/>
                        </a:rPr>
                        <a:t>NÃO PONTUA</a:t>
                      </a: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65252764"/>
                  </a:ext>
                </a:extLst>
              </a:tr>
              <a:tr h="21502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ctr"/>
                      <a:r>
                        <a:rPr lang="pt-BR" sz="600" b="1" i="0" u="none" strike="noStrike" kern="1200" dirty="0">
                          <a:solidFill>
                            <a:srgbClr val="000000"/>
                          </a:solidFill>
                          <a:effectLst/>
                          <a:latin typeface="Verdana" panose="020B0604030504040204" pitchFamily="34" charset="0"/>
                          <a:ea typeface="Verdana" panose="020B0604030504040204" pitchFamily="34" charset="0"/>
                          <a:cs typeface="+mn-cs"/>
                        </a:rPr>
                        <a:t>Situação cadastral do CNPJ na Receita Federal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 https://www.receita.fazenda.gov.br</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É um cadastro onde todas as pessoas jurídicas são obrigadas a se inscrever antes de iniciar suas atividades. </a:t>
                      </a: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marR="0" lvl="0" indent="0" algn="ctr" defTabSz="914400" rtl="0" eaLnBrk="1" fontAlgn="ctr" latinLnBrk="0" hangingPunct="1">
                        <a:lnSpc>
                          <a:spcPct val="100000"/>
                        </a:lnSpc>
                        <a:spcBef>
                          <a:spcPts val="0"/>
                        </a:spcBef>
                        <a:spcAft>
                          <a:spcPts val="0"/>
                        </a:spcAft>
                        <a:buClrTx/>
                        <a:buSzTx/>
                        <a:buFontTx/>
                        <a:buNone/>
                        <a:tabLst/>
                        <a:defRPr/>
                      </a:pPr>
                      <a:r>
                        <a:rPr lang="pt-BR" sz="800" b="1" i="0" u="none" strike="noStrike" dirty="0">
                          <a:solidFill>
                            <a:srgbClr val="000000"/>
                          </a:solidFill>
                          <a:effectLst/>
                          <a:latin typeface="Verdana" panose="020B0604030504040204" pitchFamily="34" charset="0"/>
                          <a:ea typeface="Verdana" panose="020B0604030504040204" pitchFamily="34" charset="0"/>
                        </a:rPr>
                        <a:t>ALTO</a:t>
                      </a:r>
                    </a:p>
                    <a:p>
                      <a:pPr marL="180975" lvl="0" indent="0" algn="ctr" fontAlgn="ctr"/>
                      <a:endParaRPr lang="pt-BR" sz="800" b="1"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16283767"/>
                  </a:ext>
                </a:extLst>
              </a:tr>
              <a:tr h="215024">
                <a:tc vMerge="1">
                  <a:txBody>
                    <a:bodyPr/>
                    <a:lstStyle/>
                    <a:p>
                      <a:endParaRPr lang="pt-BR"/>
                    </a:p>
                  </a:txBody>
                  <a:tcPr/>
                </a:tc>
                <a:tc>
                  <a:txBody>
                    <a:bodyPr/>
                    <a:lstStyle/>
                    <a:p>
                      <a:pPr algn="ctr" fontAlgn="ctr"/>
                      <a:r>
                        <a:rPr lang="pt-BR" sz="600" b="1" i="0" u="none" strike="noStrike" kern="1200" dirty="0">
                          <a:solidFill>
                            <a:srgbClr val="000000"/>
                          </a:solidFill>
                          <a:effectLst/>
                          <a:latin typeface="Verdana" panose="020B0604030504040204" pitchFamily="34" charset="0"/>
                          <a:ea typeface="Verdana" panose="020B0604030504040204" pitchFamily="34" charset="0"/>
                          <a:cs typeface="+mn-cs"/>
                        </a:rPr>
                        <a:t>Situação cadastral do CPF na Receita Federal</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 https://www.receita.fazenda.gov.br</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É um cadastro onde todas as pessoas físicas são obrigadas a se inscrever.</a:t>
                      </a: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marR="0" lvl="0" indent="0" algn="ctr" defTabSz="914400" rtl="0" eaLnBrk="1" fontAlgn="ctr" latinLnBrk="0" hangingPunct="1">
                        <a:lnSpc>
                          <a:spcPct val="100000"/>
                        </a:lnSpc>
                        <a:spcBef>
                          <a:spcPts val="0"/>
                        </a:spcBef>
                        <a:spcAft>
                          <a:spcPts val="0"/>
                        </a:spcAft>
                        <a:buClrTx/>
                        <a:buSzTx/>
                        <a:buFontTx/>
                        <a:buNone/>
                        <a:tabLst/>
                        <a:defRPr/>
                      </a:pPr>
                      <a:r>
                        <a:rPr lang="pt-BR" sz="800" b="1" i="0" u="none" strike="noStrike" dirty="0">
                          <a:solidFill>
                            <a:srgbClr val="000000"/>
                          </a:solidFill>
                          <a:effectLst/>
                          <a:latin typeface="Verdana" panose="020B0604030504040204" pitchFamily="34" charset="0"/>
                          <a:ea typeface="Verdana" panose="020B0604030504040204" pitchFamily="34" charset="0"/>
                        </a:rPr>
                        <a:t>ALTO</a:t>
                      </a:r>
                    </a:p>
                    <a:p>
                      <a:pPr marL="180975" lvl="0" indent="0" algn="ctr" fontAlgn="ctr"/>
                      <a:endParaRPr lang="pt-BR" sz="800" b="1"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3272357"/>
                  </a:ext>
                </a:extLst>
              </a:tr>
              <a:tr h="21502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chemeClr val="bg1"/>
                        </a:solidFill>
                        <a:effectLst/>
                        <a:uLnTx/>
                        <a:uFillTx/>
                        <a:latin typeface="Calibri" panose="020F0502020204030204"/>
                        <a:ea typeface="+mn-ea"/>
                        <a:cs typeface="+mn-cs"/>
                      </a:endParaRPr>
                    </a:p>
                  </a:txBody>
                  <a:tcPr marL="112841" marR="112841" marT="56420" marB="56420" vert="vert270" anchor="ctr">
                    <a:lnL w="76200" cap="flat" cmpd="sng" algn="ctr">
                      <a:noFill/>
                      <a:prstDash val="solid"/>
                      <a:round/>
                      <a:headEnd type="none" w="med" len="med"/>
                      <a:tailEnd type="none" w="med" len="med"/>
                    </a:lnL>
                    <a:lnR w="28575"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fontAlgn="ctr"/>
                      <a:r>
                        <a:rPr lang="pt-BR" sz="600" b="1" i="0" u="none" strike="noStrike" kern="1200" dirty="0">
                          <a:solidFill>
                            <a:srgbClr val="000000"/>
                          </a:solidFill>
                          <a:effectLst/>
                          <a:latin typeface="Verdana" panose="020B0604030504040204" pitchFamily="34" charset="0"/>
                          <a:ea typeface="Verdana" panose="020B0604030504040204" pitchFamily="34" charset="0"/>
                          <a:cs typeface="+mn-cs"/>
                        </a:rPr>
                        <a:t>Situação cadastral da Inscrição Estadual no Sintegra- SINTEGRA</a:t>
                      </a:r>
                    </a:p>
                  </a:txBody>
                  <a:tcPr marL="9525" marR="9525" marT="9525" marB="0" anchor="ctr">
                    <a:lnL w="28575" cap="flat" cmpd="sng" algn="ctr">
                      <a:no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http://www.sintegra.gov.br/ . Se não aplicável, incluir documento que justifique.</a:t>
                      </a: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O Sintegra (Sistema Integrado de Informações Sobre Operações Interestaduais com Mercadorias e Serviços) é um sistema central que concentra informações do contribuinte e as comunica para os fiscos estaduais, ou seja a SEFAZ (Secretaria da Fazenda), e a Receita Federal. É a partir deste registro que as empresas podem emitir notas fiscais para seus clientes.</a:t>
                      </a:r>
                      <a:b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br>
                      <a:b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br>
                      <a:r>
                        <a:rPr lang="pt-BR" sz="600" b="0" i="0" u="none" strike="noStrike" kern="1200" dirty="0">
                          <a:solidFill>
                            <a:srgbClr val="000000"/>
                          </a:solidFill>
                          <a:effectLst/>
                          <a:latin typeface="Verdana" panose="020B0604030504040204" pitchFamily="34" charset="0"/>
                          <a:ea typeface="Verdana" panose="020B0604030504040204" pitchFamily="34" charset="0"/>
                          <a:cs typeface="+mn-cs"/>
                        </a:rPr>
                        <a:t>O Sintegra faz um controle informatizado das operações de entradas e saídas interestaduais que são realizadas por contribuintes de ICMS (Imposto sobre Circulação de Mercadorias e Serviços).</a:t>
                      </a: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p>
                      <a:pPr marL="180975" indent="0" algn="l" fontAlgn="ctr"/>
                      <a:endParaRPr lang="pt-BR" sz="600" b="0"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28575" cap="flat" cmpd="sng" algn="ctr">
                      <a:solidFill>
                        <a:srgbClr val="333333"/>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80975" marR="0" lvl="0" indent="0" algn="ctr" defTabSz="914400" rtl="0" eaLnBrk="1" fontAlgn="ctr" latinLnBrk="0" hangingPunct="1">
                        <a:lnSpc>
                          <a:spcPct val="100000"/>
                        </a:lnSpc>
                        <a:spcBef>
                          <a:spcPts val="0"/>
                        </a:spcBef>
                        <a:spcAft>
                          <a:spcPts val="0"/>
                        </a:spcAft>
                        <a:buClrTx/>
                        <a:buSzTx/>
                        <a:buFontTx/>
                        <a:buNone/>
                        <a:tabLst/>
                        <a:defRPr/>
                      </a:pPr>
                      <a:r>
                        <a:rPr lang="pt-BR" sz="800" b="1" i="0" u="none" strike="noStrike" dirty="0">
                          <a:solidFill>
                            <a:srgbClr val="000000"/>
                          </a:solidFill>
                          <a:effectLst/>
                          <a:latin typeface="Verdana" panose="020B0604030504040204" pitchFamily="34" charset="0"/>
                          <a:ea typeface="Verdana" panose="020B0604030504040204" pitchFamily="34" charset="0"/>
                        </a:rPr>
                        <a:t>ALTO</a:t>
                      </a:r>
                    </a:p>
                    <a:p>
                      <a:pPr marL="180975" lvl="0" indent="0" algn="ctr" fontAlgn="ctr"/>
                      <a:endParaRPr lang="pt-BR" sz="800" b="1" i="0" u="none" strike="noStrike" kern="1200" dirty="0">
                        <a:solidFill>
                          <a:srgbClr val="000000"/>
                        </a:solidFill>
                        <a:effectLst/>
                        <a:latin typeface="Verdana" panose="020B0604030504040204" pitchFamily="34" charset="0"/>
                        <a:ea typeface="Verdana" panose="020B0604030504040204" pitchFamily="34" charset="0"/>
                        <a:cs typeface="+mn-cs"/>
                      </a:endParaRPr>
                    </a:p>
                  </a:txBody>
                  <a:tcPr marL="9525" marR="9525" marT="9525" marB="0" anchor="ctr">
                    <a:lnL w="28575" cap="flat" cmpd="sng" algn="ctr">
                      <a:solidFill>
                        <a:srgbClr val="333333"/>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14774423"/>
                  </a:ext>
                </a:extLst>
              </a:tr>
            </a:tbl>
          </a:graphicData>
        </a:graphic>
      </p:graphicFrame>
      <p:pic>
        <p:nvPicPr>
          <p:cNvPr id="6" name="Gráfico 5" descr="Início com preenchimento sólido">
            <a:hlinkClick r:id="rId2" action="ppaction://hlinksldjump"/>
            <a:extLst>
              <a:ext uri="{FF2B5EF4-FFF2-40B4-BE49-F238E27FC236}">
                <a16:creationId xmlns:a16="http://schemas.microsoft.com/office/drawing/2014/main" id="{A74BF335-1C83-4F12-B0F5-EBE31FECFB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34" y="214589"/>
            <a:ext cx="392760" cy="392760"/>
          </a:xfrm>
          <a:prstGeom prst="rect">
            <a:avLst/>
          </a:prstGeom>
        </p:spPr>
      </p:pic>
      <p:sp>
        <p:nvSpPr>
          <p:cNvPr id="7" name="CaixaDeTexto 6">
            <a:extLst>
              <a:ext uri="{FF2B5EF4-FFF2-40B4-BE49-F238E27FC236}">
                <a16:creationId xmlns:a16="http://schemas.microsoft.com/office/drawing/2014/main" id="{EC483620-331E-495A-B748-A30CE20ACFF7}"/>
              </a:ext>
            </a:extLst>
          </p:cNvPr>
          <p:cNvSpPr txBox="1"/>
          <p:nvPr/>
        </p:nvSpPr>
        <p:spPr>
          <a:xfrm>
            <a:off x="91034" y="531557"/>
            <a:ext cx="392760" cy="1692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5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VOLTAR</a:t>
            </a:r>
            <a:endParaRPr kumimoji="0" lang="pt-BR" sz="105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51595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36959FAC343064C9D086B08FF75A0EC" ma:contentTypeVersion="23" ma:contentTypeDescription="Crie um novo documento." ma:contentTypeScope="" ma:versionID="77301a58d2d4c6a7d8f31ad3ee65341a">
  <xsd:schema xmlns:xsd="http://www.w3.org/2001/XMLSchema" xmlns:xs="http://www.w3.org/2001/XMLSchema" xmlns:p="http://schemas.microsoft.com/office/2006/metadata/properties" xmlns:ns2="7b878528-f5d5-4a77-91b5-5e10b1444cd7" xmlns:ns3="c311f9d4-715f-48b5-8a65-43984c084a07" targetNamespace="http://schemas.microsoft.com/office/2006/metadata/properties" ma:root="true" ma:fieldsID="9b5a616dca4c8584bdce0885f8f867b1" ns2:_="" ns3:_="">
    <xsd:import namespace="7b878528-f5d5-4a77-91b5-5e10b1444cd7"/>
    <xsd:import namespace="c311f9d4-715f-48b5-8a65-43984c084a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878528-f5d5-4a77-91b5-5e10b1444c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11f9d4-715f-48b5-8a65-43984c084a07"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55E161-557F-4371-BE9A-25B0656AA8E6}"/>
</file>

<file path=customXml/itemProps2.xml><?xml version="1.0" encoding="utf-8"?>
<ds:datastoreItem xmlns:ds="http://schemas.openxmlformats.org/officeDocument/2006/customXml" ds:itemID="{E969698E-D47F-4C94-9980-06385E358DF2}">
  <ds:schemaRefs>
    <ds:schemaRef ds:uri="http://schemas.microsoft.com/sharepoint/v3/contenttype/forms"/>
  </ds:schemaRefs>
</ds:datastoreItem>
</file>

<file path=customXml/itemProps3.xml><?xml version="1.0" encoding="utf-8"?>
<ds:datastoreItem xmlns:ds="http://schemas.openxmlformats.org/officeDocument/2006/customXml" ds:itemID="{20524694-D542-4C12-B0E6-14E56264565A}"/>
</file>

<file path=docProps/app.xml><?xml version="1.0" encoding="utf-8"?>
<Properties xmlns="http://schemas.openxmlformats.org/officeDocument/2006/extended-properties" xmlns:vt="http://schemas.openxmlformats.org/officeDocument/2006/docPropsVTypes">
  <Template>Office Theme</Template>
  <TotalTime>13100</TotalTime>
  <Words>45638</Words>
  <Application>Microsoft Office PowerPoint</Application>
  <PresentationFormat>Papel A4 (210 x 297 mm)</PresentationFormat>
  <Paragraphs>3420</Paragraphs>
  <Slides>95</Slides>
  <Notes>8</Notes>
  <HiddenSlides>0</HiddenSlides>
  <MMClips>0</MMClips>
  <ScaleCrop>false</ScaleCrop>
  <HeadingPairs>
    <vt:vector size="8" baseType="variant">
      <vt:variant>
        <vt:lpstr>Fontes usadas</vt:lpstr>
      </vt:variant>
      <vt:variant>
        <vt:i4>9</vt:i4>
      </vt:variant>
      <vt:variant>
        <vt:lpstr>Tema</vt:lpstr>
      </vt:variant>
      <vt:variant>
        <vt:i4>2</vt:i4>
      </vt:variant>
      <vt:variant>
        <vt:lpstr>Servidores OLE inseridos</vt:lpstr>
      </vt:variant>
      <vt:variant>
        <vt:i4>1</vt:i4>
      </vt:variant>
      <vt:variant>
        <vt:lpstr>Títulos de slides</vt:lpstr>
      </vt:variant>
      <vt:variant>
        <vt:i4>95</vt:i4>
      </vt:variant>
    </vt:vector>
  </HeadingPairs>
  <TitlesOfParts>
    <vt:vector size="107" baseType="lpstr">
      <vt:lpstr>Aharoni</vt:lpstr>
      <vt:lpstr>Amasis MT Pro Black</vt:lpstr>
      <vt:lpstr>Arial</vt:lpstr>
      <vt:lpstr>Calibri</vt:lpstr>
      <vt:lpstr>Calibri Light</vt:lpstr>
      <vt:lpstr>Segoe UI</vt:lpstr>
      <vt:lpstr>Verdana</vt:lpstr>
      <vt:lpstr>Verdana Pro SemiBold</vt:lpstr>
      <vt:lpstr>Wingdings</vt:lpstr>
      <vt:lpstr>Tema do Office</vt:lpstr>
      <vt:lpstr>1_Tema do Office</vt:lpstr>
      <vt:lpstr>Slide do think-cell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Beatriz Thomaz De Carvalho</dc:creator>
  <cp:lastModifiedBy>Ana Paula Dourado Santos De Freitas</cp:lastModifiedBy>
  <cp:revision>95</cp:revision>
  <dcterms:created xsi:type="dcterms:W3CDTF">2021-06-15T16:12:47Z</dcterms:created>
  <dcterms:modified xsi:type="dcterms:W3CDTF">2022-10-28T13:29:39Z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0x010100336959FAC343064C9D086B08FF75A0EC</vt:lpwstr>
  </property>
</Properties>
</file>