
<file path=[Content_Types].xml><?xml version="1.0" encoding="utf-8"?>
<Types xmlns="http://schemas.openxmlformats.org/package/2006/content-types">
  <Default Extension="bin" ContentType="application/vnd.openxmlformats-officedocument.oleObject"/>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3"/>
    <p:sldMasterId id="2147483753" r:id="rId4"/>
  </p:sldMasterIdLst>
  <p:notesMasterIdLst>
    <p:notesMasterId r:id="rId45"/>
  </p:notesMasterIdLst>
  <p:sldIdLst>
    <p:sldId id="256" r:id="rId5"/>
    <p:sldId id="275" r:id="rId6"/>
    <p:sldId id="361" r:id="rId7"/>
    <p:sldId id="621" r:id="rId8"/>
    <p:sldId id="277" r:id="rId9"/>
    <p:sldId id="605" r:id="rId10"/>
    <p:sldId id="273" r:id="rId11"/>
    <p:sldId id="617" r:id="rId12"/>
    <p:sldId id="367" r:id="rId13"/>
    <p:sldId id="618" r:id="rId14"/>
    <p:sldId id="368" r:id="rId15"/>
    <p:sldId id="369" r:id="rId16"/>
    <p:sldId id="370" r:id="rId17"/>
    <p:sldId id="371" r:id="rId18"/>
    <p:sldId id="372" r:id="rId19"/>
    <p:sldId id="373" r:id="rId20"/>
    <p:sldId id="374" r:id="rId21"/>
    <p:sldId id="375" r:id="rId22"/>
    <p:sldId id="376" r:id="rId23"/>
    <p:sldId id="377" r:id="rId24"/>
    <p:sldId id="378" r:id="rId25"/>
    <p:sldId id="379" r:id="rId26"/>
    <p:sldId id="380" r:id="rId27"/>
    <p:sldId id="381" r:id="rId28"/>
    <p:sldId id="382" r:id="rId29"/>
    <p:sldId id="383" r:id="rId30"/>
    <p:sldId id="619" r:id="rId31"/>
    <p:sldId id="620" r:id="rId32"/>
    <p:sldId id="384" r:id="rId33"/>
    <p:sldId id="385" r:id="rId34"/>
    <p:sldId id="386" r:id="rId35"/>
    <p:sldId id="387" r:id="rId36"/>
    <p:sldId id="388" r:id="rId37"/>
    <p:sldId id="389" r:id="rId38"/>
    <p:sldId id="390" r:id="rId39"/>
    <p:sldId id="391" r:id="rId40"/>
    <p:sldId id="392" r:id="rId41"/>
    <p:sldId id="393" r:id="rId42"/>
    <p:sldId id="363" r:id="rId43"/>
    <p:sldId id="394" r:id="rId44"/>
  </p:sldIdLst>
  <p:sldSz cx="9906000" cy="6858000" type="A4"/>
  <p:notesSz cx="6858000" cy="9144000"/>
  <p:custDataLst>
    <p:tags r:id="rId4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atriz Thomaz De Carvalho" initials="BTDC" lastIdx="2" clrIdx="0">
    <p:extLst>
      <p:ext uri="{19B8F6BF-5375-455C-9EA6-DF929625EA0E}">
        <p15:presenceInfo xmlns:p15="http://schemas.microsoft.com/office/powerpoint/2012/main" userId="S::beatriz.carvalho@nexaresources.com::0bf72b42-166a-486d-837d-e57887b9fbf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D2F0"/>
    <a:srgbClr val="C37DD9"/>
    <a:srgbClr val="FF6E1D"/>
    <a:srgbClr val="FF5F0A"/>
    <a:srgbClr val="E6E6E6"/>
    <a:srgbClr val="232226"/>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667" autoAdjust="0"/>
    <p:restoredTop sz="84665" autoAdjust="0"/>
  </p:normalViewPr>
  <p:slideViewPr>
    <p:cSldViewPr snapToGrid="0">
      <p:cViewPr varScale="1">
        <p:scale>
          <a:sx n="110" d="100"/>
          <a:sy n="110" d="100"/>
        </p:scale>
        <p:origin x="120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3" Type="http://schemas.openxmlformats.org/officeDocument/2006/relationships/customXml" Target="../customXml/item3.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microsoft.com/office/2016/11/relationships/changesInfo" Target="changesInfos/changesInfo1.xml"/><Relationship Id="rId4" Type="http://schemas.openxmlformats.org/officeDocument/2006/relationships/slideMaster" Target="slideMasters/slideMaster2.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 Id="rId3" Type="http://schemas.openxmlformats.org/officeDocument/2006/relationships/slideMaster" Target="slideMasters/slideMaster1.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gs" Target="tags/tag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a Paula Dourado Santos De Freitas" userId="b2fb74da-d272-4856-8427-de7085da4729" providerId="ADAL" clId="{976D78D2-AFF2-440E-8897-19663C11456D}"/>
    <pc:docChg chg="delSld delMainMaster">
      <pc:chgData name="Ana Paula Dourado Santos De Freitas" userId="b2fb74da-d272-4856-8427-de7085da4729" providerId="ADAL" clId="{976D78D2-AFF2-440E-8897-19663C11456D}" dt="2022-10-28T13:33:02.438" v="0" actId="47"/>
      <pc:docMkLst>
        <pc:docMk/>
      </pc:docMkLst>
      <pc:sldChg chg="del">
        <pc:chgData name="Ana Paula Dourado Santos De Freitas" userId="b2fb74da-d272-4856-8427-de7085da4729" providerId="ADAL" clId="{976D78D2-AFF2-440E-8897-19663C11456D}" dt="2022-10-28T13:33:02.438" v="0" actId="47"/>
        <pc:sldMkLst>
          <pc:docMk/>
          <pc:sldMk cId="1922741383" sldId="616"/>
        </pc:sldMkLst>
      </pc:sldChg>
      <pc:sldMasterChg chg="del delSldLayout">
        <pc:chgData name="Ana Paula Dourado Santos De Freitas" userId="b2fb74da-d272-4856-8427-de7085da4729" providerId="ADAL" clId="{976D78D2-AFF2-440E-8897-19663C11456D}" dt="2022-10-28T13:33:02.438" v="0" actId="47"/>
        <pc:sldMasterMkLst>
          <pc:docMk/>
          <pc:sldMasterMk cId="713700840" sldId="2147483708"/>
        </pc:sldMasterMkLst>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3167717317" sldId="2147483709"/>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2376805915" sldId="2147483710"/>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3026826051" sldId="2147483711"/>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2800825418" sldId="2147483712"/>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2786352100" sldId="2147483713"/>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2022758918" sldId="2147483714"/>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277315530" sldId="2147483715"/>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1415405393" sldId="2147483716"/>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3658589731" sldId="2147483717"/>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1012985654" sldId="2147483718"/>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798725594" sldId="2147483719"/>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3946966903" sldId="2147483720"/>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2694594013" sldId="2147483721"/>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2758052493" sldId="2147483722"/>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2315303986" sldId="2147483723"/>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1535629693" sldId="2147483724"/>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3091132123" sldId="2147483725"/>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1284007673" sldId="2147483726"/>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538798639" sldId="2147483727"/>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3504607978" sldId="2147483728"/>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4167839814" sldId="2147483729"/>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1182274725" sldId="2147483730"/>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3861477941" sldId="2147483731"/>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141953173" sldId="2147483732"/>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2322661539" sldId="2147483733"/>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2844174707" sldId="2147483734"/>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1428145795" sldId="2147483735"/>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1413991492" sldId="2147483736"/>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2179735542" sldId="2147483737"/>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3747691972" sldId="2147483738"/>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2278161525" sldId="2147483739"/>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1799609815" sldId="2147483740"/>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738380048" sldId="2147483741"/>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611477956" sldId="2147483742"/>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4265904558" sldId="2147483743"/>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1385243232" sldId="2147483744"/>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3470640408" sldId="2147483745"/>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1388069313" sldId="2147483746"/>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1118901850" sldId="2147483747"/>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2058192474" sldId="2147483748"/>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3145479504" sldId="2147483749"/>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2597356507" sldId="2147483750"/>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4224043230" sldId="2147483751"/>
          </pc:sldLayoutMkLst>
        </pc:sldLayoutChg>
        <pc:sldLayoutChg chg="del">
          <pc:chgData name="Ana Paula Dourado Santos De Freitas" userId="b2fb74da-d272-4856-8427-de7085da4729" providerId="ADAL" clId="{976D78D2-AFF2-440E-8897-19663C11456D}" dt="2022-10-28T13:33:02.438" v="0" actId="47"/>
          <pc:sldLayoutMkLst>
            <pc:docMk/>
            <pc:sldMasterMk cId="713700840" sldId="2147483708"/>
            <pc:sldLayoutMk cId="750168677" sldId="2147483752"/>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1B3A85-B988-4F97-A300-2A66108BEF00}" type="datetimeFigureOut">
              <a:rPr lang="pt-BR" smtClean="0"/>
              <a:t>28/10/2022</a:t>
            </a:fld>
            <a:endParaRPr lang="pt-BR"/>
          </a:p>
        </p:txBody>
      </p:sp>
      <p:sp>
        <p:nvSpPr>
          <p:cNvPr id="4" name="Espaço Reservado para Imagem de Slide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D87611-50FC-4A5C-9A06-BF0546EC9456}" type="slidenum">
              <a:rPr lang="pt-BR" smtClean="0"/>
              <a:t>‹nº›</a:t>
            </a:fld>
            <a:endParaRPr lang="pt-BR"/>
          </a:p>
        </p:txBody>
      </p:sp>
    </p:spTree>
    <p:extLst>
      <p:ext uri="{BB962C8B-B14F-4D97-AF65-F5344CB8AC3E}">
        <p14:creationId xmlns:p14="http://schemas.microsoft.com/office/powerpoint/2010/main" val="3959257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dirty="0" err="1"/>
              <a:t>Orgãos</a:t>
            </a:r>
            <a:r>
              <a:rPr lang="pt-BR" dirty="0"/>
              <a:t> Públicos – retirado lista de isentos</a:t>
            </a:r>
          </a:p>
        </p:txBody>
      </p:sp>
      <p:sp>
        <p:nvSpPr>
          <p:cNvPr id="4" name="Espaço Reservado para Número de Slide 3"/>
          <p:cNvSpPr>
            <a:spLocks noGrp="1"/>
          </p:cNvSpPr>
          <p:nvPr>
            <p:ph type="sldNum" sz="quarter" idx="5"/>
          </p:nvPr>
        </p:nvSpPr>
        <p:spPr/>
        <p:txBody>
          <a:bodyPr/>
          <a:lstStyle/>
          <a:p>
            <a:fld id="{41D87611-50FC-4A5C-9A06-BF0546EC9456}" type="slidenum">
              <a:rPr lang="pt-BR" smtClean="0"/>
              <a:t>5</a:t>
            </a:fld>
            <a:endParaRPr lang="pt-BR"/>
          </a:p>
        </p:txBody>
      </p:sp>
    </p:spTree>
    <p:extLst>
      <p:ext uri="{BB962C8B-B14F-4D97-AF65-F5344CB8AC3E}">
        <p14:creationId xmlns:p14="http://schemas.microsoft.com/office/powerpoint/2010/main" val="30330431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25BC765-901F-4321-9559-E1B74AF26014}" type="slidenum">
              <a:rPr kumimoji="0" lang="pt-B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pt-B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9439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pt-BR"/>
              <a:t>Clique para editar o título Mestre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DC364211-77BA-48A0-8CB0-3691BBE5886A}" type="datetimeFigureOut">
              <a:rPr lang="pt-BR" smtClean="0"/>
              <a:t>28/10/2022</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20AF7E82-EE4A-4D1C-8BCB-D4FD327E82A1}" type="slidenum">
              <a:rPr lang="pt-BR" smtClean="0"/>
              <a:t>‹nº›</a:t>
            </a:fld>
            <a:endParaRPr lang="pt-BR" dirty="0"/>
          </a:p>
        </p:txBody>
      </p:sp>
    </p:spTree>
    <p:extLst>
      <p:ext uri="{BB962C8B-B14F-4D97-AF65-F5344CB8AC3E}">
        <p14:creationId xmlns:p14="http://schemas.microsoft.com/office/powerpoint/2010/main" val="1344109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DC364211-77BA-48A0-8CB0-3691BBE5886A}" type="datetimeFigureOut">
              <a:rPr lang="pt-BR" smtClean="0"/>
              <a:t>28/10/2022</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20AF7E82-EE4A-4D1C-8BCB-D4FD327E82A1}" type="slidenum">
              <a:rPr lang="pt-BR" smtClean="0"/>
              <a:t>‹nº›</a:t>
            </a:fld>
            <a:endParaRPr lang="pt-BR" dirty="0"/>
          </a:p>
        </p:txBody>
      </p:sp>
    </p:spTree>
    <p:extLst>
      <p:ext uri="{BB962C8B-B14F-4D97-AF65-F5344CB8AC3E}">
        <p14:creationId xmlns:p14="http://schemas.microsoft.com/office/powerpoint/2010/main" val="1997229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DC364211-77BA-48A0-8CB0-3691BBE5886A}" type="datetimeFigureOut">
              <a:rPr lang="pt-BR" smtClean="0"/>
              <a:t>28/10/2022</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20AF7E82-EE4A-4D1C-8BCB-D4FD327E82A1}" type="slidenum">
              <a:rPr lang="pt-BR" smtClean="0"/>
              <a:t>‹nº›</a:t>
            </a:fld>
            <a:endParaRPr lang="pt-BR" dirty="0"/>
          </a:p>
        </p:txBody>
      </p:sp>
    </p:spTree>
    <p:extLst>
      <p:ext uri="{BB962C8B-B14F-4D97-AF65-F5344CB8AC3E}">
        <p14:creationId xmlns:p14="http://schemas.microsoft.com/office/powerpoint/2010/main" val="9646218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pt-BR"/>
              <a:t>Clique para editar o título Mestre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DC364211-77BA-48A0-8CB0-3691BBE5886A}" type="datetimeFigureOut">
              <a:rPr lang="pt-BR" smtClean="0"/>
              <a:t>28/10/2022</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20AF7E82-EE4A-4D1C-8BCB-D4FD327E82A1}" type="slidenum">
              <a:rPr lang="pt-BR" smtClean="0"/>
              <a:t>‹nº›</a:t>
            </a:fld>
            <a:endParaRPr lang="pt-BR" dirty="0"/>
          </a:p>
        </p:txBody>
      </p:sp>
    </p:spTree>
    <p:extLst>
      <p:ext uri="{BB962C8B-B14F-4D97-AF65-F5344CB8AC3E}">
        <p14:creationId xmlns:p14="http://schemas.microsoft.com/office/powerpoint/2010/main" val="16163535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DC364211-77BA-48A0-8CB0-3691BBE5886A}" type="datetimeFigureOut">
              <a:rPr lang="pt-BR" smtClean="0"/>
              <a:t>28/10/2022</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20AF7E82-EE4A-4D1C-8BCB-D4FD327E82A1}" type="slidenum">
              <a:rPr lang="pt-BR" smtClean="0"/>
              <a:t>‹nº›</a:t>
            </a:fld>
            <a:endParaRPr lang="pt-BR" dirty="0"/>
          </a:p>
        </p:txBody>
      </p:sp>
    </p:spTree>
    <p:extLst>
      <p:ext uri="{BB962C8B-B14F-4D97-AF65-F5344CB8AC3E}">
        <p14:creationId xmlns:p14="http://schemas.microsoft.com/office/powerpoint/2010/main" val="35308207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pt-BR"/>
              <a:t>Clique para editar o título Mestre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DC364211-77BA-48A0-8CB0-3691BBE5886A}" type="datetimeFigureOut">
              <a:rPr lang="pt-BR" smtClean="0"/>
              <a:t>28/10/2022</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20AF7E82-EE4A-4D1C-8BCB-D4FD327E82A1}" type="slidenum">
              <a:rPr lang="pt-BR" smtClean="0"/>
              <a:t>‹nº›</a:t>
            </a:fld>
            <a:endParaRPr lang="pt-BR" dirty="0"/>
          </a:p>
        </p:txBody>
      </p:sp>
    </p:spTree>
    <p:extLst>
      <p:ext uri="{BB962C8B-B14F-4D97-AF65-F5344CB8AC3E}">
        <p14:creationId xmlns:p14="http://schemas.microsoft.com/office/powerpoint/2010/main" val="40991314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DC364211-77BA-48A0-8CB0-3691BBE5886A}" type="datetimeFigureOut">
              <a:rPr lang="pt-BR" smtClean="0"/>
              <a:t>28/10/2022</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20AF7E82-EE4A-4D1C-8BCB-D4FD327E82A1}" type="slidenum">
              <a:rPr lang="pt-BR" smtClean="0"/>
              <a:t>‹nº›</a:t>
            </a:fld>
            <a:endParaRPr lang="pt-BR" dirty="0"/>
          </a:p>
        </p:txBody>
      </p:sp>
    </p:spTree>
    <p:extLst>
      <p:ext uri="{BB962C8B-B14F-4D97-AF65-F5344CB8AC3E}">
        <p14:creationId xmlns:p14="http://schemas.microsoft.com/office/powerpoint/2010/main" val="394482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682329" y="2505075"/>
            <a:ext cx="4190702"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5014913" y="2505075"/>
            <a:ext cx="4211340"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DC364211-77BA-48A0-8CB0-3691BBE5886A}" type="datetimeFigureOut">
              <a:rPr lang="pt-BR" smtClean="0"/>
              <a:t>28/10/2022</a:t>
            </a:fld>
            <a:endParaRPr lang="pt-BR" dirty="0"/>
          </a:p>
        </p:txBody>
      </p:sp>
      <p:sp>
        <p:nvSpPr>
          <p:cNvPr id="8" name="Footer Placeholder 7"/>
          <p:cNvSpPr>
            <a:spLocks noGrp="1"/>
          </p:cNvSpPr>
          <p:nvPr>
            <p:ph type="ftr" sz="quarter" idx="11"/>
          </p:nvPr>
        </p:nvSpPr>
        <p:spPr/>
        <p:txBody>
          <a:bodyPr/>
          <a:lstStyle/>
          <a:p>
            <a:endParaRPr lang="pt-BR" dirty="0"/>
          </a:p>
        </p:txBody>
      </p:sp>
      <p:sp>
        <p:nvSpPr>
          <p:cNvPr id="9" name="Slide Number Placeholder 8"/>
          <p:cNvSpPr>
            <a:spLocks noGrp="1"/>
          </p:cNvSpPr>
          <p:nvPr>
            <p:ph type="sldNum" sz="quarter" idx="12"/>
          </p:nvPr>
        </p:nvSpPr>
        <p:spPr/>
        <p:txBody>
          <a:bodyPr/>
          <a:lstStyle/>
          <a:p>
            <a:fld id="{20AF7E82-EE4A-4D1C-8BCB-D4FD327E82A1}" type="slidenum">
              <a:rPr lang="pt-BR" smtClean="0"/>
              <a:t>‹nº›</a:t>
            </a:fld>
            <a:endParaRPr lang="pt-BR" dirty="0"/>
          </a:p>
        </p:txBody>
      </p:sp>
    </p:spTree>
    <p:extLst>
      <p:ext uri="{BB962C8B-B14F-4D97-AF65-F5344CB8AC3E}">
        <p14:creationId xmlns:p14="http://schemas.microsoft.com/office/powerpoint/2010/main" val="21078546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DC364211-77BA-48A0-8CB0-3691BBE5886A}" type="datetimeFigureOut">
              <a:rPr lang="pt-BR" smtClean="0"/>
              <a:t>28/10/2022</a:t>
            </a:fld>
            <a:endParaRPr lang="pt-BR" dirty="0"/>
          </a:p>
        </p:txBody>
      </p:sp>
      <p:sp>
        <p:nvSpPr>
          <p:cNvPr id="4" name="Footer Placeholder 3"/>
          <p:cNvSpPr>
            <a:spLocks noGrp="1"/>
          </p:cNvSpPr>
          <p:nvPr>
            <p:ph type="ftr" sz="quarter" idx="11"/>
          </p:nvPr>
        </p:nvSpPr>
        <p:spPr/>
        <p:txBody>
          <a:bodyPr/>
          <a:lstStyle/>
          <a:p>
            <a:endParaRPr lang="pt-BR" dirty="0"/>
          </a:p>
        </p:txBody>
      </p:sp>
      <p:sp>
        <p:nvSpPr>
          <p:cNvPr id="5" name="Slide Number Placeholder 4"/>
          <p:cNvSpPr>
            <a:spLocks noGrp="1"/>
          </p:cNvSpPr>
          <p:nvPr>
            <p:ph type="sldNum" sz="quarter" idx="12"/>
          </p:nvPr>
        </p:nvSpPr>
        <p:spPr/>
        <p:txBody>
          <a:bodyPr/>
          <a:lstStyle/>
          <a:p>
            <a:fld id="{20AF7E82-EE4A-4D1C-8BCB-D4FD327E82A1}" type="slidenum">
              <a:rPr lang="pt-BR" smtClean="0"/>
              <a:t>‹nº›</a:t>
            </a:fld>
            <a:endParaRPr lang="pt-BR" dirty="0"/>
          </a:p>
        </p:txBody>
      </p:sp>
    </p:spTree>
    <p:extLst>
      <p:ext uri="{BB962C8B-B14F-4D97-AF65-F5344CB8AC3E}">
        <p14:creationId xmlns:p14="http://schemas.microsoft.com/office/powerpoint/2010/main" val="34108564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364211-77BA-48A0-8CB0-3691BBE5886A}" type="datetimeFigureOut">
              <a:rPr lang="pt-BR" smtClean="0"/>
              <a:t>28/10/2022</a:t>
            </a:fld>
            <a:endParaRPr lang="pt-BR" dirty="0"/>
          </a:p>
        </p:txBody>
      </p:sp>
      <p:sp>
        <p:nvSpPr>
          <p:cNvPr id="3" name="Footer Placeholder 2"/>
          <p:cNvSpPr>
            <a:spLocks noGrp="1"/>
          </p:cNvSpPr>
          <p:nvPr>
            <p:ph type="ftr" sz="quarter" idx="11"/>
          </p:nvPr>
        </p:nvSpPr>
        <p:spPr/>
        <p:txBody>
          <a:bodyPr/>
          <a:lstStyle/>
          <a:p>
            <a:endParaRPr lang="pt-BR" dirty="0"/>
          </a:p>
        </p:txBody>
      </p:sp>
      <p:sp>
        <p:nvSpPr>
          <p:cNvPr id="4" name="Slide Number Placeholder 3"/>
          <p:cNvSpPr>
            <a:spLocks noGrp="1"/>
          </p:cNvSpPr>
          <p:nvPr>
            <p:ph type="sldNum" sz="quarter" idx="12"/>
          </p:nvPr>
        </p:nvSpPr>
        <p:spPr/>
        <p:txBody>
          <a:bodyPr/>
          <a:lstStyle/>
          <a:p>
            <a:fld id="{20AF7E82-EE4A-4D1C-8BCB-D4FD327E82A1}" type="slidenum">
              <a:rPr lang="pt-BR" smtClean="0"/>
              <a:t>‹nº›</a:t>
            </a:fld>
            <a:endParaRPr lang="pt-BR" dirty="0"/>
          </a:p>
        </p:txBody>
      </p:sp>
    </p:spTree>
    <p:extLst>
      <p:ext uri="{BB962C8B-B14F-4D97-AF65-F5344CB8AC3E}">
        <p14:creationId xmlns:p14="http://schemas.microsoft.com/office/powerpoint/2010/main" val="39914041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pt-BR"/>
              <a:t>Clique para editar o título Mestre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DC364211-77BA-48A0-8CB0-3691BBE5886A}" type="datetimeFigureOut">
              <a:rPr lang="pt-BR" smtClean="0"/>
              <a:t>28/10/2022</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20AF7E82-EE4A-4D1C-8BCB-D4FD327E82A1}" type="slidenum">
              <a:rPr lang="pt-BR" smtClean="0"/>
              <a:t>‹nº›</a:t>
            </a:fld>
            <a:endParaRPr lang="pt-BR" dirty="0"/>
          </a:p>
        </p:txBody>
      </p:sp>
    </p:spTree>
    <p:extLst>
      <p:ext uri="{BB962C8B-B14F-4D97-AF65-F5344CB8AC3E}">
        <p14:creationId xmlns:p14="http://schemas.microsoft.com/office/powerpoint/2010/main" val="3694846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DC364211-77BA-48A0-8CB0-3691BBE5886A}" type="datetimeFigureOut">
              <a:rPr lang="pt-BR" smtClean="0"/>
              <a:t>28/10/2022</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20AF7E82-EE4A-4D1C-8BCB-D4FD327E82A1}" type="slidenum">
              <a:rPr lang="pt-BR" smtClean="0"/>
              <a:t>‹nº›</a:t>
            </a:fld>
            <a:endParaRPr lang="pt-BR" dirty="0"/>
          </a:p>
        </p:txBody>
      </p:sp>
    </p:spTree>
    <p:extLst>
      <p:ext uri="{BB962C8B-B14F-4D97-AF65-F5344CB8AC3E}">
        <p14:creationId xmlns:p14="http://schemas.microsoft.com/office/powerpoint/2010/main" val="18470441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dirty="0"/>
              <a:t>Clique no ícone para adicionar uma imagem</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DC364211-77BA-48A0-8CB0-3691BBE5886A}" type="datetimeFigureOut">
              <a:rPr lang="pt-BR" smtClean="0"/>
              <a:t>28/10/2022</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20AF7E82-EE4A-4D1C-8BCB-D4FD327E82A1}" type="slidenum">
              <a:rPr lang="pt-BR" smtClean="0"/>
              <a:t>‹nº›</a:t>
            </a:fld>
            <a:endParaRPr lang="pt-BR" dirty="0"/>
          </a:p>
        </p:txBody>
      </p:sp>
    </p:spTree>
    <p:extLst>
      <p:ext uri="{BB962C8B-B14F-4D97-AF65-F5344CB8AC3E}">
        <p14:creationId xmlns:p14="http://schemas.microsoft.com/office/powerpoint/2010/main" val="11634554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DC364211-77BA-48A0-8CB0-3691BBE5886A}" type="datetimeFigureOut">
              <a:rPr lang="pt-BR" smtClean="0"/>
              <a:t>28/10/2022</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20AF7E82-EE4A-4D1C-8BCB-D4FD327E82A1}" type="slidenum">
              <a:rPr lang="pt-BR" smtClean="0"/>
              <a:t>‹nº›</a:t>
            </a:fld>
            <a:endParaRPr lang="pt-BR" dirty="0"/>
          </a:p>
        </p:txBody>
      </p:sp>
    </p:spTree>
    <p:extLst>
      <p:ext uri="{BB962C8B-B14F-4D97-AF65-F5344CB8AC3E}">
        <p14:creationId xmlns:p14="http://schemas.microsoft.com/office/powerpoint/2010/main" val="7734106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DC364211-77BA-48A0-8CB0-3691BBE5886A}" type="datetimeFigureOut">
              <a:rPr lang="pt-BR" smtClean="0"/>
              <a:t>28/10/2022</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20AF7E82-EE4A-4D1C-8BCB-D4FD327E82A1}" type="slidenum">
              <a:rPr lang="pt-BR" smtClean="0"/>
              <a:t>‹nº›</a:t>
            </a:fld>
            <a:endParaRPr lang="pt-BR" dirty="0"/>
          </a:p>
        </p:txBody>
      </p:sp>
    </p:spTree>
    <p:extLst>
      <p:ext uri="{BB962C8B-B14F-4D97-AF65-F5344CB8AC3E}">
        <p14:creationId xmlns:p14="http://schemas.microsoft.com/office/powerpoint/2010/main" val="782471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pt-BR"/>
              <a:t>Clique para editar o título Mestre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DC364211-77BA-48A0-8CB0-3691BBE5886A}" type="datetimeFigureOut">
              <a:rPr lang="pt-BR" smtClean="0"/>
              <a:t>28/10/2022</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20AF7E82-EE4A-4D1C-8BCB-D4FD327E82A1}" type="slidenum">
              <a:rPr lang="pt-BR" smtClean="0"/>
              <a:t>‹nº›</a:t>
            </a:fld>
            <a:endParaRPr lang="pt-BR" dirty="0"/>
          </a:p>
        </p:txBody>
      </p:sp>
    </p:spTree>
    <p:extLst>
      <p:ext uri="{BB962C8B-B14F-4D97-AF65-F5344CB8AC3E}">
        <p14:creationId xmlns:p14="http://schemas.microsoft.com/office/powerpoint/2010/main" val="1025560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DC364211-77BA-48A0-8CB0-3691BBE5886A}" type="datetimeFigureOut">
              <a:rPr lang="pt-BR" smtClean="0"/>
              <a:t>28/10/2022</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20AF7E82-EE4A-4D1C-8BCB-D4FD327E82A1}" type="slidenum">
              <a:rPr lang="pt-BR" smtClean="0"/>
              <a:t>‹nº›</a:t>
            </a:fld>
            <a:endParaRPr lang="pt-BR" dirty="0"/>
          </a:p>
        </p:txBody>
      </p:sp>
    </p:spTree>
    <p:extLst>
      <p:ext uri="{BB962C8B-B14F-4D97-AF65-F5344CB8AC3E}">
        <p14:creationId xmlns:p14="http://schemas.microsoft.com/office/powerpoint/2010/main" val="1608049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682329" y="2505075"/>
            <a:ext cx="4190702"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5014913" y="2505075"/>
            <a:ext cx="4211340"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DC364211-77BA-48A0-8CB0-3691BBE5886A}" type="datetimeFigureOut">
              <a:rPr lang="pt-BR" smtClean="0"/>
              <a:t>28/10/2022</a:t>
            </a:fld>
            <a:endParaRPr lang="pt-BR" dirty="0"/>
          </a:p>
        </p:txBody>
      </p:sp>
      <p:sp>
        <p:nvSpPr>
          <p:cNvPr id="8" name="Footer Placeholder 7"/>
          <p:cNvSpPr>
            <a:spLocks noGrp="1"/>
          </p:cNvSpPr>
          <p:nvPr>
            <p:ph type="ftr" sz="quarter" idx="11"/>
          </p:nvPr>
        </p:nvSpPr>
        <p:spPr/>
        <p:txBody>
          <a:bodyPr/>
          <a:lstStyle/>
          <a:p>
            <a:endParaRPr lang="pt-BR" dirty="0"/>
          </a:p>
        </p:txBody>
      </p:sp>
      <p:sp>
        <p:nvSpPr>
          <p:cNvPr id="9" name="Slide Number Placeholder 8"/>
          <p:cNvSpPr>
            <a:spLocks noGrp="1"/>
          </p:cNvSpPr>
          <p:nvPr>
            <p:ph type="sldNum" sz="quarter" idx="12"/>
          </p:nvPr>
        </p:nvSpPr>
        <p:spPr/>
        <p:txBody>
          <a:bodyPr/>
          <a:lstStyle/>
          <a:p>
            <a:fld id="{20AF7E82-EE4A-4D1C-8BCB-D4FD327E82A1}" type="slidenum">
              <a:rPr lang="pt-BR" smtClean="0"/>
              <a:t>‹nº›</a:t>
            </a:fld>
            <a:endParaRPr lang="pt-BR" dirty="0"/>
          </a:p>
        </p:txBody>
      </p:sp>
    </p:spTree>
    <p:extLst>
      <p:ext uri="{BB962C8B-B14F-4D97-AF65-F5344CB8AC3E}">
        <p14:creationId xmlns:p14="http://schemas.microsoft.com/office/powerpoint/2010/main" val="2362577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DC364211-77BA-48A0-8CB0-3691BBE5886A}" type="datetimeFigureOut">
              <a:rPr lang="pt-BR" smtClean="0"/>
              <a:t>28/10/2022</a:t>
            </a:fld>
            <a:endParaRPr lang="pt-BR" dirty="0"/>
          </a:p>
        </p:txBody>
      </p:sp>
      <p:sp>
        <p:nvSpPr>
          <p:cNvPr id="4" name="Footer Placeholder 3"/>
          <p:cNvSpPr>
            <a:spLocks noGrp="1"/>
          </p:cNvSpPr>
          <p:nvPr>
            <p:ph type="ftr" sz="quarter" idx="11"/>
          </p:nvPr>
        </p:nvSpPr>
        <p:spPr/>
        <p:txBody>
          <a:bodyPr/>
          <a:lstStyle/>
          <a:p>
            <a:endParaRPr lang="pt-BR" dirty="0"/>
          </a:p>
        </p:txBody>
      </p:sp>
      <p:sp>
        <p:nvSpPr>
          <p:cNvPr id="5" name="Slide Number Placeholder 4"/>
          <p:cNvSpPr>
            <a:spLocks noGrp="1"/>
          </p:cNvSpPr>
          <p:nvPr>
            <p:ph type="sldNum" sz="quarter" idx="12"/>
          </p:nvPr>
        </p:nvSpPr>
        <p:spPr/>
        <p:txBody>
          <a:bodyPr/>
          <a:lstStyle/>
          <a:p>
            <a:fld id="{20AF7E82-EE4A-4D1C-8BCB-D4FD327E82A1}" type="slidenum">
              <a:rPr lang="pt-BR" smtClean="0"/>
              <a:t>‹nº›</a:t>
            </a:fld>
            <a:endParaRPr lang="pt-BR" dirty="0"/>
          </a:p>
        </p:txBody>
      </p:sp>
    </p:spTree>
    <p:extLst>
      <p:ext uri="{BB962C8B-B14F-4D97-AF65-F5344CB8AC3E}">
        <p14:creationId xmlns:p14="http://schemas.microsoft.com/office/powerpoint/2010/main" val="2945432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364211-77BA-48A0-8CB0-3691BBE5886A}" type="datetimeFigureOut">
              <a:rPr lang="pt-BR" smtClean="0"/>
              <a:t>28/10/2022</a:t>
            </a:fld>
            <a:endParaRPr lang="pt-BR" dirty="0"/>
          </a:p>
        </p:txBody>
      </p:sp>
      <p:sp>
        <p:nvSpPr>
          <p:cNvPr id="3" name="Footer Placeholder 2"/>
          <p:cNvSpPr>
            <a:spLocks noGrp="1"/>
          </p:cNvSpPr>
          <p:nvPr>
            <p:ph type="ftr" sz="quarter" idx="11"/>
          </p:nvPr>
        </p:nvSpPr>
        <p:spPr/>
        <p:txBody>
          <a:bodyPr/>
          <a:lstStyle/>
          <a:p>
            <a:endParaRPr lang="pt-BR" dirty="0"/>
          </a:p>
        </p:txBody>
      </p:sp>
      <p:sp>
        <p:nvSpPr>
          <p:cNvPr id="4" name="Slide Number Placeholder 3"/>
          <p:cNvSpPr>
            <a:spLocks noGrp="1"/>
          </p:cNvSpPr>
          <p:nvPr>
            <p:ph type="sldNum" sz="quarter" idx="12"/>
          </p:nvPr>
        </p:nvSpPr>
        <p:spPr/>
        <p:txBody>
          <a:bodyPr/>
          <a:lstStyle/>
          <a:p>
            <a:fld id="{20AF7E82-EE4A-4D1C-8BCB-D4FD327E82A1}" type="slidenum">
              <a:rPr lang="pt-BR" smtClean="0"/>
              <a:t>‹nº›</a:t>
            </a:fld>
            <a:endParaRPr lang="pt-BR" dirty="0"/>
          </a:p>
        </p:txBody>
      </p:sp>
    </p:spTree>
    <p:extLst>
      <p:ext uri="{BB962C8B-B14F-4D97-AF65-F5344CB8AC3E}">
        <p14:creationId xmlns:p14="http://schemas.microsoft.com/office/powerpoint/2010/main" val="1865126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pt-BR"/>
              <a:t>Clique para editar o título Mestre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DC364211-77BA-48A0-8CB0-3691BBE5886A}" type="datetimeFigureOut">
              <a:rPr lang="pt-BR" smtClean="0"/>
              <a:t>28/10/2022</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20AF7E82-EE4A-4D1C-8BCB-D4FD327E82A1}" type="slidenum">
              <a:rPr lang="pt-BR" smtClean="0"/>
              <a:t>‹nº›</a:t>
            </a:fld>
            <a:endParaRPr lang="pt-BR" dirty="0"/>
          </a:p>
        </p:txBody>
      </p:sp>
    </p:spTree>
    <p:extLst>
      <p:ext uri="{BB962C8B-B14F-4D97-AF65-F5344CB8AC3E}">
        <p14:creationId xmlns:p14="http://schemas.microsoft.com/office/powerpoint/2010/main" val="3784439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DC364211-77BA-48A0-8CB0-3691BBE5886A}" type="datetimeFigureOut">
              <a:rPr lang="pt-BR" smtClean="0"/>
              <a:t>28/10/2022</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20AF7E82-EE4A-4D1C-8BCB-D4FD327E82A1}" type="slidenum">
              <a:rPr lang="pt-BR" smtClean="0"/>
              <a:t>‹nº›</a:t>
            </a:fld>
            <a:endParaRPr lang="pt-BR" dirty="0"/>
          </a:p>
        </p:txBody>
      </p:sp>
    </p:spTree>
    <p:extLst>
      <p:ext uri="{BB962C8B-B14F-4D97-AF65-F5344CB8AC3E}">
        <p14:creationId xmlns:p14="http://schemas.microsoft.com/office/powerpoint/2010/main" val="250013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Objeto 7" hidden="1">
            <a:extLst>
              <a:ext uri="{FF2B5EF4-FFF2-40B4-BE49-F238E27FC236}">
                <a16:creationId xmlns:a16="http://schemas.microsoft.com/office/drawing/2014/main" id="{D974365F-BEFB-4344-80BA-B3930C6D7C80}"/>
              </a:ext>
            </a:extLst>
          </p:cNvPr>
          <p:cNvGraphicFramePr>
            <a:graphicFrameLocks noChangeAspect="1"/>
          </p:cNvGraphicFramePr>
          <p:nvPr userDrawn="1">
            <p:custDataLst>
              <p:tags r:id="rId13"/>
            </p:custDataLst>
            <p:extLst>
              <p:ext uri="{D42A27DB-BD31-4B8C-83A1-F6EECF244321}">
                <p14:modId xmlns:p14="http://schemas.microsoft.com/office/powerpoint/2010/main" val="144036525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Slide do think-cell" r:id="rId14" imgW="471" imgH="472" progId="TCLayout.ActiveDocument.1">
                  <p:embed/>
                </p:oleObj>
              </mc:Choice>
              <mc:Fallback>
                <p:oleObj name="Slide do think-cell" r:id="rId14" imgW="471" imgH="472" progId="TCLayout.ActiveDocument.1">
                  <p:embed/>
                  <p:pic>
                    <p:nvPicPr>
                      <p:cNvPr id="8" name="Objeto 7" hidden="1">
                        <a:extLst>
                          <a:ext uri="{FF2B5EF4-FFF2-40B4-BE49-F238E27FC236}">
                            <a16:creationId xmlns:a16="http://schemas.microsoft.com/office/drawing/2014/main" id="{D974365F-BEFB-4344-80BA-B3930C6D7C80}"/>
                          </a:ext>
                        </a:extLst>
                      </p:cNvPr>
                      <p:cNvPicPr/>
                      <p:nvPr/>
                    </p:nvPicPr>
                    <p:blipFill>
                      <a:blip r:embed="rId15"/>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364211-77BA-48A0-8CB0-3691BBE5886A}" type="datetimeFigureOut">
              <a:rPr lang="pt-BR" smtClean="0"/>
              <a:t>28/10/2022</a:t>
            </a:fld>
            <a:endParaRPr lang="pt-BR"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AF7E82-EE4A-4D1C-8BCB-D4FD327E82A1}" type="slidenum">
              <a:rPr lang="pt-BR" smtClean="0"/>
              <a:t>‹nº›</a:t>
            </a:fld>
            <a:endParaRPr lang="pt-BR" dirty="0"/>
          </a:p>
        </p:txBody>
      </p:sp>
    </p:spTree>
    <p:extLst>
      <p:ext uri="{BB962C8B-B14F-4D97-AF65-F5344CB8AC3E}">
        <p14:creationId xmlns:p14="http://schemas.microsoft.com/office/powerpoint/2010/main" val="220175852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364211-77BA-48A0-8CB0-3691BBE5886A}" type="datetimeFigureOut">
              <a:rPr lang="pt-BR" smtClean="0"/>
              <a:t>28/10/2022</a:t>
            </a:fld>
            <a:endParaRPr lang="pt-BR"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AF7E82-EE4A-4D1C-8BCB-D4FD327E82A1}" type="slidenum">
              <a:rPr lang="pt-BR" smtClean="0"/>
              <a:t>‹nº›</a:t>
            </a:fld>
            <a:endParaRPr lang="pt-BR" dirty="0"/>
          </a:p>
        </p:txBody>
      </p:sp>
    </p:spTree>
    <p:extLst>
      <p:ext uri="{BB962C8B-B14F-4D97-AF65-F5344CB8AC3E}">
        <p14:creationId xmlns:p14="http://schemas.microsoft.com/office/powerpoint/2010/main" val="1295994361"/>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slide" Target="slide15.xml"/><Relationship Id="rId18" Type="http://schemas.openxmlformats.org/officeDocument/2006/relationships/slide" Target="slide16.xml"/><Relationship Id="rId3" Type="http://schemas.openxmlformats.org/officeDocument/2006/relationships/slide" Target="slide7.xml"/><Relationship Id="rId7" Type="http://schemas.openxmlformats.org/officeDocument/2006/relationships/slide" Target="slide33.xml"/><Relationship Id="rId12" Type="http://schemas.openxmlformats.org/officeDocument/2006/relationships/slide" Target="slide21.xml"/><Relationship Id="rId17" Type="http://schemas.openxmlformats.org/officeDocument/2006/relationships/slide" Target="slide20.xml"/><Relationship Id="rId2" Type="http://schemas.openxmlformats.org/officeDocument/2006/relationships/image" Target="../media/image2.JPG"/><Relationship Id="rId16" Type="http://schemas.openxmlformats.org/officeDocument/2006/relationships/slide" Target="slide18.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slide" Target="slide14.xml"/><Relationship Id="rId5" Type="http://schemas.openxmlformats.org/officeDocument/2006/relationships/slide" Target="slide13.xml"/><Relationship Id="rId15" Type="http://schemas.openxmlformats.org/officeDocument/2006/relationships/slide" Target="slide17.xml"/><Relationship Id="rId10" Type="http://schemas.openxmlformats.org/officeDocument/2006/relationships/slide" Target="slide11.xml"/><Relationship Id="rId19" Type="http://schemas.openxmlformats.org/officeDocument/2006/relationships/slide" Target="slide27.xml"/><Relationship Id="rId4" Type="http://schemas.openxmlformats.org/officeDocument/2006/relationships/slide" Target="slide8.xml"/><Relationship Id="rId9" Type="http://schemas.openxmlformats.org/officeDocument/2006/relationships/slide" Target="slide12.xml"/><Relationship Id="rId14" Type="http://schemas.openxmlformats.org/officeDocument/2006/relationships/slide" Target="slide19.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3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slide" Target="slide29.xml"/><Relationship Id="rId13" Type="http://schemas.openxmlformats.org/officeDocument/2006/relationships/slide" Target="slide33.xml"/><Relationship Id="rId18" Type="http://schemas.openxmlformats.org/officeDocument/2006/relationships/slide" Target="slide38.xml"/><Relationship Id="rId3" Type="http://schemas.openxmlformats.org/officeDocument/2006/relationships/image" Target="../media/image2.JPG"/><Relationship Id="rId21" Type="http://schemas.openxmlformats.org/officeDocument/2006/relationships/slide" Target="slide10.xml"/><Relationship Id="rId7" Type="http://schemas.openxmlformats.org/officeDocument/2006/relationships/slide" Target="slide26.xml"/><Relationship Id="rId12" Type="http://schemas.openxmlformats.org/officeDocument/2006/relationships/slide" Target="slide31.xml"/><Relationship Id="rId17" Type="http://schemas.openxmlformats.org/officeDocument/2006/relationships/slide" Target="slide35.xml"/><Relationship Id="rId2" Type="http://schemas.openxmlformats.org/officeDocument/2006/relationships/notesSlide" Target="../notesSlides/notesSlide1.xml"/><Relationship Id="rId16" Type="http://schemas.openxmlformats.org/officeDocument/2006/relationships/slide" Target="slide34.xml"/><Relationship Id="rId20" Type="http://schemas.openxmlformats.org/officeDocument/2006/relationships/slide" Target="slide8.xml"/><Relationship Id="rId1" Type="http://schemas.openxmlformats.org/officeDocument/2006/relationships/slideLayout" Target="../slideLayouts/slideLayout1.xml"/><Relationship Id="rId6" Type="http://schemas.openxmlformats.org/officeDocument/2006/relationships/slide" Target="slide22.xml"/><Relationship Id="rId11" Type="http://schemas.openxmlformats.org/officeDocument/2006/relationships/slide" Target="slide30.xml"/><Relationship Id="rId24" Type="http://schemas.openxmlformats.org/officeDocument/2006/relationships/slide" Target="slide28.xml"/><Relationship Id="rId5" Type="http://schemas.openxmlformats.org/officeDocument/2006/relationships/slide" Target="slide25.xml"/><Relationship Id="rId15" Type="http://schemas.openxmlformats.org/officeDocument/2006/relationships/slide" Target="slide36.xml"/><Relationship Id="rId23" Type="http://schemas.openxmlformats.org/officeDocument/2006/relationships/slide" Target="slide27.xml"/><Relationship Id="rId10" Type="http://schemas.openxmlformats.org/officeDocument/2006/relationships/slide" Target="slide37.xml"/><Relationship Id="rId19" Type="http://schemas.openxmlformats.org/officeDocument/2006/relationships/slide" Target="slide7.xml"/><Relationship Id="rId4" Type="http://schemas.openxmlformats.org/officeDocument/2006/relationships/slide" Target="slide24.xml"/><Relationship Id="rId9" Type="http://schemas.openxmlformats.org/officeDocument/2006/relationships/slide" Target="slide32.xml"/><Relationship Id="rId14" Type="http://schemas.openxmlformats.org/officeDocument/2006/relationships/slide" Target="slide23.xml"/><Relationship Id="rId22" Type="http://schemas.openxmlformats.org/officeDocument/2006/relationships/slide" Target="slide9.xml"/></Relationships>
</file>

<file path=ppt/slides/_rels/slide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4.sv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3.xml"/><Relationship Id="rId1" Type="http://schemas.openxmlformats.org/officeDocument/2006/relationships/slideLayout" Target="../slideLayouts/slideLayout1.xml"/><Relationship Id="rId4" Type="http://schemas.openxmlformats.org/officeDocument/2006/relationships/image" Target="../media/image4.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2" name="Imagem 11" descr="Grupo de pessoas com roupas laranja&#10;&#10;Descrição gerada automaticamente">
            <a:extLst>
              <a:ext uri="{FF2B5EF4-FFF2-40B4-BE49-F238E27FC236}">
                <a16:creationId xmlns:a16="http://schemas.microsoft.com/office/drawing/2014/main" id="{6D01CCC6-F303-4EA0-9D7D-5B5F9CE1754D}"/>
              </a:ext>
            </a:extLst>
          </p:cNvPr>
          <p:cNvPicPr>
            <a:picLocks noChangeAspect="1"/>
          </p:cNvPicPr>
          <p:nvPr/>
        </p:nvPicPr>
        <p:blipFill>
          <a:blip r:embed="rId2">
            <a:alphaModFix amt="35000"/>
            <a:extLst>
              <a:ext uri="{28A0092B-C50C-407E-A947-70E740481C1C}">
                <a14:useLocalDpi xmlns:a14="http://schemas.microsoft.com/office/drawing/2010/main" val="0"/>
              </a:ext>
            </a:extLst>
          </a:blip>
          <a:stretch>
            <a:fillRect/>
          </a:stretch>
        </p:blipFill>
        <p:spPr>
          <a:xfrm>
            <a:off x="0" y="0"/>
            <a:ext cx="9906000" cy="6858000"/>
          </a:xfrm>
          <a:prstGeom prst="rect">
            <a:avLst/>
          </a:prstGeom>
        </p:spPr>
      </p:pic>
      <p:sp>
        <p:nvSpPr>
          <p:cNvPr id="5" name="Retângulo: Cantos Arredondados 4">
            <a:extLst>
              <a:ext uri="{FF2B5EF4-FFF2-40B4-BE49-F238E27FC236}">
                <a16:creationId xmlns:a16="http://schemas.microsoft.com/office/drawing/2014/main" id="{10CF3D1D-2E86-4C87-BC9B-761BA63B2E92}"/>
              </a:ext>
            </a:extLst>
          </p:cNvPr>
          <p:cNvSpPr/>
          <p:nvPr/>
        </p:nvSpPr>
        <p:spPr>
          <a:xfrm>
            <a:off x="-217714" y="5825846"/>
            <a:ext cx="10448814" cy="763336"/>
          </a:xfrm>
          <a:prstGeom prst="roundRect">
            <a:avLst/>
          </a:prstGeom>
          <a:solidFill>
            <a:srgbClr val="FF6E1D"/>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dirty="0"/>
          </a:p>
        </p:txBody>
      </p:sp>
      <p:sp>
        <p:nvSpPr>
          <p:cNvPr id="6" name="CaixaDeTexto 5">
            <a:extLst>
              <a:ext uri="{FF2B5EF4-FFF2-40B4-BE49-F238E27FC236}">
                <a16:creationId xmlns:a16="http://schemas.microsoft.com/office/drawing/2014/main" id="{334D2F7B-F691-4FBE-BD11-AC437947EBC3}"/>
              </a:ext>
            </a:extLst>
          </p:cNvPr>
          <p:cNvSpPr txBox="1"/>
          <p:nvPr/>
        </p:nvSpPr>
        <p:spPr>
          <a:xfrm>
            <a:off x="236686" y="5861726"/>
            <a:ext cx="7335970" cy="660502"/>
          </a:xfrm>
          <a:prstGeom prst="rect">
            <a:avLst/>
          </a:prstGeom>
          <a:noFill/>
        </p:spPr>
        <p:txBody>
          <a:bodyPr wrap="square" rtlCol="0">
            <a:spAutoFit/>
          </a:bodyPr>
          <a:lstStyle/>
          <a:p>
            <a:r>
              <a:rPr lang="pt-BR" sz="2637" b="1" dirty="0">
                <a:solidFill>
                  <a:schemeClr val="bg1"/>
                </a:solidFill>
                <a:latin typeface="Amasis MT Pro Black" panose="02040A04050005020304" pitchFamily="18" charset="0"/>
              </a:rPr>
              <a:t>DOCUMENTACIÓN SOLICITADA</a:t>
            </a:r>
          </a:p>
          <a:p>
            <a:r>
              <a:rPr lang="pt-BR" sz="1055" b="1" dirty="0">
                <a:solidFill>
                  <a:schemeClr val="bg1"/>
                </a:solidFill>
                <a:latin typeface="Amasis MT Pro Black" panose="02040A04050005020304" pitchFamily="18" charset="0"/>
              </a:rPr>
              <a:t>EN EL PROCESO DE HOMOLOGACIÓN/REHOMOLOGACIÓN</a:t>
            </a:r>
          </a:p>
        </p:txBody>
      </p:sp>
    </p:spTree>
    <p:extLst>
      <p:ext uri="{BB962C8B-B14F-4D97-AF65-F5344CB8AC3E}">
        <p14:creationId xmlns:p14="http://schemas.microsoft.com/office/powerpoint/2010/main" val="3880596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nvGraphicFramePr>
        <p:xfrm>
          <a:off x="143098" y="884249"/>
          <a:ext cx="9372695" cy="2150394"/>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159846">
                  <a:extLst>
                    <a:ext uri="{9D8B030D-6E8A-4147-A177-3AD203B41FA5}">
                      <a16:colId xmlns:a16="http://schemas.microsoft.com/office/drawing/2014/main" val="3096327074"/>
                    </a:ext>
                  </a:extLst>
                </a:gridCol>
                <a:gridCol w="1511276">
                  <a:extLst>
                    <a:ext uri="{9D8B030D-6E8A-4147-A177-3AD203B41FA5}">
                      <a16:colId xmlns:a16="http://schemas.microsoft.com/office/drawing/2014/main" val="3629819197"/>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40304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r h="99319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576731" y="3261745"/>
            <a:ext cx="2454567" cy="461665"/>
          </a:xfrm>
          <a:prstGeom prst="rect">
            <a:avLst/>
          </a:prstGeom>
          <a:noFill/>
        </p:spPr>
        <p:txBody>
          <a:bodyPr wrap="square" rtlCol="0">
            <a:spAutoFit/>
          </a:bodyPr>
          <a:lstStyle/>
          <a:p>
            <a:r>
              <a:rPr lang="es-PE" sz="2400" b="1" dirty="0">
                <a:solidFill>
                  <a:schemeClr val="bg1"/>
                </a:solidFill>
                <a:effectLst/>
                <a:latin typeface="+mj-lt"/>
                <a:ea typeface="Calibri" panose="020F0502020204030204" pitchFamily="34" charset="0"/>
              </a:rPr>
              <a:t>DISTRIBUIDORES</a:t>
            </a:r>
            <a:r>
              <a:rPr lang="en-US" sz="2400" b="1" dirty="0">
                <a:solidFill>
                  <a:schemeClr val="bg1"/>
                </a:solidFill>
                <a:effectLst>
                  <a:outerShdw blurRad="38100" dist="38100" dir="2700000" algn="tl">
                    <a:srgbClr val="000000">
                      <a:alpha val="43137"/>
                    </a:srgbClr>
                  </a:outerShdw>
                </a:effectLst>
                <a:latin typeface="+mj-lt"/>
              </a:rPr>
              <a:t> </a:t>
            </a:r>
            <a:r>
              <a:rPr lang="en-US" sz="2400" b="1" dirty="0">
                <a:solidFill>
                  <a:schemeClr val="bg1"/>
                </a:solidFill>
                <a:effectLst>
                  <a:outerShdw blurRad="38100" dist="38100" dir="2700000" algn="tl">
                    <a:srgbClr val="000000">
                      <a:alpha val="43137"/>
                    </a:srgbClr>
                  </a:outerShdw>
                </a:effectLst>
              </a:rPr>
              <a:t>|</a:t>
            </a:r>
            <a:endParaRPr lang="pt-BR" sz="2215" b="1" dirty="0">
              <a:solidFill>
                <a:schemeClr val="bg1"/>
              </a:solidFill>
              <a:latin typeface="Segoe UI" panose="020B0502040204020203" pitchFamily="34" charset="0"/>
              <a:cs typeface="Segoe UI" panose="020B0502040204020203" pitchFamily="34" charset="0"/>
            </a:endParaRPr>
          </a:p>
        </p:txBody>
      </p:sp>
      <p:pic>
        <p:nvPicPr>
          <p:cNvPr id="3" name="Gráfico 2" descr="Início com preenchimento sólido">
            <a:hlinkClick r:id="rId2" action="ppaction://hlinksldjump"/>
            <a:extLst>
              <a:ext uri="{FF2B5EF4-FFF2-40B4-BE49-F238E27FC236}">
                <a16:creationId xmlns:a16="http://schemas.microsoft.com/office/drawing/2014/main" id="{BE032582-BDEB-4372-811D-9A5CF0B221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graphicFrame>
        <p:nvGraphicFramePr>
          <p:cNvPr id="8" name="Table 7">
            <a:extLst>
              <a:ext uri="{FF2B5EF4-FFF2-40B4-BE49-F238E27FC236}">
                <a16:creationId xmlns:a16="http://schemas.microsoft.com/office/drawing/2014/main" id="{BFBBA159-35F8-43E1-9B6E-504D4691E5D7}"/>
              </a:ext>
            </a:extLst>
          </p:cNvPr>
          <p:cNvGraphicFramePr>
            <a:graphicFrameLocks noGrp="1"/>
          </p:cNvGraphicFramePr>
          <p:nvPr>
            <p:extLst>
              <p:ext uri="{D42A27DB-BD31-4B8C-83A1-F6EECF244321}">
                <p14:modId xmlns:p14="http://schemas.microsoft.com/office/powerpoint/2010/main" val="1819288217"/>
              </p:ext>
            </p:extLst>
          </p:nvPr>
        </p:nvGraphicFramePr>
        <p:xfrm>
          <a:off x="153791" y="3950513"/>
          <a:ext cx="9372695" cy="1157202"/>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191356">
                  <a:extLst>
                    <a:ext uri="{9D8B030D-6E8A-4147-A177-3AD203B41FA5}">
                      <a16:colId xmlns:a16="http://schemas.microsoft.com/office/drawing/2014/main" val="3096327074"/>
                    </a:ext>
                  </a:extLst>
                </a:gridCol>
                <a:gridCol w="1479766">
                  <a:extLst>
                    <a:ext uri="{9D8B030D-6E8A-4147-A177-3AD203B41FA5}">
                      <a16:colId xmlns:a16="http://schemas.microsoft.com/office/drawing/2014/main" val="3010297025"/>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40304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bl>
          </a:graphicData>
        </a:graphic>
      </p:graphicFrame>
      <p:sp>
        <p:nvSpPr>
          <p:cNvPr id="9" name="Retângulo: Cantos Arredondados 8">
            <a:extLst>
              <a:ext uri="{FF2B5EF4-FFF2-40B4-BE49-F238E27FC236}">
                <a16:creationId xmlns:a16="http://schemas.microsoft.com/office/drawing/2014/main" id="{2CA83988-BC29-4720-9AE5-393EAA277935}"/>
              </a:ext>
            </a:extLst>
          </p:cNvPr>
          <p:cNvSpPr/>
          <p:nvPr/>
        </p:nvSpPr>
        <p:spPr>
          <a:xfrm>
            <a:off x="0" y="3754262"/>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0" name="CaixaDeTexto 9">
            <a:extLst>
              <a:ext uri="{FF2B5EF4-FFF2-40B4-BE49-F238E27FC236}">
                <a16:creationId xmlns:a16="http://schemas.microsoft.com/office/drawing/2014/main" id="{0C429252-A791-4334-A3A0-89A655BB777B}"/>
              </a:ext>
            </a:extLst>
          </p:cNvPr>
          <p:cNvSpPr txBox="1"/>
          <p:nvPr/>
        </p:nvSpPr>
        <p:spPr>
          <a:xfrm>
            <a:off x="483794" y="345559"/>
            <a:ext cx="1884155"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CORRETIVO |</a:t>
            </a:r>
            <a:endParaRPr lang="pt-BR" sz="2215" b="1" dirty="0">
              <a:solidFill>
                <a:schemeClr val="bg1"/>
              </a:solidFill>
              <a:latin typeface="Segoe UI" panose="020B0502040204020203" pitchFamily="34" charset="0"/>
              <a:cs typeface="Segoe UI" panose="020B0502040204020203" pitchFamily="34" charset="0"/>
            </a:endParaRPr>
          </a:p>
        </p:txBody>
      </p:sp>
      <p:sp>
        <p:nvSpPr>
          <p:cNvPr id="11" name="CaixaDeTexto 10">
            <a:extLst>
              <a:ext uri="{FF2B5EF4-FFF2-40B4-BE49-F238E27FC236}">
                <a16:creationId xmlns:a16="http://schemas.microsoft.com/office/drawing/2014/main" id="{5CE2BBC2-40ED-4EBB-AD63-841F2A553F38}"/>
              </a:ext>
            </a:extLst>
          </p:cNvPr>
          <p:cNvSpPr txBox="1"/>
          <p:nvPr/>
        </p:nvSpPr>
        <p:spPr>
          <a:xfrm>
            <a:off x="2204398" y="268655"/>
            <a:ext cx="7111204" cy="577081"/>
          </a:xfrm>
          <a:prstGeom prst="rect">
            <a:avLst/>
          </a:prstGeom>
          <a:noFill/>
        </p:spPr>
        <p:txBody>
          <a:bodyPr wrap="square" rtlCol="0">
            <a:spAutoFit/>
          </a:bodyPr>
          <a:lstStyle/>
          <a:p>
            <a:r>
              <a:rPr lang="pt-BR" sz="1050" dirty="0">
                <a:solidFill>
                  <a:schemeClr val="bg1"/>
                </a:solidFill>
                <a:effectLst>
                  <a:outerShdw blurRad="38100" dist="38100" dir="2700000" algn="tl">
                    <a:srgbClr val="000000">
                      <a:alpha val="43137"/>
                    </a:srgbClr>
                  </a:outerShdw>
                </a:effectLst>
              </a:rPr>
              <a:t>BAUXITA; CARBÓN FLUMANTE; FERTILIZANTES; YESO SINTÉTICO / FÓSFORO; MAGNETITA; MANGANESO; EL MINERAL DE HIERRO; POZOLAN; CUARZO; ZINC; PORCELANA FINA; RIELES; OXIDO DE ALUMINIO; ALÚMINA; ALUOX; AMONIO SULTAPH; FUNDACIÓN DE ARENA; TIERRA DIATOMOCEAL; AMIGA DE TIERRA</a:t>
            </a:r>
            <a:endParaRPr lang="pt-BR" sz="1050" dirty="0">
              <a:solidFill>
                <a:schemeClr val="bg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0178186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1335569544"/>
              </p:ext>
            </p:extLst>
          </p:nvPr>
        </p:nvGraphicFramePr>
        <p:xfrm>
          <a:off x="143098" y="884249"/>
          <a:ext cx="9372695" cy="1157202"/>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187981">
                  <a:extLst>
                    <a:ext uri="{9D8B030D-6E8A-4147-A177-3AD203B41FA5}">
                      <a16:colId xmlns:a16="http://schemas.microsoft.com/office/drawing/2014/main" val="3096327074"/>
                    </a:ext>
                  </a:extLst>
                </a:gridCol>
                <a:gridCol w="1483141">
                  <a:extLst>
                    <a:ext uri="{9D8B030D-6E8A-4147-A177-3AD203B41FA5}">
                      <a16:colId xmlns:a16="http://schemas.microsoft.com/office/drawing/2014/main" val="691381794"/>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40304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6" y="227692"/>
            <a:ext cx="3531141"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ENTRADA ESTRATÉGICA |</a:t>
            </a:r>
            <a:endParaRPr lang="pt-BR" sz="2215" b="1" dirty="0">
              <a:solidFill>
                <a:schemeClr val="bg1"/>
              </a:solidFill>
              <a:latin typeface="Segoe UI" panose="020B0502040204020203" pitchFamily="34" charset="0"/>
              <a:cs typeface="Segoe UI" panose="020B0502040204020203" pitchFamily="34" charset="0"/>
            </a:endParaRPr>
          </a:p>
        </p:txBody>
      </p:sp>
      <p:pic>
        <p:nvPicPr>
          <p:cNvPr id="3" name="Gráfico 2" descr="Início com preenchimento sólido">
            <a:hlinkClick r:id="rId2" action="ppaction://hlinksldjump"/>
            <a:extLst>
              <a:ext uri="{FF2B5EF4-FFF2-40B4-BE49-F238E27FC236}">
                <a16:creationId xmlns:a16="http://schemas.microsoft.com/office/drawing/2014/main" id="{BE032582-BDEB-4372-811D-9A5CF0B221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graphicFrame>
        <p:nvGraphicFramePr>
          <p:cNvPr id="8" name="Table 7">
            <a:extLst>
              <a:ext uri="{FF2B5EF4-FFF2-40B4-BE49-F238E27FC236}">
                <a16:creationId xmlns:a16="http://schemas.microsoft.com/office/drawing/2014/main" id="{BFBBA159-35F8-43E1-9B6E-504D4691E5D7}"/>
              </a:ext>
            </a:extLst>
          </p:cNvPr>
          <p:cNvGraphicFramePr>
            <a:graphicFrameLocks noGrp="1"/>
          </p:cNvGraphicFramePr>
          <p:nvPr>
            <p:extLst>
              <p:ext uri="{D42A27DB-BD31-4B8C-83A1-F6EECF244321}">
                <p14:modId xmlns:p14="http://schemas.microsoft.com/office/powerpoint/2010/main" val="2492009998"/>
              </p:ext>
            </p:extLst>
          </p:nvPr>
        </p:nvGraphicFramePr>
        <p:xfrm>
          <a:off x="153791" y="3950513"/>
          <a:ext cx="9372695" cy="2150394"/>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191356">
                  <a:extLst>
                    <a:ext uri="{9D8B030D-6E8A-4147-A177-3AD203B41FA5}">
                      <a16:colId xmlns:a16="http://schemas.microsoft.com/office/drawing/2014/main" val="3096327074"/>
                    </a:ext>
                  </a:extLst>
                </a:gridCol>
                <a:gridCol w="1479766">
                  <a:extLst>
                    <a:ext uri="{9D8B030D-6E8A-4147-A177-3AD203B41FA5}">
                      <a16:colId xmlns:a16="http://schemas.microsoft.com/office/drawing/2014/main" val="3590296507"/>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40304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r h="99319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bl>
          </a:graphicData>
        </a:graphic>
      </p:graphicFrame>
      <p:sp>
        <p:nvSpPr>
          <p:cNvPr id="9" name="Retângulo: Cantos Arredondados 8">
            <a:extLst>
              <a:ext uri="{FF2B5EF4-FFF2-40B4-BE49-F238E27FC236}">
                <a16:creationId xmlns:a16="http://schemas.microsoft.com/office/drawing/2014/main" id="{2CA83988-BC29-4720-9AE5-393EAA277935}"/>
              </a:ext>
            </a:extLst>
          </p:cNvPr>
          <p:cNvSpPr/>
          <p:nvPr/>
        </p:nvSpPr>
        <p:spPr>
          <a:xfrm>
            <a:off x="0" y="3754262"/>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0" name="CaixaDeTexto 9">
            <a:extLst>
              <a:ext uri="{FF2B5EF4-FFF2-40B4-BE49-F238E27FC236}">
                <a16:creationId xmlns:a16="http://schemas.microsoft.com/office/drawing/2014/main" id="{0C429252-A791-4334-A3A0-89A655BB777B}"/>
              </a:ext>
            </a:extLst>
          </p:cNvPr>
          <p:cNvSpPr txBox="1"/>
          <p:nvPr/>
        </p:nvSpPr>
        <p:spPr>
          <a:xfrm>
            <a:off x="506118" y="3293956"/>
            <a:ext cx="4097965"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ENTRADA/MATERIA PRIMA |</a:t>
            </a:r>
            <a:endParaRPr lang="pt-BR" sz="2215" b="1" dirty="0">
              <a:solidFill>
                <a:schemeClr val="bg1"/>
              </a:solidFill>
              <a:latin typeface="Segoe UI" panose="020B0502040204020203" pitchFamily="34" charset="0"/>
              <a:cs typeface="Segoe UI" panose="020B0502040204020203" pitchFamily="34" charset="0"/>
            </a:endParaRPr>
          </a:p>
        </p:txBody>
      </p:sp>
      <p:sp>
        <p:nvSpPr>
          <p:cNvPr id="11" name="CaixaDeTexto 10">
            <a:extLst>
              <a:ext uri="{FF2B5EF4-FFF2-40B4-BE49-F238E27FC236}">
                <a16:creationId xmlns:a16="http://schemas.microsoft.com/office/drawing/2014/main" id="{5CE2BBC2-40ED-4EBB-AD63-841F2A553F38}"/>
              </a:ext>
            </a:extLst>
          </p:cNvPr>
          <p:cNvSpPr txBox="1"/>
          <p:nvPr/>
        </p:nvSpPr>
        <p:spPr>
          <a:xfrm>
            <a:off x="3796634" y="337710"/>
            <a:ext cx="7111204" cy="253916"/>
          </a:xfrm>
          <a:prstGeom prst="rect">
            <a:avLst/>
          </a:prstGeom>
          <a:noFill/>
        </p:spPr>
        <p:txBody>
          <a:bodyPr wrap="square" rtlCol="0">
            <a:spAutoFit/>
          </a:bodyPr>
          <a:lstStyle/>
          <a:p>
            <a:r>
              <a:rPr lang="es-ES" sz="1050" dirty="0">
                <a:solidFill>
                  <a:schemeClr val="bg1"/>
                </a:solidFill>
                <a:effectLst>
                  <a:outerShdw blurRad="38100" dist="38100" dir="2700000" algn="tl">
                    <a:srgbClr val="000000">
                      <a:alpha val="43137"/>
                    </a:srgbClr>
                  </a:outerShdw>
                </a:effectLst>
              </a:rPr>
              <a:t>EXTRACCIÓN DE MINERALES; ARCILLA; CALIZA; YESO NATURAL (YESITO); REFACCIÓN</a:t>
            </a:r>
            <a:endParaRPr lang="pt-BR" sz="1050" dirty="0">
              <a:solidFill>
                <a:schemeClr val="bg1"/>
              </a:solidFill>
              <a:latin typeface="Segoe UI" panose="020B0502040204020203" pitchFamily="34" charset="0"/>
              <a:cs typeface="Segoe UI" panose="020B0502040204020203" pitchFamily="34" charset="0"/>
            </a:endParaRPr>
          </a:p>
        </p:txBody>
      </p:sp>
      <p:sp>
        <p:nvSpPr>
          <p:cNvPr id="12" name="CaixaDeTexto 11">
            <a:extLst>
              <a:ext uri="{FF2B5EF4-FFF2-40B4-BE49-F238E27FC236}">
                <a16:creationId xmlns:a16="http://schemas.microsoft.com/office/drawing/2014/main" id="{64A97C13-C179-4690-A8F2-475ECA351622}"/>
              </a:ext>
            </a:extLst>
          </p:cNvPr>
          <p:cNvSpPr txBox="1"/>
          <p:nvPr/>
        </p:nvSpPr>
        <p:spPr>
          <a:xfrm>
            <a:off x="4267199" y="3317039"/>
            <a:ext cx="5365291" cy="415498"/>
          </a:xfrm>
          <a:prstGeom prst="rect">
            <a:avLst/>
          </a:prstGeom>
          <a:noFill/>
        </p:spPr>
        <p:txBody>
          <a:bodyPr wrap="square" rtlCol="0">
            <a:spAutoFit/>
          </a:bodyPr>
          <a:lstStyle/>
          <a:p>
            <a:r>
              <a:rPr lang="es-ES" sz="1050" dirty="0">
                <a:solidFill>
                  <a:schemeClr val="bg1"/>
                </a:solidFill>
                <a:effectLst>
                  <a:outerShdw blurRad="38100" dist="38100" dir="2700000" algn="tl">
                    <a:srgbClr val="000000">
                      <a:alpha val="43137"/>
                    </a:srgbClr>
                  </a:outerShdw>
                </a:effectLst>
              </a:rPr>
              <a:t>BRITA; CAL HIDRATADA; LIMA VIRGEN; PERSIANAS DE CONSTRUCCIÓN; PINTURA CALES; DOLOMITA; ARENA; CARBÓN MINERAL</a:t>
            </a:r>
            <a:endParaRPr lang="pt-BR" sz="1050" dirty="0">
              <a:solidFill>
                <a:schemeClr val="bg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1250122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2260363694"/>
              </p:ext>
            </p:extLst>
          </p:nvPr>
        </p:nvGraphicFramePr>
        <p:xfrm>
          <a:off x="229297" y="781483"/>
          <a:ext cx="9372695" cy="1746636"/>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31444">
                  <a:extLst>
                    <a:ext uri="{9D8B030D-6E8A-4147-A177-3AD203B41FA5}">
                      <a16:colId xmlns:a16="http://schemas.microsoft.com/office/drawing/2014/main" val="3096327074"/>
                    </a:ext>
                  </a:extLst>
                </a:gridCol>
                <a:gridCol w="1639678">
                  <a:extLst>
                    <a:ext uri="{9D8B030D-6E8A-4147-A177-3AD203B41FA5}">
                      <a16:colId xmlns:a16="http://schemas.microsoft.com/office/drawing/2014/main" val="4175276377"/>
                    </a:ext>
                  </a:extLst>
                </a:gridCol>
              </a:tblGrid>
              <a:tr h="324159">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297846">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382632">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r h="66749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6" y="227692"/>
            <a:ext cx="3531141"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EXTRACCIÓN MINERAL |</a:t>
            </a:r>
            <a:endParaRPr lang="pt-BR" sz="2215" b="1" dirty="0">
              <a:solidFill>
                <a:schemeClr val="bg1"/>
              </a:solidFill>
              <a:latin typeface="Segoe UI" panose="020B0502040204020203" pitchFamily="34" charset="0"/>
              <a:cs typeface="Segoe UI" panose="020B0502040204020203" pitchFamily="34" charset="0"/>
            </a:endParaRPr>
          </a:p>
        </p:txBody>
      </p:sp>
      <p:pic>
        <p:nvPicPr>
          <p:cNvPr id="3" name="Gráfico 2" descr="Início com preenchimento sólido">
            <a:hlinkClick r:id="rId2" action="ppaction://hlinksldjump"/>
            <a:extLst>
              <a:ext uri="{FF2B5EF4-FFF2-40B4-BE49-F238E27FC236}">
                <a16:creationId xmlns:a16="http://schemas.microsoft.com/office/drawing/2014/main" id="{BE032582-BDEB-4372-811D-9A5CF0B221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sp>
        <p:nvSpPr>
          <p:cNvPr id="9" name="Retângulo: Cantos Arredondados 8">
            <a:extLst>
              <a:ext uri="{FF2B5EF4-FFF2-40B4-BE49-F238E27FC236}">
                <a16:creationId xmlns:a16="http://schemas.microsoft.com/office/drawing/2014/main" id="{2CA83988-BC29-4720-9AE5-393EAA277935}"/>
              </a:ext>
            </a:extLst>
          </p:cNvPr>
          <p:cNvSpPr/>
          <p:nvPr/>
        </p:nvSpPr>
        <p:spPr>
          <a:xfrm>
            <a:off x="0" y="3184505"/>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0" name="CaixaDeTexto 9">
            <a:extLst>
              <a:ext uri="{FF2B5EF4-FFF2-40B4-BE49-F238E27FC236}">
                <a16:creationId xmlns:a16="http://schemas.microsoft.com/office/drawing/2014/main" id="{0C429252-A791-4334-A3A0-89A655BB777B}"/>
              </a:ext>
            </a:extLst>
          </p:cNvPr>
          <p:cNvSpPr txBox="1"/>
          <p:nvPr/>
        </p:nvSpPr>
        <p:spPr>
          <a:xfrm>
            <a:off x="495426" y="2528564"/>
            <a:ext cx="4097965"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GASES|</a:t>
            </a:r>
            <a:endParaRPr lang="pt-BR" sz="2215" b="1" dirty="0">
              <a:solidFill>
                <a:schemeClr val="bg1"/>
              </a:solidFill>
              <a:latin typeface="Segoe UI" panose="020B0502040204020203" pitchFamily="34" charset="0"/>
              <a:cs typeface="Segoe UI" panose="020B0502040204020203" pitchFamily="34" charset="0"/>
            </a:endParaRPr>
          </a:p>
        </p:txBody>
      </p:sp>
      <p:sp>
        <p:nvSpPr>
          <p:cNvPr id="11" name="CaixaDeTexto 10">
            <a:extLst>
              <a:ext uri="{FF2B5EF4-FFF2-40B4-BE49-F238E27FC236}">
                <a16:creationId xmlns:a16="http://schemas.microsoft.com/office/drawing/2014/main" id="{5CE2BBC2-40ED-4EBB-AD63-841F2A553F38}"/>
              </a:ext>
            </a:extLst>
          </p:cNvPr>
          <p:cNvSpPr txBox="1"/>
          <p:nvPr/>
        </p:nvSpPr>
        <p:spPr>
          <a:xfrm>
            <a:off x="3670509" y="360189"/>
            <a:ext cx="7111204" cy="253916"/>
          </a:xfrm>
          <a:prstGeom prst="rect">
            <a:avLst/>
          </a:prstGeom>
          <a:noFill/>
        </p:spPr>
        <p:txBody>
          <a:bodyPr wrap="square" rtlCol="0">
            <a:spAutoFit/>
          </a:bodyPr>
          <a:lstStyle/>
          <a:p>
            <a:r>
              <a:rPr lang="es-ES" sz="1050" dirty="0">
                <a:solidFill>
                  <a:schemeClr val="bg1"/>
                </a:solidFill>
                <a:effectLst>
                  <a:outerShdw blurRad="38100" dist="38100" dir="2700000" algn="tl">
                    <a:srgbClr val="000000">
                      <a:alpha val="43137"/>
                    </a:srgbClr>
                  </a:outerShdw>
                </a:effectLst>
              </a:rPr>
              <a:t>EXTRACCIÓN DE MINERALES; ARCILLA; CALIZA; YESO NATURAL (YESITO); REFACCIÓN</a:t>
            </a:r>
            <a:endParaRPr lang="pt-BR" sz="1050" dirty="0">
              <a:solidFill>
                <a:schemeClr val="bg1"/>
              </a:solidFill>
              <a:latin typeface="Segoe UI" panose="020B0502040204020203" pitchFamily="34" charset="0"/>
              <a:cs typeface="Segoe UI" panose="020B0502040204020203" pitchFamily="34" charset="0"/>
            </a:endParaRPr>
          </a:p>
        </p:txBody>
      </p:sp>
      <p:graphicFrame>
        <p:nvGraphicFramePr>
          <p:cNvPr id="13" name="Table 7">
            <a:extLst>
              <a:ext uri="{FF2B5EF4-FFF2-40B4-BE49-F238E27FC236}">
                <a16:creationId xmlns:a16="http://schemas.microsoft.com/office/drawing/2014/main" id="{358C5AAE-B804-4E7C-8A41-555D4F43CC4A}"/>
              </a:ext>
            </a:extLst>
          </p:cNvPr>
          <p:cNvGraphicFramePr>
            <a:graphicFrameLocks noGrp="1"/>
          </p:cNvGraphicFramePr>
          <p:nvPr>
            <p:extLst>
              <p:ext uri="{D42A27DB-BD31-4B8C-83A1-F6EECF244321}">
                <p14:modId xmlns:p14="http://schemas.microsoft.com/office/powerpoint/2010/main" val="1255380295"/>
              </p:ext>
            </p:extLst>
          </p:nvPr>
        </p:nvGraphicFramePr>
        <p:xfrm>
          <a:off x="229297" y="2990229"/>
          <a:ext cx="9372695" cy="3719077"/>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39">
                  <a:extLst>
                    <a:ext uri="{9D8B030D-6E8A-4147-A177-3AD203B41FA5}">
                      <a16:colId xmlns:a16="http://schemas.microsoft.com/office/drawing/2014/main" val="1349069656"/>
                    </a:ext>
                  </a:extLst>
                </a:gridCol>
                <a:gridCol w="1388852">
                  <a:extLst>
                    <a:ext uri="{9D8B030D-6E8A-4147-A177-3AD203B41FA5}">
                      <a16:colId xmlns:a16="http://schemas.microsoft.com/office/drawing/2014/main" val="3968628279"/>
                    </a:ext>
                  </a:extLst>
                </a:gridCol>
                <a:gridCol w="5017376">
                  <a:extLst>
                    <a:ext uri="{9D8B030D-6E8A-4147-A177-3AD203B41FA5}">
                      <a16:colId xmlns:a16="http://schemas.microsoft.com/office/drawing/2014/main" val="3096327074"/>
                    </a:ext>
                  </a:extLst>
                </a:gridCol>
                <a:gridCol w="1653746">
                  <a:extLst>
                    <a:ext uri="{9D8B030D-6E8A-4147-A177-3AD203B41FA5}">
                      <a16:colId xmlns:a16="http://schemas.microsoft.com/office/drawing/2014/main" val="3578870171"/>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Fonte de </a:t>
                      </a:r>
                      <a:r>
                        <a:rPr lang="pt-BR" sz="1000" b="1" noProof="0" dirty="0"/>
                        <a:t>analise</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O que é?</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04969">
                <a:tc rowSpan="3">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437717">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r h="437717">
                <a:tc vMerge="1">
                  <a:txBody>
                    <a:bodyPr/>
                    <a:lstStyle/>
                    <a:p>
                      <a:pPr marL="0" algn="ctr" defTabSz="914400" rtl="0" eaLnBrk="1" fontAlgn="b" latinLnBrk="0" hangingPunct="1"/>
                      <a:endParaRPr lang="pt-BR" sz="700" b="1" kern="1200" dirty="0">
                        <a:solidFill>
                          <a:schemeClr val="bg1"/>
                        </a:solidFill>
                        <a:latin typeface="+mn-lt"/>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kern="1200" dirty="0" err="1">
                          <a:solidFill>
                            <a:schemeClr val="dk1"/>
                          </a:solidFill>
                          <a:effectLst/>
                          <a:latin typeface="Verdana" panose="020B0604030504040204" pitchFamily="34" charset="0"/>
                          <a:ea typeface="Verdana" panose="020B0604030504040204" pitchFamily="34" charset="0"/>
                          <a:cs typeface="+mn-cs"/>
                        </a:rPr>
                        <a:t>Plan</a:t>
                      </a:r>
                      <a:r>
                        <a:rPr lang="pt-BR" sz="600" b="1" kern="1200" dirty="0">
                          <a:solidFill>
                            <a:schemeClr val="dk1"/>
                          </a:solidFill>
                          <a:effectLst/>
                          <a:latin typeface="Verdana" panose="020B0604030504040204" pitchFamily="34" charset="0"/>
                          <a:ea typeface="Verdana" panose="020B0604030504040204" pitchFamily="34" charset="0"/>
                          <a:cs typeface="+mn-cs"/>
                        </a:rPr>
                        <a:t> de Contingencia de Transporte de </a:t>
                      </a:r>
                      <a:r>
                        <a:rPr lang="pt-BR" sz="600" b="1" kern="1200" dirty="0" err="1">
                          <a:solidFill>
                            <a:schemeClr val="dk1"/>
                          </a:solidFill>
                          <a:effectLst/>
                          <a:latin typeface="Verdana" panose="020B0604030504040204" pitchFamily="34" charset="0"/>
                          <a:ea typeface="Verdana" panose="020B0604030504040204" pitchFamily="34" charset="0"/>
                          <a:cs typeface="+mn-cs"/>
                        </a:rPr>
                        <a:t>Materiales</a:t>
                      </a:r>
                      <a:r>
                        <a:rPr lang="pt-BR" sz="600" b="1" kern="1200" dirty="0">
                          <a:solidFill>
                            <a:schemeClr val="dk1"/>
                          </a:solidFill>
                          <a:effectLst/>
                          <a:latin typeface="Verdana" panose="020B0604030504040204" pitchFamily="34" charset="0"/>
                          <a:ea typeface="Verdana" panose="020B0604030504040204" pitchFamily="34" charset="0"/>
                          <a:cs typeface="+mn-cs"/>
                        </a:rPr>
                        <a:t> y </a:t>
                      </a:r>
                      <a:r>
                        <a:rPr lang="pt-BR" sz="600" b="1" kern="1200" dirty="0" err="1">
                          <a:solidFill>
                            <a:schemeClr val="dk1"/>
                          </a:solidFill>
                          <a:effectLst/>
                          <a:latin typeface="Verdana" panose="020B0604030504040204" pitchFamily="34" charset="0"/>
                          <a:ea typeface="Verdana" panose="020B0604030504040204" pitchFamily="34" charset="0"/>
                          <a:cs typeface="+mn-cs"/>
                        </a:rPr>
                        <a:t>Residuos</a:t>
                      </a:r>
                      <a:r>
                        <a:rPr lang="pt-BR" sz="600" b="1" kern="1200" dirty="0">
                          <a:solidFill>
                            <a:schemeClr val="dk1"/>
                          </a:solidFill>
                          <a:effectLst/>
                          <a:latin typeface="Verdana" panose="020B0604030504040204" pitchFamily="34" charset="0"/>
                          <a:ea typeface="Verdana" panose="020B0604030504040204" pitchFamily="34" charset="0"/>
                          <a:cs typeface="+mn-cs"/>
                        </a:rPr>
                        <a:t> </a:t>
                      </a:r>
                      <a:r>
                        <a:rPr lang="pt-BR" sz="600" b="1" kern="1200" dirty="0" err="1">
                          <a:solidFill>
                            <a:schemeClr val="dk1"/>
                          </a:solidFill>
                          <a:effectLst/>
                          <a:latin typeface="Verdana" panose="020B0604030504040204" pitchFamily="34" charset="0"/>
                          <a:ea typeface="Verdana" panose="020B0604030504040204" pitchFamily="34" charset="0"/>
                          <a:cs typeface="+mn-cs"/>
                        </a:rPr>
                        <a:t>Peligrosos</a:t>
                      </a:r>
                      <a:r>
                        <a:rPr lang="pt-BR" sz="600" b="1" kern="1200" dirty="0">
                          <a:solidFill>
                            <a:schemeClr val="dk1"/>
                          </a:solidFill>
                          <a:effectLst/>
                          <a:latin typeface="Verdana" panose="020B0604030504040204" pitchFamily="34" charset="0"/>
                          <a:ea typeface="Verdana" panose="020B0604030504040204" pitchFamily="34" charset="0"/>
                          <a:cs typeface="+mn-cs"/>
                        </a:rPr>
                        <a:t> </a:t>
                      </a:r>
                      <a:r>
                        <a:rPr lang="pt-BR" sz="600" b="1" kern="1200" dirty="0" err="1">
                          <a:solidFill>
                            <a:schemeClr val="dk1"/>
                          </a:solidFill>
                          <a:effectLst/>
                          <a:latin typeface="Verdana" panose="020B0604030504040204" pitchFamily="34" charset="0"/>
                          <a:ea typeface="Verdana" panose="020B0604030504040204" pitchFamily="34" charset="0"/>
                          <a:cs typeface="+mn-cs"/>
                        </a:rPr>
                        <a:t>debidamente</a:t>
                      </a:r>
                      <a:r>
                        <a:rPr lang="pt-BR" sz="600" b="1" kern="1200" dirty="0">
                          <a:solidFill>
                            <a:schemeClr val="dk1"/>
                          </a:solidFill>
                          <a:effectLst/>
                          <a:latin typeface="Verdana" panose="020B0604030504040204" pitchFamily="34" charset="0"/>
                          <a:ea typeface="Verdana" panose="020B0604030504040204" pitchFamily="34" charset="0"/>
                          <a:cs typeface="+mn-cs"/>
                        </a:rPr>
                        <a:t> </a:t>
                      </a:r>
                      <a:r>
                        <a:rPr lang="pt-BR" sz="600" b="1" kern="1200" dirty="0" err="1">
                          <a:solidFill>
                            <a:schemeClr val="dk1"/>
                          </a:solidFill>
                          <a:effectLst/>
                          <a:latin typeface="Verdana" panose="020B0604030504040204" pitchFamily="34" charset="0"/>
                          <a:ea typeface="Verdana" panose="020B0604030504040204" pitchFamily="34" charset="0"/>
                          <a:cs typeface="+mn-cs"/>
                        </a:rPr>
                        <a:t>aprobado</a:t>
                      </a:r>
                      <a:r>
                        <a:rPr lang="pt-BR" sz="600" b="1" kern="1200" dirty="0">
                          <a:solidFill>
                            <a:schemeClr val="dk1"/>
                          </a:solidFill>
                          <a:effectLst/>
                          <a:latin typeface="Verdana" panose="020B0604030504040204" pitchFamily="34" charset="0"/>
                          <a:ea typeface="Verdana" panose="020B0604030504040204" pitchFamily="34" charset="0"/>
                          <a:cs typeface="+mn-cs"/>
                        </a:rPr>
                        <a:t> por </a:t>
                      </a:r>
                      <a:r>
                        <a:rPr lang="pt-BR" sz="600" b="1" kern="1200" dirty="0" err="1">
                          <a:solidFill>
                            <a:schemeClr val="dk1"/>
                          </a:solidFill>
                          <a:effectLst/>
                          <a:latin typeface="Verdana" panose="020B0604030504040204" pitchFamily="34" charset="0"/>
                          <a:ea typeface="Verdana" panose="020B0604030504040204" pitchFamily="34" charset="0"/>
                          <a:cs typeface="+mn-cs"/>
                        </a:rPr>
                        <a:t>el</a:t>
                      </a:r>
                      <a:r>
                        <a:rPr lang="pt-BR" sz="600" b="1" kern="1200" dirty="0">
                          <a:solidFill>
                            <a:schemeClr val="dk1"/>
                          </a:solidFill>
                          <a:effectLst/>
                          <a:latin typeface="Verdana" panose="020B0604030504040204" pitchFamily="34" charset="0"/>
                          <a:ea typeface="Verdana" panose="020B0604030504040204" pitchFamily="34" charset="0"/>
                          <a:cs typeface="+mn-cs"/>
                        </a:rPr>
                        <a:t> MTC</a:t>
                      </a:r>
                      <a:endParaRPr lang="es-ES" sz="600" b="1" i="0"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s-PE" sz="600" kern="1200" dirty="0">
                          <a:solidFill>
                            <a:schemeClr val="dk1"/>
                          </a:solidFill>
                          <a:effectLst/>
                          <a:latin typeface="Verdana" panose="020B0604030504040204" pitchFamily="34" charset="0"/>
                          <a:ea typeface="Verdana" panose="020B0604030504040204" pitchFamily="34" charset="0"/>
                          <a:cs typeface="+mn-cs"/>
                        </a:rPr>
                        <a:t>Quien lo elabora deber   estar habilitado ante el Colegio Profesional correspondiente.</a:t>
                      </a:r>
                      <a:endParaRPr lang="pt-BR" sz="600" kern="1200" dirty="0">
                        <a:solidFill>
                          <a:schemeClr val="dk1"/>
                        </a:solidFill>
                        <a:effectLst/>
                        <a:latin typeface="Verdana" panose="020B0604030504040204" pitchFamily="34" charset="0"/>
                        <a:ea typeface="Verdana" panose="020B0604030504040204" pitchFamily="34" charset="0"/>
                        <a:cs typeface="+mn-cs"/>
                      </a:endParaRPr>
                    </a:p>
                    <a:p>
                      <a:pPr algn="ctr"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l" defTabSz="914400" rtl="0" eaLnBrk="1" fontAlgn="b" latinLnBrk="0" hangingPunct="1">
                        <a:lnSpc>
                          <a:spcPct val="100000"/>
                        </a:lnSpc>
                        <a:spcBef>
                          <a:spcPts val="0"/>
                        </a:spcBef>
                        <a:spcAft>
                          <a:spcPts val="0"/>
                        </a:spcAft>
                        <a:buClrTx/>
                        <a:buSzTx/>
                        <a:buFontTx/>
                        <a:buNone/>
                        <a:tabLst/>
                        <a:defRPr/>
                      </a:pPr>
                      <a:r>
                        <a:rPr lang="es-PE" sz="600" kern="1200" dirty="0">
                          <a:solidFill>
                            <a:schemeClr val="dk1"/>
                          </a:solidFill>
                          <a:effectLst/>
                          <a:latin typeface="Verdana" panose="020B0604030504040204" pitchFamily="34" charset="0"/>
                          <a:ea typeface="Verdana" panose="020B0604030504040204" pitchFamily="34" charset="0"/>
                          <a:cs typeface="+mn-cs"/>
                        </a:rPr>
                        <a:t>Instrumento de gestión conformado por un conjunto de procedimiento específicos preestablecidos de tipo operativo,  que tiene como finalidad evitar o reducir los posibles daños a la vida humana, salud, patrimonio y al ambiente .</a:t>
                      </a:r>
                      <a:endParaRPr lang="pt-BR" sz="600" kern="1200" dirty="0">
                        <a:solidFill>
                          <a:schemeClr val="dk1"/>
                        </a:solidFill>
                        <a:effectLst/>
                        <a:latin typeface="Verdana" panose="020B0604030504040204" pitchFamily="34" charset="0"/>
                        <a:ea typeface="Verdana" panose="020B0604030504040204" pitchFamily="34" charset="0"/>
                        <a:cs typeface="+mn-cs"/>
                      </a:endParaRPr>
                    </a:p>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3485068551"/>
                  </a:ext>
                </a:extLst>
              </a:tr>
              <a:tr h="464783">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mn-lt"/>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r h="537868">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Registro Nacional de Transporte Terrestre de Materiales y Residuos Peligrosos del MTC</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https://www.mtc.gob.pe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Es una constancia de registro Nacional de Transporte Terrestre de Materiales y Residuos Peligrosos: Esta debe ser solicitada por el proveedor al MTC.</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2365993059"/>
                  </a:ext>
                </a:extLst>
              </a:tr>
              <a:tr h="537868">
                <a:tc vMerge="1">
                  <a:txBody>
                    <a:bodyPr/>
                    <a:lstStyle/>
                    <a:p>
                      <a:endParaRPr lang="pt-BR"/>
                    </a:p>
                  </a:txBody>
                  <a:tcPr/>
                </a:tc>
                <a:tc>
                  <a:txBody>
                    <a:bodyPr/>
                    <a:lstStyle/>
                    <a:p>
                      <a:pPr marL="0" algn="ctr" defTabSz="914400" rtl="0" eaLnBrk="1" fontAlgn="b" latinLnBrk="0" hangingPunct="1"/>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Permiso de Operación Especial para prestar el Servicio de Transporte Terrestre de Materiales y/o Residuos Peligrosos emitido por el MTC.</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https://portal.mtc.gob.pe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Autorización del servicio de materiales y residuos peligrosos</a:t>
                      </a:r>
                      <a:b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b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Permiso de operación especial para transporte de materiales y/o residuos peligrosos por carretera. Link informativo sobre el procedimiento para obtener el permiso)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2015940584"/>
                  </a:ext>
                </a:extLst>
              </a:tr>
              <a:tr h="537868">
                <a:tc vMerge="1">
                  <a:txBody>
                    <a:bodyPr/>
                    <a:lstStyle/>
                    <a:p>
                      <a:pPr marL="0" algn="ctr" defTabSz="914400" rtl="0" eaLnBrk="1" fontAlgn="b" latinLnBrk="0" hangingPunct="1"/>
                      <a:endParaRPr lang="pt-BR" sz="600" b="1"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Licencia de funcionamiento y  Registro de Hidrocarburos en OSINERGMIN</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a:solidFill>
                            <a:schemeClr val="tx1"/>
                          </a:solidFill>
                          <a:effectLst/>
                          <a:latin typeface="Verdana" panose="020B0604030504040204" pitchFamily="34" charset="0"/>
                          <a:ea typeface="Verdana" panose="020B0604030504040204" pitchFamily="34" charset="0"/>
                          <a:cs typeface="+mn-cs"/>
                        </a:rPr>
                        <a:t>http://srvtest03.osinerg.gob.pe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En este link aparecen el LISTADOS DE REGISTROS DE HIDROCARBUROS HÁBILES (la Vigencia la muestra con fecha de inicio y la permanencia como Indefinido) y el LISTADO DE REGISTROS DE HIDROCARBUROS SUSPENDIDOS Y CANCELADOS , muestra 4 estados (Cancelado de Oficio, Cancelado de Parte, Suspendido de Oficio y Suspendido de Parte).</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534217148"/>
                  </a:ext>
                </a:extLst>
              </a:tr>
            </a:tbl>
          </a:graphicData>
        </a:graphic>
      </p:graphicFrame>
    </p:spTree>
    <p:extLst>
      <p:ext uri="{BB962C8B-B14F-4D97-AF65-F5344CB8AC3E}">
        <p14:creationId xmlns:p14="http://schemas.microsoft.com/office/powerpoint/2010/main" val="443155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1072719770"/>
              </p:ext>
            </p:extLst>
          </p:nvPr>
        </p:nvGraphicFramePr>
        <p:xfrm>
          <a:off x="143098" y="884249"/>
          <a:ext cx="9372695" cy="2150394"/>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145778">
                  <a:extLst>
                    <a:ext uri="{9D8B030D-6E8A-4147-A177-3AD203B41FA5}">
                      <a16:colId xmlns:a16="http://schemas.microsoft.com/office/drawing/2014/main" val="3096327074"/>
                    </a:ext>
                  </a:extLst>
                </a:gridCol>
                <a:gridCol w="1525344">
                  <a:extLst>
                    <a:ext uri="{9D8B030D-6E8A-4147-A177-3AD203B41FA5}">
                      <a16:colId xmlns:a16="http://schemas.microsoft.com/office/drawing/2014/main" val="3655340963"/>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40304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r h="99319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6" y="227692"/>
            <a:ext cx="3531141"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GLICERINA BIODIESEL |</a:t>
            </a:r>
            <a:endParaRPr lang="pt-BR" sz="2215" b="1" dirty="0">
              <a:solidFill>
                <a:schemeClr val="bg1"/>
              </a:solidFill>
              <a:latin typeface="Segoe UI" panose="020B0502040204020203" pitchFamily="34" charset="0"/>
              <a:cs typeface="Segoe UI" panose="020B0502040204020203" pitchFamily="34" charset="0"/>
            </a:endParaRPr>
          </a:p>
        </p:txBody>
      </p:sp>
      <p:pic>
        <p:nvPicPr>
          <p:cNvPr id="3" name="Gráfico 2" descr="Início com preenchimento sólido">
            <a:hlinkClick r:id="rId2" action="ppaction://hlinksldjump"/>
            <a:extLst>
              <a:ext uri="{FF2B5EF4-FFF2-40B4-BE49-F238E27FC236}">
                <a16:creationId xmlns:a16="http://schemas.microsoft.com/office/drawing/2014/main" id="{BE032582-BDEB-4372-811D-9A5CF0B221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graphicFrame>
        <p:nvGraphicFramePr>
          <p:cNvPr id="8" name="Table 7">
            <a:extLst>
              <a:ext uri="{FF2B5EF4-FFF2-40B4-BE49-F238E27FC236}">
                <a16:creationId xmlns:a16="http://schemas.microsoft.com/office/drawing/2014/main" id="{BFBBA159-35F8-43E1-9B6E-504D4691E5D7}"/>
              </a:ext>
            </a:extLst>
          </p:cNvPr>
          <p:cNvGraphicFramePr>
            <a:graphicFrameLocks noGrp="1"/>
          </p:cNvGraphicFramePr>
          <p:nvPr>
            <p:extLst>
              <p:ext uri="{D42A27DB-BD31-4B8C-83A1-F6EECF244321}">
                <p14:modId xmlns:p14="http://schemas.microsoft.com/office/powerpoint/2010/main" val="3664926976"/>
              </p:ext>
            </p:extLst>
          </p:nvPr>
        </p:nvGraphicFramePr>
        <p:xfrm>
          <a:off x="153791" y="3950513"/>
          <a:ext cx="9372695" cy="1157202"/>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149153">
                  <a:extLst>
                    <a:ext uri="{9D8B030D-6E8A-4147-A177-3AD203B41FA5}">
                      <a16:colId xmlns:a16="http://schemas.microsoft.com/office/drawing/2014/main" val="3096327074"/>
                    </a:ext>
                  </a:extLst>
                </a:gridCol>
                <a:gridCol w="1521969">
                  <a:extLst>
                    <a:ext uri="{9D8B030D-6E8A-4147-A177-3AD203B41FA5}">
                      <a16:colId xmlns:a16="http://schemas.microsoft.com/office/drawing/2014/main" val="796978286"/>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40304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bl>
          </a:graphicData>
        </a:graphic>
      </p:graphicFrame>
      <p:sp>
        <p:nvSpPr>
          <p:cNvPr id="9" name="Retângulo: Cantos Arredondados 8">
            <a:extLst>
              <a:ext uri="{FF2B5EF4-FFF2-40B4-BE49-F238E27FC236}">
                <a16:creationId xmlns:a16="http://schemas.microsoft.com/office/drawing/2014/main" id="{2CA83988-BC29-4720-9AE5-393EAA277935}"/>
              </a:ext>
            </a:extLst>
          </p:cNvPr>
          <p:cNvSpPr/>
          <p:nvPr/>
        </p:nvSpPr>
        <p:spPr>
          <a:xfrm>
            <a:off x="0" y="3754262"/>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0" name="CaixaDeTexto 9">
            <a:extLst>
              <a:ext uri="{FF2B5EF4-FFF2-40B4-BE49-F238E27FC236}">
                <a16:creationId xmlns:a16="http://schemas.microsoft.com/office/drawing/2014/main" id="{0C429252-A791-4334-A3A0-89A655BB777B}"/>
              </a:ext>
            </a:extLst>
          </p:cNvPr>
          <p:cNvSpPr txBox="1"/>
          <p:nvPr/>
        </p:nvSpPr>
        <p:spPr>
          <a:xfrm>
            <a:off x="506118" y="3293956"/>
            <a:ext cx="4097965"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MORTERO|</a:t>
            </a:r>
            <a:endParaRPr lang="pt-BR" sz="2215" b="1" dirty="0">
              <a:solidFill>
                <a:schemeClr val="bg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1461610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3197563611"/>
              </p:ext>
            </p:extLst>
          </p:nvPr>
        </p:nvGraphicFramePr>
        <p:xfrm>
          <a:off x="143098" y="884249"/>
          <a:ext cx="9372695" cy="960565"/>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173914">
                  <a:extLst>
                    <a:ext uri="{9D8B030D-6E8A-4147-A177-3AD203B41FA5}">
                      <a16:colId xmlns:a16="http://schemas.microsoft.com/office/drawing/2014/main" val="3096327074"/>
                    </a:ext>
                  </a:extLst>
                </a:gridCol>
                <a:gridCol w="1497208">
                  <a:extLst>
                    <a:ext uri="{9D8B030D-6E8A-4147-A177-3AD203B41FA5}">
                      <a16:colId xmlns:a16="http://schemas.microsoft.com/office/drawing/2014/main" val="3924843858"/>
                    </a:ext>
                  </a:extLst>
                </a:gridCol>
              </a:tblGrid>
              <a:tr h="270783">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545634">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6" y="227692"/>
            <a:ext cx="3531141"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ALIMENTACIÓN|</a:t>
            </a:r>
            <a:endParaRPr lang="pt-BR" sz="2215" b="1" dirty="0">
              <a:solidFill>
                <a:schemeClr val="bg1"/>
              </a:solidFill>
              <a:latin typeface="Segoe UI" panose="020B0502040204020203" pitchFamily="34" charset="0"/>
              <a:cs typeface="Segoe UI" panose="020B0502040204020203" pitchFamily="34" charset="0"/>
            </a:endParaRPr>
          </a:p>
        </p:txBody>
      </p:sp>
      <p:pic>
        <p:nvPicPr>
          <p:cNvPr id="3" name="Gráfico 2" descr="Início com preenchimento sólido">
            <a:hlinkClick r:id="rId2" action="ppaction://hlinksldjump"/>
            <a:extLst>
              <a:ext uri="{FF2B5EF4-FFF2-40B4-BE49-F238E27FC236}">
                <a16:creationId xmlns:a16="http://schemas.microsoft.com/office/drawing/2014/main" id="{BE032582-BDEB-4372-811D-9A5CF0B221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graphicFrame>
        <p:nvGraphicFramePr>
          <p:cNvPr id="8" name="Table 7">
            <a:extLst>
              <a:ext uri="{FF2B5EF4-FFF2-40B4-BE49-F238E27FC236}">
                <a16:creationId xmlns:a16="http://schemas.microsoft.com/office/drawing/2014/main" id="{BFBBA159-35F8-43E1-9B6E-504D4691E5D7}"/>
              </a:ext>
            </a:extLst>
          </p:cNvPr>
          <p:cNvGraphicFramePr>
            <a:graphicFrameLocks noGrp="1"/>
          </p:cNvGraphicFramePr>
          <p:nvPr>
            <p:extLst>
              <p:ext uri="{D42A27DB-BD31-4B8C-83A1-F6EECF244321}">
                <p14:modId xmlns:p14="http://schemas.microsoft.com/office/powerpoint/2010/main" val="4284887736"/>
              </p:ext>
            </p:extLst>
          </p:nvPr>
        </p:nvGraphicFramePr>
        <p:xfrm>
          <a:off x="143098" y="2655420"/>
          <a:ext cx="9372695" cy="2950557"/>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173914">
                  <a:extLst>
                    <a:ext uri="{9D8B030D-6E8A-4147-A177-3AD203B41FA5}">
                      <a16:colId xmlns:a16="http://schemas.microsoft.com/office/drawing/2014/main" val="3096327074"/>
                    </a:ext>
                  </a:extLst>
                </a:gridCol>
                <a:gridCol w="1497208">
                  <a:extLst>
                    <a:ext uri="{9D8B030D-6E8A-4147-A177-3AD203B41FA5}">
                      <a16:colId xmlns:a16="http://schemas.microsoft.com/office/drawing/2014/main" val="62262052"/>
                    </a:ext>
                  </a:extLst>
                </a:gridCol>
              </a:tblGrid>
              <a:tr h="29636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582038">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p>
                      <a:pPr marL="182563" indent="0" algn="ctr"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53113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r h="647706">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r h="878722">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Licencia de Manipulación de Explosivos emitido por SUCAMEC</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85725" indent="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https://www.sucamec.gob.pe . Si no aplica, incluya un documento de respaldo</a:t>
                      </a: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3381162141"/>
                  </a:ext>
                </a:extLst>
              </a:tr>
            </a:tbl>
          </a:graphicData>
        </a:graphic>
      </p:graphicFrame>
      <p:sp>
        <p:nvSpPr>
          <p:cNvPr id="9" name="Retângulo: Cantos Arredondados 8">
            <a:extLst>
              <a:ext uri="{FF2B5EF4-FFF2-40B4-BE49-F238E27FC236}">
                <a16:creationId xmlns:a16="http://schemas.microsoft.com/office/drawing/2014/main" id="{2CA83988-BC29-4720-9AE5-393EAA277935}"/>
              </a:ext>
            </a:extLst>
          </p:cNvPr>
          <p:cNvSpPr/>
          <p:nvPr/>
        </p:nvSpPr>
        <p:spPr>
          <a:xfrm>
            <a:off x="-10693" y="2459169"/>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0" name="CaixaDeTexto 9">
            <a:extLst>
              <a:ext uri="{FF2B5EF4-FFF2-40B4-BE49-F238E27FC236}">
                <a16:creationId xmlns:a16="http://schemas.microsoft.com/office/drawing/2014/main" id="{0C429252-A791-4334-A3A0-89A655BB777B}"/>
              </a:ext>
            </a:extLst>
          </p:cNvPr>
          <p:cNvSpPr txBox="1"/>
          <p:nvPr/>
        </p:nvSpPr>
        <p:spPr>
          <a:xfrm>
            <a:off x="495425" y="1998863"/>
            <a:ext cx="4097965"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CATALIZADOR|</a:t>
            </a:r>
            <a:endParaRPr lang="pt-BR" sz="2215" b="1" dirty="0">
              <a:solidFill>
                <a:schemeClr val="bg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0601591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2514804528"/>
              </p:ext>
            </p:extLst>
          </p:nvPr>
        </p:nvGraphicFramePr>
        <p:xfrm>
          <a:off x="143098" y="884249"/>
          <a:ext cx="9372695" cy="754161"/>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145778">
                  <a:extLst>
                    <a:ext uri="{9D8B030D-6E8A-4147-A177-3AD203B41FA5}">
                      <a16:colId xmlns:a16="http://schemas.microsoft.com/office/drawing/2014/main" val="3096327074"/>
                    </a:ext>
                  </a:extLst>
                </a:gridCol>
                <a:gridCol w="1525344">
                  <a:extLst>
                    <a:ext uri="{9D8B030D-6E8A-4147-A177-3AD203B41FA5}">
                      <a16:colId xmlns:a16="http://schemas.microsoft.com/office/drawing/2014/main" val="2177803452"/>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6" y="227692"/>
            <a:ext cx="3531141"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CINTURONES/RODILLOS |</a:t>
            </a:r>
            <a:endParaRPr lang="pt-BR" sz="2215" b="1" dirty="0">
              <a:solidFill>
                <a:schemeClr val="bg1"/>
              </a:solidFill>
              <a:latin typeface="Segoe UI" panose="020B0502040204020203" pitchFamily="34" charset="0"/>
              <a:cs typeface="Segoe UI" panose="020B0502040204020203" pitchFamily="34" charset="0"/>
            </a:endParaRPr>
          </a:p>
        </p:txBody>
      </p:sp>
      <p:pic>
        <p:nvPicPr>
          <p:cNvPr id="3" name="Gráfico 2" descr="Início com preenchimento sólido">
            <a:hlinkClick r:id="rId2" action="ppaction://hlinksldjump"/>
            <a:extLst>
              <a:ext uri="{FF2B5EF4-FFF2-40B4-BE49-F238E27FC236}">
                <a16:creationId xmlns:a16="http://schemas.microsoft.com/office/drawing/2014/main" id="{BE032582-BDEB-4372-811D-9A5CF0B221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graphicFrame>
        <p:nvGraphicFramePr>
          <p:cNvPr id="8" name="Table 7">
            <a:extLst>
              <a:ext uri="{FF2B5EF4-FFF2-40B4-BE49-F238E27FC236}">
                <a16:creationId xmlns:a16="http://schemas.microsoft.com/office/drawing/2014/main" id="{BFBBA159-35F8-43E1-9B6E-504D4691E5D7}"/>
              </a:ext>
            </a:extLst>
          </p:cNvPr>
          <p:cNvGraphicFramePr>
            <a:graphicFrameLocks noGrp="1"/>
          </p:cNvGraphicFramePr>
          <p:nvPr>
            <p:extLst>
              <p:ext uri="{D42A27DB-BD31-4B8C-83A1-F6EECF244321}">
                <p14:modId xmlns:p14="http://schemas.microsoft.com/office/powerpoint/2010/main" val="2287625581"/>
              </p:ext>
            </p:extLst>
          </p:nvPr>
        </p:nvGraphicFramePr>
        <p:xfrm>
          <a:off x="153791" y="3950513"/>
          <a:ext cx="9372695" cy="1747353"/>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149153">
                  <a:extLst>
                    <a:ext uri="{9D8B030D-6E8A-4147-A177-3AD203B41FA5}">
                      <a16:colId xmlns:a16="http://schemas.microsoft.com/office/drawing/2014/main" val="3096327074"/>
                    </a:ext>
                  </a:extLst>
                </a:gridCol>
                <a:gridCol w="1521969">
                  <a:extLst>
                    <a:ext uri="{9D8B030D-6E8A-4147-A177-3AD203B41FA5}">
                      <a16:colId xmlns:a16="http://schemas.microsoft.com/office/drawing/2014/main" val="2253671087"/>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es-PE" sz="600" b="1" i="0" kern="1200" noProof="0" dirty="0">
                          <a:solidFill>
                            <a:schemeClr val="tx1"/>
                          </a:solidFill>
                          <a:effectLst/>
                          <a:latin typeface="Verdana" panose="020B0604030504040204" pitchFamily="34" charset="0"/>
                          <a:ea typeface="Verdana" panose="020B0604030504040204" pitchFamily="34" charset="0"/>
                          <a:cs typeface="+mn-cs"/>
                        </a:rPr>
                        <a:t>Licencia de funcionamiento </a:t>
                      </a:r>
                      <a:br>
                        <a:rPr lang="es-PE" sz="600" b="1" i="0" kern="1200" noProof="0" dirty="0">
                          <a:solidFill>
                            <a:schemeClr val="tx1"/>
                          </a:solidFill>
                          <a:effectLst/>
                          <a:latin typeface="Verdana" panose="020B0604030504040204" pitchFamily="34" charset="0"/>
                          <a:ea typeface="Verdana" panose="020B0604030504040204" pitchFamily="34" charset="0"/>
                          <a:cs typeface="+mn-cs"/>
                        </a:rPr>
                      </a:br>
                      <a:r>
                        <a:rPr lang="es-PE" sz="600" b="1" i="0" kern="1200" noProof="0" dirty="0">
                          <a:solidFill>
                            <a:schemeClr val="tx1"/>
                          </a:solidFill>
                          <a:effectLst/>
                          <a:latin typeface="Verdana" panose="020B0604030504040204" pitchFamily="34" charset="0"/>
                          <a:ea typeface="Verdana" panose="020B0604030504040204" pitchFamily="34" charset="0"/>
                          <a:cs typeface="+mn-cs"/>
                        </a:rPr>
                        <a:t>sectorial o licencia de operación</a:t>
                      </a: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99319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es-PE" sz="600" b="1" i="0" u="none" strike="noStrike" kern="1200" noProof="0" dirty="0">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bl>
          </a:graphicData>
        </a:graphic>
      </p:graphicFrame>
      <p:sp>
        <p:nvSpPr>
          <p:cNvPr id="9" name="Retângulo: Cantos Arredondados 8">
            <a:extLst>
              <a:ext uri="{FF2B5EF4-FFF2-40B4-BE49-F238E27FC236}">
                <a16:creationId xmlns:a16="http://schemas.microsoft.com/office/drawing/2014/main" id="{2CA83988-BC29-4720-9AE5-393EAA277935}"/>
              </a:ext>
            </a:extLst>
          </p:cNvPr>
          <p:cNvSpPr/>
          <p:nvPr/>
        </p:nvSpPr>
        <p:spPr>
          <a:xfrm>
            <a:off x="0" y="3754262"/>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0" name="CaixaDeTexto 9">
            <a:extLst>
              <a:ext uri="{FF2B5EF4-FFF2-40B4-BE49-F238E27FC236}">
                <a16:creationId xmlns:a16="http://schemas.microsoft.com/office/drawing/2014/main" id="{0C429252-A791-4334-A3A0-89A655BB777B}"/>
              </a:ext>
            </a:extLst>
          </p:cNvPr>
          <p:cNvSpPr txBox="1"/>
          <p:nvPr/>
        </p:nvSpPr>
        <p:spPr>
          <a:xfrm>
            <a:off x="506118" y="3293956"/>
            <a:ext cx="4097965"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EMBALAJE |</a:t>
            </a:r>
            <a:endParaRPr lang="pt-BR" sz="2215" b="1" dirty="0">
              <a:solidFill>
                <a:schemeClr val="bg1"/>
              </a:solidFill>
              <a:latin typeface="Segoe UI" panose="020B0502040204020203" pitchFamily="34" charset="0"/>
              <a:cs typeface="Segoe UI" panose="020B0502040204020203" pitchFamily="34" charset="0"/>
            </a:endParaRPr>
          </a:p>
        </p:txBody>
      </p:sp>
      <p:sp>
        <p:nvSpPr>
          <p:cNvPr id="11" name="CaixaDeTexto 10">
            <a:extLst>
              <a:ext uri="{FF2B5EF4-FFF2-40B4-BE49-F238E27FC236}">
                <a16:creationId xmlns:a16="http://schemas.microsoft.com/office/drawing/2014/main" id="{6BE95D8B-85D8-47D3-84B8-6C55192060E2}"/>
              </a:ext>
            </a:extLst>
          </p:cNvPr>
          <p:cNvSpPr txBox="1"/>
          <p:nvPr/>
        </p:nvSpPr>
        <p:spPr>
          <a:xfrm>
            <a:off x="3887691" y="118007"/>
            <a:ext cx="5826972" cy="577081"/>
          </a:xfrm>
          <a:prstGeom prst="rect">
            <a:avLst/>
          </a:prstGeom>
          <a:noFill/>
        </p:spPr>
        <p:txBody>
          <a:bodyPr wrap="square" rtlCol="0">
            <a:spAutoFit/>
          </a:bodyPr>
          <a:lstStyle/>
          <a:p>
            <a:r>
              <a:rPr lang="es-ES" sz="1050" dirty="0">
                <a:solidFill>
                  <a:schemeClr val="bg1"/>
                </a:solidFill>
                <a:effectLst>
                  <a:outerShdw blurRad="38100" dist="38100" dir="2700000" algn="tl">
                    <a:srgbClr val="000000">
                      <a:alpha val="43137"/>
                    </a:srgbClr>
                  </a:outerShdw>
                </a:effectLst>
              </a:rPr>
              <a:t>CINTURONES PARA OTROS ASCENSORES; CINTURONES DE PALETIZADO Y EMBALAJE; CINTURONES SIN FIN; SINCRONIZADOR DE CORREAS, V Y POLEAS; CINTURONES TRANSP; CORREAS SINCRONIZADAS Y EN V; RODILLOS DE BANDA TRANSPORTADORA</a:t>
            </a:r>
            <a:endParaRPr lang="pt-BR" sz="1050" dirty="0">
              <a:solidFill>
                <a:schemeClr val="bg1"/>
              </a:solidFill>
              <a:latin typeface="Segoe UI" panose="020B0502040204020203" pitchFamily="34" charset="0"/>
              <a:cs typeface="Segoe UI" panose="020B0502040204020203" pitchFamily="34" charset="0"/>
            </a:endParaRPr>
          </a:p>
        </p:txBody>
      </p:sp>
      <p:sp>
        <p:nvSpPr>
          <p:cNvPr id="12" name="CaixaDeTexto 11">
            <a:extLst>
              <a:ext uri="{FF2B5EF4-FFF2-40B4-BE49-F238E27FC236}">
                <a16:creationId xmlns:a16="http://schemas.microsoft.com/office/drawing/2014/main" id="{4F08C15A-48AE-498F-A02F-34C87FA95964}"/>
              </a:ext>
            </a:extLst>
          </p:cNvPr>
          <p:cNvSpPr txBox="1"/>
          <p:nvPr/>
        </p:nvSpPr>
        <p:spPr>
          <a:xfrm>
            <a:off x="2159627" y="3297921"/>
            <a:ext cx="7179359" cy="415498"/>
          </a:xfrm>
          <a:prstGeom prst="rect">
            <a:avLst/>
          </a:prstGeom>
          <a:noFill/>
        </p:spPr>
        <p:txBody>
          <a:bodyPr wrap="square" rtlCol="0">
            <a:spAutoFit/>
          </a:bodyPr>
          <a:lstStyle/>
          <a:p>
            <a:r>
              <a:rPr lang="pt-BR" sz="1050" dirty="0">
                <a:solidFill>
                  <a:schemeClr val="bg1"/>
                </a:solidFill>
                <a:effectLst>
                  <a:outerShdw blurRad="38100" dist="38100" dir="2700000" algn="tl">
                    <a:srgbClr val="000000">
                      <a:alpha val="43137"/>
                    </a:srgbClr>
                  </a:outerShdw>
                </a:effectLst>
              </a:rPr>
              <a:t>EMBALAJE DIVERSO; EMBALAJE METALICO; ENVASES NO METÁLICOS; EMBALAJE SACADO; SACO DE MORTERO; SACO DE LIMA; SACADO DE CEMENTO; PRODUCTOS BIG BAG PROD NO PELIGROSOS; BOLSA GRANDE PRODUCTOS PELIGROSOS DE PROD</a:t>
            </a:r>
            <a:endParaRPr lang="pt-BR" sz="1050" dirty="0">
              <a:solidFill>
                <a:schemeClr val="bg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7874821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1212027062"/>
              </p:ext>
            </p:extLst>
          </p:nvPr>
        </p:nvGraphicFramePr>
        <p:xfrm>
          <a:off x="143098" y="884249"/>
          <a:ext cx="9372695" cy="1747353"/>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173914">
                  <a:extLst>
                    <a:ext uri="{9D8B030D-6E8A-4147-A177-3AD203B41FA5}">
                      <a16:colId xmlns:a16="http://schemas.microsoft.com/office/drawing/2014/main" val="3096327074"/>
                    </a:ext>
                  </a:extLst>
                </a:gridCol>
                <a:gridCol w="1497208">
                  <a:extLst>
                    <a:ext uri="{9D8B030D-6E8A-4147-A177-3AD203B41FA5}">
                      <a16:colId xmlns:a16="http://schemas.microsoft.com/office/drawing/2014/main" val="1997776322"/>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p>
                      <a:pPr marL="182563" indent="0" algn="ctr"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99319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6" y="227692"/>
            <a:ext cx="3531141"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EQUIPO INDUSTRIAL |</a:t>
            </a:r>
            <a:endParaRPr lang="pt-BR" sz="2215" b="1" dirty="0">
              <a:solidFill>
                <a:schemeClr val="bg1"/>
              </a:solidFill>
              <a:latin typeface="Segoe UI" panose="020B0502040204020203" pitchFamily="34" charset="0"/>
              <a:cs typeface="Segoe UI" panose="020B0502040204020203" pitchFamily="34" charset="0"/>
            </a:endParaRPr>
          </a:p>
        </p:txBody>
      </p:sp>
      <p:pic>
        <p:nvPicPr>
          <p:cNvPr id="3" name="Gráfico 2" descr="Início com preenchimento sólido">
            <a:hlinkClick r:id="rId2" action="ppaction://hlinksldjump"/>
            <a:extLst>
              <a:ext uri="{FF2B5EF4-FFF2-40B4-BE49-F238E27FC236}">
                <a16:creationId xmlns:a16="http://schemas.microsoft.com/office/drawing/2014/main" id="{BE032582-BDEB-4372-811D-9A5CF0B221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graphicFrame>
        <p:nvGraphicFramePr>
          <p:cNvPr id="8" name="Table 7">
            <a:extLst>
              <a:ext uri="{FF2B5EF4-FFF2-40B4-BE49-F238E27FC236}">
                <a16:creationId xmlns:a16="http://schemas.microsoft.com/office/drawing/2014/main" id="{BFBBA159-35F8-43E1-9B6E-504D4691E5D7}"/>
              </a:ext>
            </a:extLst>
          </p:cNvPr>
          <p:cNvGraphicFramePr>
            <a:graphicFrameLocks noGrp="1"/>
          </p:cNvGraphicFramePr>
          <p:nvPr>
            <p:extLst>
              <p:ext uri="{D42A27DB-BD31-4B8C-83A1-F6EECF244321}">
                <p14:modId xmlns:p14="http://schemas.microsoft.com/office/powerpoint/2010/main" val="4119216036"/>
              </p:ext>
            </p:extLst>
          </p:nvPr>
        </p:nvGraphicFramePr>
        <p:xfrm>
          <a:off x="153791" y="3950513"/>
          <a:ext cx="9362394" cy="960587"/>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163221">
                  <a:extLst>
                    <a:ext uri="{9D8B030D-6E8A-4147-A177-3AD203B41FA5}">
                      <a16:colId xmlns:a16="http://schemas.microsoft.com/office/drawing/2014/main" val="3096327074"/>
                    </a:ext>
                  </a:extLst>
                </a:gridCol>
                <a:gridCol w="1497600">
                  <a:extLst>
                    <a:ext uri="{9D8B030D-6E8A-4147-A177-3AD203B41FA5}">
                      <a16:colId xmlns:a16="http://schemas.microsoft.com/office/drawing/2014/main" val="2644781792"/>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9" name="Retângulo: Cantos Arredondados 8">
            <a:extLst>
              <a:ext uri="{FF2B5EF4-FFF2-40B4-BE49-F238E27FC236}">
                <a16:creationId xmlns:a16="http://schemas.microsoft.com/office/drawing/2014/main" id="{2CA83988-BC29-4720-9AE5-393EAA277935}"/>
              </a:ext>
            </a:extLst>
          </p:cNvPr>
          <p:cNvSpPr/>
          <p:nvPr/>
        </p:nvSpPr>
        <p:spPr>
          <a:xfrm>
            <a:off x="0" y="3754262"/>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0" name="CaixaDeTexto 9">
            <a:extLst>
              <a:ext uri="{FF2B5EF4-FFF2-40B4-BE49-F238E27FC236}">
                <a16:creationId xmlns:a16="http://schemas.microsoft.com/office/drawing/2014/main" id="{0C429252-A791-4334-A3A0-89A655BB777B}"/>
              </a:ext>
            </a:extLst>
          </p:cNvPr>
          <p:cNvSpPr txBox="1"/>
          <p:nvPr/>
        </p:nvSpPr>
        <p:spPr>
          <a:xfrm>
            <a:off x="506118" y="3293956"/>
            <a:ext cx="7169300" cy="461665"/>
          </a:xfrm>
          <a:prstGeom prst="rect">
            <a:avLst/>
          </a:prstGeom>
          <a:noFill/>
        </p:spPr>
        <p:txBody>
          <a:bodyPr wrap="square" rtlCol="0">
            <a:spAutoFit/>
          </a:bodyPr>
          <a:lstStyle/>
          <a:p>
            <a:r>
              <a:rPr lang="es-ES" sz="2400" b="1" dirty="0">
                <a:solidFill>
                  <a:schemeClr val="bg1"/>
                </a:solidFill>
                <a:effectLst>
                  <a:outerShdw blurRad="38100" dist="38100" dir="2700000" algn="tl">
                    <a:srgbClr val="000000">
                      <a:alpha val="43137"/>
                    </a:srgbClr>
                  </a:outerShdw>
                </a:effectLst>
              </a:rPr>
              <a:t>EQUIPOS INDUSTRIAL/MATERIALES EN MOVIMIENTO</a:t>
            </a:r>
            <a:r>
              <a:rPr lang="en-US" sz="2400" b="1" dirty="0">
                <a:solidFill>
                  <a:schemeClr val="bg1"/>
                </a:solidFill>
                <a:effectLst>
                  <a:outerShdw blurRad="38100" dist="38100" dir="2700000" algn="tl">
                    <a:srgbClr val="000000">
                      <a:alpha val="43137"/>
                    </a:srgbClr>
                  </a:outerShdw>
                </a:effectLst>
              </a:rPr>
              <a:t> |</a:t>
            </a:r>
            <a:endParaRPr lang="pt-BR" sz="2215" b="1" dirty="0">
              <a:solidFill>
                <a:schemeClr val="bg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7904426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2787467444"/>
              </p:ext>
            </p:extLst>
          </p:nvPr>
        </p:nvGraphicFramePr>
        <p:xfrm>
          <a:off x="229298" y="770006"/>
          <a:ext cx="9372695" cy="790884"/>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17375">
                  <a:extLst>
                    <a:ext uri="{9D8B030D-6E8A-4147-A177-3AD203B41FA5}">
                      <a16:colId xmlns:a16="http://schemas.microsoft.com/office/drawing/2014/main" val="3096327074"/>
                    </a:ext>
                  </a:extLst>
                </a:gridCol>
                <a:gridCol w="1653747">
                  <a:extLst>
                    <a:ext uri="{9D8B030D-6E8A-4147-A177-3AD203B41FA5}">
                      <a16:colId xmlns:a16="http://schemas.microsoft.com/office/drawing/2014/main" val="819833996"/>
                    </a:ext>
                  </a:extLst>
                </a:gridCol>
              </a:tblGrid>
              <a:tr h="324159">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297846">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6" y="227692"/>
            <a:ext cx="3531141"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INFORMATICA |</a:t>
            </a:r>
            <a:endParaRPr lang="pt-BR" sz="2215" b="1" dirty="0">
              <a:solidFill>
                <a:schemeClr val="bg1"/>
              </a:solidFill>
              <a:latin typeface="Segoe UI" panose="020B0502040204020203" pitchFamily="34" charset="0"/>
              <a:cs typeface="Segoe UI" panose="020B0502040204020203" pitchFamily="34" charset="0"/>
            </a:endParaRPr>
          </a:p>
        </p:txBody>
      </p:sp>
      <p:pic>
        <p:nvPicPr>
          <p:cNvPr id="3" name="Gráfico 2" descr="Início com preenchimento sólido">
            <a:hlinkClick r:id="rId2" action="ppaction://hlinksldjump"/>
            <a:extLst>
              <a:ext uri="{FF2B5EF4-FFF2-40B4-BE49-F238E27FC236}">
                <a16:creationId xmlns:a16="http://schemas.microsoft.com/office/drawing/2014/main" id="{BE032582-BDEB-4372-811D-9A5CF0B221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sp>
        <p:nvSpPr>
          <p:cNvPr id="9" name="Retângulo: Cantos Arredondados 8">
            <a:extLst>
              <a:ext uri="{FF2B5EF4-FFF2-40B4-BE49-F238E27FC236}">
                <a16:creationId xmlns:a16="http://schemas.microsoft.com/office/drawing/2014/main" id="{2CA83988-BC29-4720-9AE5-393EAA277935}"/>
              </a:ext>
            </a:extLst>
          </p:cNvPr>
          <p:cNvSpPr/>
          <p:nvPr/>
        </p:nvSpPr>
        <p:spPr>
          <a:xfrm>
            <a:off x="0" y="2957844"/>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0" name="CaixaDeTexto 9">
            <a:extLst>
              <a:ext uri="{FF2B5EF4-FFF2-40B4-BE49-F238E27FC236}">
                <a16:creationId xmlns:a16="http://schemas.microsoft.com/office/drawing/2014/main" id="{0C429252-A791-4334-A3A0-89A655BB777B}"/>
              </a:ext>
            </a:extLst>
          </p:cNvPr>
          <p:cNvSpPr txBox="1"/>
          <p:nvPr/>
        </p:nvSpPr>
        <p:spPr>
          <a:xfrm>
            <a:off x="483794" y="1997315"/>
            <a:ext cx="4748606"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EXPLOSIVOS Y COMPONENTES|</a:t>
            </a:r>
            <a:endParaRPr lang="pt-BR" sz="2215" b="1" dirty="0">
              <a:solidFill>
                <a:schemeClr val="bg1"/>
              </a:solidFill>
              <a:latin typeface="Segoe UI" panose="020B0502040204020203" pitchFamily="34" charset="0"/>
              <a:cs typeface="Segoe UI" panose="020B0502040204020203" pitchFamily="34" charset="0"/>
            </a:endParaRPr>
          </a:p>
        </p:txBody>
      </p:sp>
      <p:graphicFrame>
        <p:nvGraphicFramePr>
          <p:cNvPr id="13" name="Table 7">
            <a:extLst>
              <a:ext uri="{FF2B5EF4-FFF2-40B4-BE49-F238E27FC236}">
                <a16:creationId xmlns:a16="http://schemas.microsoft.com/office/drawing/2014/main" id="{358C5AAE-B804-4E7C-8A41-555D4F43CC4A}"/>
              </a:ext>
            </a:extLst>
          </p:cNvPr>
          <p:cNvGraphicFramePr>
            <a:graphicFrameLocks noGrp="1"/>
          </p:cNvGraphicFramePr>
          <p:nvPr>
            <p:extLst>
              <p:ext uri="{D42A27DB-BD31-4B8C-83A1-F6EECF244321}">
                <p14:modId xmlns:p14="http://schemas.microsoft.com/office/powerpoint/2010/main" val="3694429568"/>
              </p:ext>
            </p:extLst>
          </p:nvPr>
        </p:nvGraphicFramePr>
        <p:xfrm>
          <a:off x="229298" y="2458980"/>
          <a:ext cx="9372695" cy="4019684"/>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39">
                  <a:extLst>
                    <a:ext uri="{9D8B030D-6E8A-4147-A177-3AD203B41FA5}">
                      <a16:colId xmlns:a16="http://schemas.microsoft.com/office/drawing/2014/main" val="1349069656"/>
                    </a:ext>
                  </a:extLst>
                </a:gridCol>
                <a:gridCol w="1388852">
                  <a:extLst>
                    <a:ext uri="{9D8B030D-6E8A-4147-A177-3AD203B41FA5}">
                      <a16:colId xmlns:a16="http://schemas.microsoft.com/office/drawing/2014/main" val="3968628279"/>
                    </a:ext>
                  </a:extLst>
                </a:gridCol>
                <a:gridCol w="5031443">
                  <a:extLst>
                    <a:ext uri="{9D8B030D-6E8A-4147-A177-3AD203B41FA5}">
                      <a16:colId xmlns:a16="http://schemas.microsoft.com/office/drawing/2014/main" val="3096327074"/>
                    </a:ext>
                  </a:extLst>
                </a:gridCol>
                <a:gridCol w="1639679">
                  <a:extLst>
                    <a:ext uri="{9D8B030D-6E8A-4147-A177-3AD203B41FA5}">
                      <a16:colId xmlns:a16="http://schemas.microsoft.com/office/drawing/2014/main" val="3495284540"/>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Fonte de </a:t>
                      </a:r>
                      <a:r>
                        <a:rPr lang="pt-BR" sz="1000" b="1" noProof="0" dirty="0"/>
                        <a:t>analise</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O que é?</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04969">
                <a:tc rowSpan="3">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336833">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r h="336833">
                <a:tc vMerge="1">
                  <a:txBody>
                    <a:bodyPr/>
                    <a:lstStyle/>
                    <a:p>
                      <a:pPr marL="0" algn="ctr" defTabSz="914400" rtl="0" eaLnBrk="1" fontAlgn="b" latinLnBrk="0" hangingPunct="1"/>
                      <a:endParaRPr lang="pt-BR" sz="700" b="1" kern="1200" dirty="0">
                        <a:solidFill>
                          <a:schemeClr val="bg1"/>
                        </a:solidFill>
                        <a:latin typeface="+mn-lt"/>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kern="1200" dirty="0" err="1">
                          <a:solidFill>
                            <a:schemeClr val="dk1"/>
                          </a:solidFill>
                          <a:effectLst/>
                          <a:latin typeface="Verdana" panose="020B0604030504040204" pitchFamily="34" charset="0"/>
                          <a:ea typeface="Verdana" panose="020B0604030504040204" pitchFamily="34" charset="0"/>
                          <a:cs typeface="+mn-cs"/>
                        </a:rPr>
                        <a:t>Plan</a:t>
                      </a:r>
                      <a:r>
                        <a:rPr lang="pt-BR" sz="600" kern="1200" dirty="0">
                          <a:solidFill>
                            <a:schemeClr val="dk1"/>
                          </a:solidFill>
                          <a:effectLst/>
                          <a:latin typeface="Verdana" panose="020B0604030504040204" pitchFamily="34" charset="0"/>
                          <a:ea typeface="Verdana" panose="020B0604030504040204" pitchFamily="34" charset="0"/>
                          <a:cs typeface="+mn-cs"/>
                        </a:rPr>
                        <a:t> de Contingencia de Transporte de </a:t>
                      </a:r>
                      <a:r>
                        <a:rPr lang="pt-BR" sz="600" kern="1200" dirty="0" err="1">
                          <a:solidFill>
                            <a:schemeClr val="dk1"/>
                          </a:solidFill>
                          <a:effectLst/>
                          <a:latin typeface="Verdana" panose="020B0604030504040204" pitchFamily="34" charset="0"/>
                          <a:ea typeface="Verdana" panose="020B0604030504040204" pitchFamily="34" charset="0"/>
                          <a:cs typeface="+mn-cs"/>
                        </a:rPr>
                        <a:t>Materiales</a:t>
                      </a:r>
                      <a:r>
                        <a:rPr lang="pt-BR" sz="600" kern="1200" dirty="0">
                          <a:solidFill>
                            <a:schemeClr val="dk1"/>
                          </a:solidFill>
                          <a:effectLst/>
                          <a:latin typeface="Verdana" panose="020B0604030504040204" pitchFamily="34" charset="0"/>
                          <a:ea typeface="Verdana" panose="020B0604030504040204" pitchFamily="34" charset="0"/>
                          <a:cs typeface="+mn-cs"/>
                        </a:rPr>
                        <a:t> y </a:t>
                      </a:r>
                      <a:r>
                        <a:rPr lang="pt-BR" sz="600" kern="1200" dirty="0" err="1">
                          <a:solidFill>
                            <a:schemeClr val="dk1"/>
                          </a:solidFill>
                          <a:effectLst/>
                          <a:latin typeface="Verdana" panose="020B0604030504040204" pitchFamily="34" charset="0"/>
                          <a:ea typeface="Verdana" panose="020B0604030504040204" pitchFamily="34" charset="0"/>
                          <a:cs typeface="+mn-cs"/>
                        </a:rPr>
                        <a:t>Residuos</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Peligrosos</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debidamente</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aprobado</a:t>
                      </a:r>
                      <a:r>
                        <a:rPr lang="pt-BR" sz="600" kern="1200" dirty="0">
                          <a:solidFill>
                            <a:schemeClr val="dk1"/>
                          </a:solidFill>
                          <a:effectLst/>
                          <a:latin typeface="Verdana" panose="020B0604030504040204" pitchFamily="34" charset="0"/>
                          <a:ea typeface="Verdana" panose="020B0604030504040204" pitchFamily="34" charset="0"/>
                          <a:cs typeface="+mn-cs"/>
                        </a:rPr>
                        <a:t> por </a:t>
                      </a:r>
                      <a:r>
                        <a:rPr lang="pt-BR" sz="600" kern="1200" dirty="0" err="1">
                          <a:solidFill>
                            <a:schemeClr val="dk1"/>
                          </a:solidFill>
                          <a:effectLst/>
                          <a:latin typeface="Verdana" panose="020B0604030504040204" pitchFamily="34" charset="0"/>
                          <a:ea typeface="Verdana" panose="020B0604030504040204" pitchFamily="34" charset="0"/>
                          <a:cs typeface="+mn-cs"/>
                        </a:rPr>
                        <a:t>el</a:t>
                      </a:r>
                      <a:r>
                        <a:rPr lang="pt-BR" sz="600" kern="1200" dirty="0">
                          <a:solidFill>
                            <a:schemeClr val="dk1"/>
                          </a:solidFill>
                          <a:effectLst/>
                          <a:latin typeface="Verdana" panose="020B0604030504040204" pitchFamily="34" charset="0"/>
                          <a:ea typeface="Verdana" panose="020B0604030504040204" pitchFamily="34" charset="0"/>
                          <a:cs typeface="+mn-cs"/>
                        </a:rPr>
                        <a:t> MTC</a:t>
                      </a:r>
                      <a:endParaRPr lang="es-ES" sz="600" b="1" i="0"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s-PE" sz="600" kern="1200" dirty="0">
                          <a:solidFill>
                            <a:schemeClr val="dk1"/>
                          </a:solidFill>
                          <a:effectLst/>
                          <a:latin typeface="Verdana" panose="020B0604030504040204" pitchFamily="34" charset="0"/>
                          <a:ea typeface="Verdana" panose="020B0604030504040204" pitchFamily="34" charset="0"/>
                          <a:cs typeface="+mn-cs"/>
                        </a:rPr>
                        <a:t>Quien lo elabora deber   estar habilitado ante el Colegio Profesional correspondiente.</a:t>
                      </a:r>
                      <a:endParaRPr lang="pt-BR" sz="600" kern="1200" dirty="0">
                        <a:solidFill>
                          <a:schemeClr val="dk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l" defTabSz="914400" rtl="0" eaLnBrk="1" fontAlgn="b" latinLnBrk="0" hangingPunct="1">
                        <a:lnSpc>
                          <a:spcPct val="100000"/>
                        </a:lnSpc>
                        <a:spcBef>
                          <a:spcPts val="0"/>
                        </a:spcBef>
                        <a:spcAft>
                          <a:spcPts val="0"/>
                        </a:spcAft>
                        <a:buClrTx/>
                        <a:buSzTx/>
                        <a:buFontTx/>
                        <a:buNone/>
                        <a:tabLst/>
                        <a:defRPr/>
                      </a:pPr>
                      <a:r>
                        <a:rPr lang="es-PE" sz="600" kern="1200" dirty="0">
                          <a:solidFill>
                            <a:schemeClr val="dk1"/>
                          </a:solidFill>
                          <a:effectLst/>
                          <a:latin typeface="Verdana" panose="020B0604030504040204" pitchFamily="34" charset="0"/>
                          <a:ea typeface="Verdana" panose="020B0604030504040204" pitchFamily="34" charset="0"/>
                          <a:cs typeface="+mn-cs"/>
                        </a:rPr>
                        <a:t>Instrumento de gestión conformado por un conjunto de procedimiento específicos preestablecidos de tipo operativo,  que tiene como finalidad evitar o reducir los posibles daños a la vida humana, salud, patrimonio y al ambiente .</a:t>
                      </a:r>
                      <a:endParaRPr lang="pt-BR" sz="600" kern="1200" dirty="0">
                        <a:solidFill>
                          <a:schemeClr val="dk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3402771159"/>
                  </a:ext>
                </a:extLst>
              </a:tr>
              <a:tr h="464783">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mn-lt"/>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r h="401491">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Registro Nacional de Transporte Terrestre de Materiales y Residuos Peligrosos del MTC</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https://www.mtc.gob.pe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Es una constancia de registro Nacional de Transporte Terrestre de Materiales y Residuos Peligrosos: Esta debe ser solicitada por el proveedor al MTC.</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2365993059"/>
                  </a:ext>
                </a:extLst>
              </a:tr>
              <a:tr h="537868">
                <a:tc vMerge="1">
                  <a:txBody>
                    <a:bodyPr/>
                    <a:lstStyle/>
                    <a:p>
                      <a:endParaRPr lang="pt-BR"/>
                    </a:p>
                  </a:txBody>
                  <a:tcPr/>
                </a:tc>
                <a:tc>
                  <a:txBody>
                    <a:bodyPr/>
                    <a:lstStyle/>
                    <a:p>
                      <a:pPr marL="0" algn="ctr" defTabSz="914400" rtl="0" eaLnBrk="1" fontAlgn="b" latinLnBrk="0" hangingPunct="1"/>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Permiso de Operación Especial para prestar el Servicio de Transporte Terrestre de Materiales y/o Residuos Peligrosos emitido por el MTC.</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https://portal.mtc.gob.pe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Autorización del servicio de materiales y residuos peligrosos</a:t>
                      </a:r>
                      <a:b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b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Permiso de operación especial para transporte de materiales y/o residuos peligrosos por carretera. Link informativo sobre el procedimiento para obtener el permiso)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2015940584"/>
                  </a:ext>
                </a:extLst>
              </a:tr>
              <a:tr h="537868">
                <a:tc vMerge="1">
                  <a:txBody>
                    <a:bodyPr/>
                    <a:lstStyle/>
                    <a:p>
                      <a:pPr marL="0" algn="ctr" defTabSz="914400" rtl="0" eaLnBrk="1" fontAlgn="b" latinLnBrk="0" hangingPunct="1"/>
                      <a:endParaRPr lang="pt-BR" sz="600" b="1"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Licencia de Manipulación de Explosivos emitido por SUCAMEC</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https://www.sucamec.gob.pe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534217148"/>
                  </a:ext>
                </a:extLst>
              </a:tr>
              <a:tr h="537868">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700" b="1" i="0" u="none" strike="noStrike" kern="1200" cap="none" spc="0" normalizeH="0" baseline="0" noProof="0" dirty="0">
                        <a:ln>
                          <a:noFill/>
                        </a:ln>
                        <a:solidFill>
                          <a:schemeClr val="bg1"/>
                        </a:solidFill>
                        <a:effectLst/>
                        <a:uLnTx/>
                        <a:uFillTx/>
                        <a:latin typeface="+mn-lt"/>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Licencia de Manipulación de Explosivos – emitido por el Ejecito</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https://www.sucamec.gob.pe.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41679849"/>
                  </a:ext>
                </a:extLst>
              </a:tr>
            </a:tbl>
          </a:graphicData>
        </a:graphic>
      </p:graphicFrame>
    </p:spTree>
    <p:extLst>
      <p:ext uri="{BB962C8B-B14F-4D97-AF65-F5344CB8AC3E}">
        <p14:creationId xmlns:p14="http://schemas.microsoft.com/office/powerpoint/2010/main" val="15791320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3132332694"/>
              </p:ext>
            </p:extLst>
          </p:nvPr>
        </p:nvGraphicFramePr>
        <p:xfrm>
          <a:off x="143098" y="884249"/>
          <a:ext cx="9372695" cy="2207512"/>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75440">
                  <a:extLst>
                    <a:ext uri="{9D8B030D-6E8A-4147-A177-3AD203B41FA5}">
                      <a16:colId xmlns:a16="http://schemas.microsoft.com/office/drawing/2014/main" val="3096327074"/>
                    </a:ext>
                  </a:extLst>
                </a:gridCol>
                <a:gridCol w="1595682">
                  <a:extLst>
                    <a:ext uri="{9D8B030D-6E8A-4147-A177-3AD203B41FA5}">
                      <a16:colId xmlns:a16="http://schemas.microsoft.com/office/drawing/2014/main" val="3052448481"/>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32969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r h="582507">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r h="612000">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Licencia de Manipulación de Explosivos emitido por SUCAMEC</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https://www.sucamec.gob.pe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586319390"/>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6" y="227692"/>
            <a:ext cx="5010024"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TINTAS/PEGATINAS/LUBRIFICANTES |</a:t>
            </a:r>
            <a:endParaRPr lang="pt-BR" sz="2215" b="1" dirty="0">
              <a:solidFill>
                <a:schemeClr val="bg1"/>
              </a:solidFill>
              <a:latin typeface="Segoe UI" panose="020B0502040204020203" pitchFamily="34" charset="0"/>
              <a:cs typeface="Segoe UI" panose="020B0502040204020203" pitchFamily="34" charset="0"/>
            </a:endParaRPr>
          </a:p>
        </p:txBody>
      </p:sp>
      <p:pic>
        <p:nvPicPr>
          <p:cNvPr id="3" name="Gráfico 2" descr="Início com preenchimento sólido">
            <a:hlinkClick r:id="rId2" action="ppaction://hlinksldjump"/>
            <a:extLst>
              <a:ext uri="{FF2B5EF4-FFF2-40B4-BE49-F238E27FC236}">
                <a16:creationId xmlns:a16="http://schemas.microsoft.com/office/drawing/2014/main" id="{BE032582-BDEB-4372-811D-9A5CF0B221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graphicFrame>
        <p:nvGraphicFramePr>
          <p:cNvPr id="8" name="Table 7">
            <a:extLst>
              <a:ext uri="{FF2B5EF4-FFF2-40B4-BE49-F238E27FC236}">
                <a16:creationId xmlns:a16="http://schemas.microsoft.com/office/drawing/2014/main" id="{BFBBA159-35F8-43E1-9B6E-504D4691E5D7}"/>
              </a:ext>
            </a:extLst>
          </p:cNvPr>
          <p:cNvGraphicFramePr>
            <a:graphicFrameLocks noGrp="1"/>
          </p:cNvGraphicFramePr>
          <p:nvPr>
            <p:extLst>
              <p:ext uri="{D42A27DB-BD31-4B8C-83A1-F6EECF244321}">
                <p14:modId xmlns:p14="http://schemas.microsoft.com/office/powerpoint/2010/main" val="2902036006"/>
              </p:ext>
            </p:extLst>
          </p:nvPr>
        </p:nvGraphicFramePr>
        <p:xfrm>
          <a:off x="153791" y="3950513"/>
          <a:ext cx="9372695" cy="960587"/>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78814">
                  <a:extLst>
                    <a:ext uri="{9D8B030D-6E8A-4147-A177-3AD203B41FA5}">
                      <a16:colId xmlns:a16="http://schemas.microsoft.com/office/drawing/2014/main" val="3096327074"/>
                    </a:ext>
                  </a:extLst>
                </a:gridCol>
                <a:gridCol w="1592308">
                  <a:extLst>
                    <a:ext uri="{9D8B030D-6E8A-4147-A177-3AD203B41FA5}">
                      <a16:colId xmlns:a16="http://schemas.microsoft.com/office/drawing/2014/main" val="1111052047"/>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9" name="Retângulo: Cantos Arredondados 8">
            <a:extLst>
              <a:ext uri="{FF2B5EF4-FFF2-40B4-BE49-F238E27FC236}">
                <a16:creationId xmlns:a16="http://schemas.microsoft.com/office/drawing/2014/main" id="{2CA83988-BC29-4720-9AE5-393EAA277935}"/>
              </a:ext>
            </a:extLst>
          </p:cNvPr>
          <p:cNvSpPr/>
          <p:nvPr/>
        </p:nvSpPr>
        <p:spPr>
          <a:xfrm>
            <a:off x="0" y="3754262"/>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0" name="CaixaDeTexto 9">
            <a:extLst>
              <a:ext uri="{FF2B5EF4-FFF2-40B4-BE49-F238E27FC236}">
                <a16:creationId xmlns:a16="http://schemas.microsoft.com/office/drawing/2014/main" id="{0C429252-A791-4334-A3A0-89A655BB777B}"/>
              </a:ext>
            </a:extLst>
          </p:cNvPr>
          <p:cNvSpPr txBox="1"/>
          <p:nvPr/>
        </p:nvSpPr>
        <p:spPr>
          <a:xfrm>
            <a:off x="506118" y="3293956"/>
            <a:ext cx="4097965"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ARTÍCULOS DIBUJO|</a:t>
            </a:r>
            <a:endParaRPr lang="pt-BR" sz="2215" b="1" dirty="0">
              <a:solidFill>
                <a:schemeClr val="bg1"/>
              </a:solidFill>
              <a:latin typeface="Segoe UI" panose="020B0502040204020203" pitchFamily="34" charset="0"/>
              <a:cs typeface="Segoe UI" panose="020B0502040204020203" pitchFamily="34" charset="0"/>
            </a:endParaRPr>
          </a:p>
        </p:txBody>
      </p:sp>
      <p:sp>
        <p:nvSpPr>
          <p:cNvPr id="11" name="CaixaDeTexto 10">
            <a:extLst>
              <a:ext uri="{FF2B5EF4-FFF2-40B4-BE49-F238E27FC236}">
                <a16:creationId xmlns:a16="http://schemas.microsoft.com/office/drawing/2014/main" id="{BF868A97-A8EE-48B5-BCB3-F1CCAE19EBDC}"/>
              </a:ext>
            </a:extLst>
          </p:cNvPr>
          <p:cNvSpPr txBox="1"/>
          <p:nvPr/>
        </p:nvSpPr>
        <p:spPr>
          <a:xfrm>
            <a:off x="5333060" y="266286"/>
            <a:ext cx="4527550" cy="415498"/>
          </a:xfrm>
          <a:prstGeom prst="rect">
            <a:avLst/>
          </a:prstGeom>
          <a:noFill/>
        </p:spPr>
        <p:txBody>
          <a:bodyPr wrap="square" rtlCol="0">
            <a:spAutoFit/>
          </a:bodyPr>
          <a:lstStyle/>
          <a:p>
            <a:r>
              <a:rPr lang="pt-BR" sz="1050" dirty="0">
                <a:solidFill>
                  <a:schemeClr val="bg1"/>
                </a:solidFill>
                <a:effectLst>
                  <a:outerShdw blurRad="38100" dist="38100" dir="2700000" algn="tl">
                    <a:srgbClr val="000000">
                      <a:alpha val="43137"/>
                    </a:srgbClr>
                  </a:outerShdw>
                </a:effectLst>
              </a:rPr>
              <a:t>PEGATINAS; LUBRICANTES; PINTURAS Y BARNICES; PINTURAS, SELLADORES E INSTRUMENTOS DE PINTURA</a:t>
            </a:r>
            <a:endParaRPr lang="pt-BR" sz="1050" dirty="0">
              <a:solidFill>
                <a:schemeClr val="bg1"/>
              </a:solidFill>
              <a:latin typeface="Segoe UI" panose="020B0502040204020203" pitchFamily="34" charset="0"/>
              <a:cs typeface="Segoe UI" panose="020B0502040204020203" pitchFamily="34" charset="0"/>
            </a:endParaRPr>
          </a:p>
        </p:txBody>
      </p:sp>
      <p:sp>
        <p:nvSpPr>
          <p:cNvPr id="13" name="CaixaDeTexto 12">
            <a:extLst>
              <a:ext uri="{FF2B5EF4-FFF2-40B4-BE49-F238E27FC236}">
                <a16:creationId xmlns:a16="http://schemas.microsoft.com/office/drawing/2014/main" id="{5D4F2335-9B20-49CE-B749-C8B41CA19AF6}"/>
              </a:ext>
            </a:extLst>
          </p:cNvPr>
          <p:cNvSpPr txBox="1"/>
          <p:nvPr/>
        </p:nvSpPr>
        <p:spPr>
          <a:xfrm>
            <a:off x="3187659" y="3394334"/>
            <a:ext cx="5747467" cy="253916"/>
          </a:xfrm>
          <a:prstGeom prst="rect">
            <a:avLst/>
          </a:prstGeom>
          <a:noFill/>
        </p:spPr>
        <p:txBody>
          <a:bodyPr wrap="square" rtlCol="0">
            <a:spAutoFit/>
          </a:bodyPr>
          <a:lstStyle/>
          <a:p>
            <a:r>
              <a:rPr lang="es-ES" sz="1050" dirty="0">
                <a:solidFill>
                  <a:schemeClr val="bg1"/>
                </a:solidFill>
                <a:effectLst>
                  <a:outerShdw blurRad="38100" dist="38100" dir="2700000" algn="tl">
                    <a:srgbClr val="000000">
                      <a:alpha val="43137"/>
                    </a:srgbClr>
                  </a:outerShdw>
                </a:effectLst>
              </a:rPr>
              <a:t>GOMAS BAJO DISEÑO; PIEZA DE FABRICACIÓN BAJO DISEÑO</a:t>
            </a:r>
            <a:endParaRPr lang="pt-BR" sz="1050" dirty="0">
              <a:solidFill>
                <a:schemeClr val="bg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8467978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1992874621"/>
              </p:ext>
            </p:extLst>
          </p:nvPr>
        </p:nvGraphicFramePr>
        <p:xfrm>
          <a:off x="143098" y="884249"/>
          <a:ext cx="9372695" cy="1784290"/>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89507">
                  <a:extLst>
                    <a:ext uri="{9D8B030D-6E8A-4147-A177-3AD203B41FA5}">
                      <a16:colId xmlns:a16="http://schemas.microsoft.com/office/drawing/2014/main" val="3096327074"/>
                    </a:ext>
                  </a:extLst>
                </a:gridCol>
                <a:gridCol w="1581615">
                  <a:extLst>
                    <a:ext uri="{9D8B030D-6E8A-4147-A177-3AD203B41FA5}">
                      <a16:colId xmlns:a16="http://schemas.microsoft.com/office/drawing/2014/main" val="3435633752"/>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32969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r h="396000">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r h="360000">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Licencia de Manipulación de Explosivos emitido por SUCAMEC</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https://www.sucamec.gob.pe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586319390"/>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6" y="227692"/>
            <a:ext cx="5760000" cy="461665"/>
          </a:xfrm>
          <a:prstGeom prst="rect">
            <a:avLst/>
          </a:prstGeom>
          <a:noFill/>
        </p:spPr>
        <p:txBody>
          <a:bodyPr wrap="square" rtlCol="0">
            <a:spAutoFit/>
          </a:bodyPr>
          <a:lstStyle/>
          <a:p>
            <a:r>
              <a:rPr lang="es-ES" sz="2400" b="1" dirty="0">
                <a:solidFill>
                  <a:schemeClr val="bg1"/>
                </a:solidFill>
                <a:effectLst>
                  <a:outerShdw blurRad="38100" dist="38100" dir="2700000" algn="tl">
                    <a:srgbClr val="000000">
                      <a:alpha val="43137"/>
                    </a:srgbClr>
                  </a:outerShdw>
                </a:effectLst>
              </a:rPr>
              <a:t>PRODUCTO QUÍMICO NO PELIGROSO</a:t>
            </a:r>
            <a:r>
              <a:rPr lang="en-US" sz="2400" b="1" dirty="0">
                <a:solidFill>
                  <a:schemeClr val="bg1"/>
                </a:solidFill>
                <a:effectLst>
                  <a:outerShdw blurRad="38100" dist="38100" dir="2700000" algn="tl">
                    <a:srgbClr val="000000">
                      <a:alpha val="43137"/>
                    </a:srgbClr>
                  </a:outerShdw>
                </a:effectLst>
              </a:rPr>
              <a:t>|</a:t>
            </a:r>
            <a:endParaRPr lang="pt-BR" sz="2215" b="1" dirty="0">
              <a:solidFill>
                <a:schemeClr val="bg1"/>
              </a:solidFill>
              <a:latin typeface="Segoe UI" panose="020B0502040204020203" pitchFamily="34" charset="0"/>
              <a:cs typeface="Segoe UI" panose="020B0502040204020203" pitchFamily="34" charset="0"/>
            </a:endParaRPr>
          </a:p>
        </p:txBody>
      </p:sp>
      <p:pic>
        <p:nvPicPr>
          <p:cNvPr id="3" name="Gráfico 2" descr="Início com preenchimento sólido">
            <a:hlinkClick r:id="rId2" action="ppaction://hlinksldjump"/>
            <a:extLst>
              <a:ext uri="{FF2B5EF4-FFF2-40B4-BE49-F238E27FC236}">
                <a16:creationId xmlns:a16="http://schemas.microsoft.com/office/drawing/2014/main" id="{BE032582-BDEB-4372-811D-9A5CF0B221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graphicFrame>
        <p:nvGraphicFramePr>
          <p:cNvPr id="8" name="Table 7">
            <a:extLst>
              <a:ext uri="{FF2B5EF4-FFF2-40B4-BE49-F238E27FC236}">
                <a16:creationId xmlns:a16="http://schemas.microsoft.com/office/drawing/2014/main" id="{BFBBA159-35F8-43E1-9B6E-504D4691E5D7}"/>
              </a:ext>
            </a:extLst>
          </p:cNvPr>
          <p:cNvGraphicFramePr>
            <a:graphicFrameLocks noGrp="1"/>
          </p:cNvGraphicFramePr>
          <p:nvPr>
            <p:extLst>
              <p:ext uri="{D42A27DB-BD31-4B8C-83A1-F6EECF244321}">
                <p14:modId xmlns:p14="http://schemas.microsoft.com/office/powerpoint/2010/main" val="1009812012"/>
              </p:ext>
            </p:extLst>
          </p:nvPr>
        </p:nvGraphicFramePr>
        <p:xfrm>
          <a:off x="183872" y="5061083"/>
          <a:ext cx="9372695" cy="960587"/>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99936">
                  <a:extLst>
                    <a:ext uri="{9D8B030D-6E8A-4147-A177-3AD203B41FA5}">
                      <a16:colId xmlns:a16="http://schemas.microsoft.com/office/drawing/2014/main" val="3096327074"/>
                    </a:ext>
                  </a:extLst>
                </a:gridCol>
                <a:gridCol w="1571186">
                  <a:extLst>
                    <a:ext uri="{9D8B030D-6E8A-4147-A177-3AD203B41FA5}">
                      <a16:colId xmlns:a16="http://schemas.microsoft.com/office/drawing/2014/main" val="3962161539"/>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612000">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9" name="Retângulo: Cantos Arredondados 8">
            <a:extLst>
              <a:ext uri="{FF2B5EF4-FFF2-40B4-BE49-F238E27FC236}">
                <a16:creationId xmlns:a16="http://schemas.microsoft.com/office/drawing/2014/main" id="{2CA83988-BC29-4720-9AE5-393EAA277935}"/>
              </a:ext>
            </a:extLst>
          </p:cNvPr>
          <p:cNvSpPr/>
          <p:nvPr/>
        </p:nvSpPr>
        <p:spPr>
          <a:xfrm>
            <a:off x="-22324" y="3221922"/>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0" name="CaixaDeTexto 9">
            <a:extLst>
              <a:ext uri="{FF2B5EF4-FFF2-40B4-BE49-F238E27FC236}">
                <a16:creationId xmlns:a16="http://schemas.microsoft.com/office/drawing/2014/main" id="{0C429252-A791-4334-A3A0-89A655BB777B}"/>
              </a:ext>
            </a:extLst>
          </p:cNvPr>
          <p:cNvSpPr txBox="1"/>
          <p:nvPr/>
        </p:nvSpPr>
        <p:spPr>
          <a:xfrm>
            <a:off x="483794" y="2761616"/>
            <a:ext cx="4097965"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MATERIALES EN GENERAL|</a:t>
            </a:r>
            <a:endParaRPr lang="pt-BR" sz="2215" b="1" dirty="0">
              <a:solidFill>
                <a:schemeClr val="bg1"/>
              </a:solidFill>
              <a:latin typeface="Segoe UI" panose="020B0502040204020203" pitchFamily="34" charset="0"/>
              <a:cs typeface="Segoe UI" panose="020B0502040204020203" pitchFamily="34" charset="0"/>
            </a:endParaRPr>
          </a:p>
        </p:txBody>
      </p:sp>
      <p:sp>
        <p:nvSpPr>
          <p:cNvPr id="12" name="CaixaDeTexto 11">
            <a:extLst>
              <a:ext uri="{FF2B5EF4-FFF2-40B4-BE49-F238E27FC236}">
                <a16:creationId xmlns:a16="http://schemas.microsoft.com/office/drawing/2014/main" id="{97A61748-9286-4412-88D2-29A8E4FB20D0}"/>
              </a:ext>
            </a:extLst>
          </p:cNvPr>
          <p:cNvSpPr txBox="1"/>
          <p:nvPr/>
        </p:nvSpPr>
        <p:spPr>
          <a:xfrm>
            <a:off x="269098" y="3312862"/>
            <a:ext cx="9246695" cy="1708160"/>
          </a:xfrm>
          <a:prstGeom prst="rect">
            <a:avLst/>
          </a:prstGeom>
          <a:noFill/>
        </p:spPr>
        <p:txBody>
          <a:bodyPr wrap="square" rtlCol="0">
            <a:spAutoFit/>
          </a:bodyPr>
          <a:lstStyle/>
          <a:p>
            <a:r>
              <a:rPr lang="es-ES" sz="1050" dirty="0">
                <a:solidFill>
                  <a:schemeClr val="bg1"/>
                </a:solidFill>
                <a:effectLst>
                  <a:outerShdw blurRad="38100" dist="38100" dir="2700000" algn="tl">
                    <a:srgbClr val="000000">
                      <a:alpha val="43137"/>
                    </a:srgbClr>
                  </a:outerShdw>
                </a:effectLst>
              </a:rPr>
              <a:t>APARATO DE INSPECCIÓN / MEDICACIÓN; REGALOS; CABLE DE ACERO, CADENAS, ICAMENTO VARIOS; CALDERA / MECANIZADO; SUPERFICIES DE LAMINACIÓN; CANASTA BÁSICA ; CONSUMIBLES Y COMPONENTES DE SOLDADURA; EQUIPO DE LIMPIEZA; IMPRESO; ETIQUETAS COLGANTES; HARDWARE VARIOS; HERRAMIENTAS DE CORTE; HERRAMIENTAS Y ACCESORIOS; PELÍCULAS DE ESTIRAMIENTO; FILTROS Y ELEMENTOS FILTRANTES; FILTRO DE FIBRA DE VIDRIO; MATERIALES EN GENERAL; FALSIFICADO; SUMINISTRO DE AZULEJOS; FRENOS Y ACCESORIOS INDUSTRIALES; INFORMÁTICA; MADERA Y PRODUCTOS DE MADERA; MANGUERA; MATERIALES MECANICOS; MATERIAL DE CONSTRUCCIÓN; EQUIPO ELÉCTRICO; MATERIAL EN PATENTE METAL; MATERIAL DE VIDRIO; MATERIAL DE OFICINA; MATERIAL DE HIGIENE Y SALUD; MOTORES DE COMBUSTIÓN; MOTOR ELECTRICO; MUEBLES Y ACCESORIOS; PALETAS; TORNILLO Y FIJACIÓN RELACIONADOS; CARPETA ANODITA; PAVER; PIEZAS DE GRAFITO; ALQUITRÁN; NEUMÁTICOS Y ACCESORIOS; POLÍMEROS Y ARTEFACTOS DE CAUCHO; PRODUCTOS FARMACÉUTICOS; REFRACTORES; REFRIGERACIÓN / INTERCAMBIO DE CALOR; EMPAQUETADURA; RODAMIENTOS Y ACCESORIOS; SEGURIDAD INDUSTRIAL Y EPI; ASERRA (BRIQUETA); SISTEMA ELECTROMECANICO; SISTEMA HIDRÁULICO; EQUIPO MINERO DE REPUESTO; DESPERDICIO; TUBERÍAS Y CONEXIONES; SELLO; CÁTODO; ACEITE LUBRICANTE COLECTOR Y REFINADOR; VEHÍCULOS Y ACCESORIOS DIVERSOS; </a:t>
            </a:r>
            <a:endParaRPr lang="pt-BR" sz="1050" dirty="0">
              <a:solidFill>
                <a:schemeClr val="bg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821120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2" name="Imagem 11" descr="Grupo de pessoas com roupas laranja&#10;&#10;Descrição gerada automaticamente">
            <a:extLst>
              <a:ext uri="{FF2B5EF4-FFF2-40B4-BE49-F238E27FC236}">
                <a16:creationId xmlns:a16="http://schemas.microsoft.com/office/drawing/2014/main" id="{6D01CCC6-F303-4EA0-9D7D-5B5F9CE1754D}"/>
              </a:ext>
            </a:extLst>
          </p:cNvPr>
          <p:cNvPicPr>
            <a:picLocks noChangeAspect="1"/>
          </p:cNvPicPr>
          <p:nvPr/>
        </p:nvPicPr>
        <p:blipFill>
          <a:blip r:embed="rId2">
            <a:alphaModFix amt="9000"/>
            <a:extLst>
              <a:ext uri="{28A0092B-C50C-407E-A947-70E740481C1C}">
                <a14:useLocalDpi xmlns:a14="http://schemas.microsoft.com/office/drawing/2010/main" val="0"/>
              </a:ext>
            </a:extLst>
          </a:blip>
          <a:stretch>
            <a:fillRect/>
          </a:stretch>
        </p:blipFill>
        <p:spPr>
          <a:xfrm>
            <a:off x="0" y="21376"/>
            <a:ext cx="9864766" cy="6836623"/>
          </a:xfrm>
          <a:prstGeom prst="rect">
            <a:avLst/>
          </a:prstGeom>
        </p:spPr>
      </p:pic>
      <p:sp>
        <p:nvSpPr>
          <p:cNvPr id="8" name="CaixaDeTexto 7">
            <a:extLst>
              <a:ext uri="{FF2B5EF4-FFF2-40B4-BE49-F238E27FC236}">
                <a16:creationId xmlns:a16="http://schemas.microsoft.com/office/drawing/2014/main" id="{FAE2D208-4109-4045-939B-D21DB6D58B14}"/>
              </a:ext>
            </a:extLst>
          </p:cNvPr>
          <p:cNvSpPr txBox="1"/>
          <p:nvPr/>
        </p:nvSpPr>
        <p:spPr>
          <a:xfrm>
            <a:off x="429568" y="867204"/>
            <a:ext cx="9005629" cy="1157689"/>
          </a:xfrm>
          <a:prstGeom prst="rect">
            <a:avLst/>
          </a:prstGeom>
          <a:noFill/>
        </p:spPr>
        <p:txBody>
          <a:bodyPr wrap="square">
            <a:spAutoFit/>
          </a:bodyPr>
          <a:lstStyle/>
          <a:p>
            <a:r>
              <a:rPr lang="es-ES" sz="1000" dirty="0">
                <a:solidFill>
                  <a:schemeClr val="bg1"/>
                </a:solidFill>
                <a:latin typeface="Verdana Pro SemiBold" panose="020B0704030504040204" pitchFamily="34" charset="0"/>
              </a:rPr>
              <a:t>El proceso de homologación/</a:t>
            </a:r>
            <a:r>
              <a:rPr lang="es-ES" sz="1000" dirty="0" err="1">
                <a:solidFill>
                  <a:schemeClr val="bg1"/>
                </a:solidFill>
                <a:latin typeface="Verdana Pro SemiBold" panose="020B0704030504040204" pitchFamily="34" charset="0"/>
              </a:rPr>
              <a:t>rehomologación</a:t>
            </a:r>
            <a:r>
              <a:rPr lang="es-ES" sz="1000" dirty="0">
                <a:solidFill>
                  <a:schemeClr val="bg1"/>
                </a:solidFill>
                <a:latin typeface="Verdana Pro SemiBold" panose="020B0704030504040204" pitchFamily="34" charset="0"/>
              </a:rPr>
              <a:t> requiere la presentación de documentación obligatoria con respecto a la categoría de suministro. </a:t>
            </a:r>
          </a:p>
          <a:p>
            <a:r>
              <a:rPr lang="es-ES" sz="1000" dirty="0">
                <a:solidFill>
                  <a:schemeClr val="bg1"/>
                </a:solidFill>
                <a:latin typeface="Verdana Pro SemiBold" panose="020B0704030504040204" pitchFamily="34" charset="0"/>
              </a:rPr>
              <a:t>Sin embargo, tenemos 2 documentos obligatorios en todas las categorías:</a:t>
            </a:r>
            <a:endParaRPr lang="pt-BR" sz="1000" dirty="0">
              <a:solidFill>
                <a:schemeClr val="bg1"/>
              </a:solidFill>
              <a:latin typeface="Verdana Pro SemiBold" panose="020B0704030504040204" pitchFamily="34" charset="0"/>
            </a:endParaRPr>
          </a:p>
          <a:p>
            <a:endParaRPr lang="pt-BR" sz="1000" dirty="0">
              <a:solidFill>
                <a:schemeClr val="bg1"/>
              </a:solidFill>
              <a:latin typeface="Verdana Pro SemiBold" panose="020B0704030504040204" pitchFamily="34" charset="0"/>
            </a:endParaRPr>
          </a:p>
          <a:p>
            <a:endParaRPr lang="pt-BR" sz="1000" dirty="0">
              <a:solidFill>
                <a:schemeClr val="bg1"/>
              </a:solidFill>
              <a:latin typeface="Verdana Pro SemiBold" panose="020B0704030504040204" pitchFamily="34" charset="0"/>
            </a:endParaRPr>
          </a:p>
          <a:p>
            <a:endParaRPr lang="pt-BR" sz="1000" dirty="0">
              <a:solidFill>
                <a:schemeClr val="bg1"/>
              </a:solidFill>
              <a:latin typeface="Verdana Pro SemiBold" panose="020B0704030504040204" pitchFamily="34" charset="0"/>
            </a:endParaRPr>
          </a:p>
          <a:p>
            <a:endParaRPr lang="pt-BR" sz="923" dirty="0">
              <a:solidFill>
                <a:schemeClr val="bg1"/>
              </a:solidFill>
              <a:latin typeface="Verdana Pro SemiBold" panose="020B0704030504040204" pitchFamily="34" charset="0"/>
            </a:endParaRPr>
          </a:p>
        </p:txBody>
      </p:sp>
      <p:sp>
        <p:nvSpPr>
          <p:cNvPr id="36" name="Retângulo: Cantos Arredondados 35">
            <a:extLst>
              <a:ext uri="{FF2B5EF4-FFF2-40B4-BE49-F238E27FC236}">
                <a16:creationId xmlns:a16="http://schemas.microsoft.com/office/drawing/2014/main" id="{3049A0E2-D3F7-4109-A8BA-8EC3B2F30DB2}"/>
              </a:ext>
            </a:extLst>
          </p:cNvPr>
          <p:cNvSpPr/>
          <p:nvPr/>
        </p:nvSpPr>
        <p:spPr>
          <a:xfrm>
            <a:off x="1140" y="644493"/>
            <a:ext cx="342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37" name="CaixaDeTexto 36">
            <a:extLst>
              <a:ext uri="{FF2B5EF4-FFF2-40B4-BE49-F238E27FC236}">
                <a16:creationId xmlns:a16="http://schemas.microsoft.com/office/drawing/2014/main" id="{AE41D1F6-21D2-4714-84B5-B92446287B3E}"/>
              </a:ext>
            </a:extLst>
          </p:cNvPr>
          <p:cNvSpPr txBox="1"/>
          <p:nvPr/>
        </p:nvSpPr>
        <p:spPr>
          <a:xfrm>
            <a:off x="495426" y="227692"/>
            <a:ext cx="3112069" cy="433196"/>
          </a:xfrm>
          <a:prstGeom prst="rect">
            <a:avLst/>
          </a:prstGeom>
          <a:noFill/>
        </p:spPr>
        <p:txBody>
          <a:bodyPr wrap="square" rtlCol="0">
            <a:spAutoFit/>
          </a:bodyPr>
          <a:lstStyle/>
          <a:p>
            <a:r>
              <a:rPr lang="pt-BR" sz="2215" b="1" dirty="0">
                <a:solidFill>
                  <a:schemeClr val="bg1"/>
                </a:solidFill>
                <a:latin typeface="Verdana" panose="020B0604030504040204" pitchFamily="34" charset="0"/>
                <a:ea typeface="Verdana" panose="020B0604030504040204" pitchFamily="34" charset="0"/>
                <a:cs typeface="Segoe UI" panose="020B0502040204020203" pitchFamily="34" charset="0"/>
              </a:rPr>
              <a:t>DOCUMENTACIÓN</a:t>
            </a:r>
          </a:p>
        </p:txBody>
      </p:sp>
      <p:sp>
        <p:nvSpPr>
          <p:cNvPr id="39" name="Retângulo: Cantos Arredondados 38">
            <a:extLst>
              <a:ext uri="{FF2B5EF4-FFF2-40B4-BE49-F238E27FC236}">
                <a16:creationId xmlns:a16="http://schemas.microsoft.com/office/drawing/2014/main" id="{3762A501-BC49-49F6-9207-58607F164D84}"/>
              </a:ext>
            </a:extLst>
          </p:cNvPr>
          <p:cNvSpPr/>
          <p:nvPr/>
        </p:nvSpPr>
        <p:spPr>
          <a:xfrm>
            <a:off x="470803" y="1690494"/>
            <a:ext cx="2880000" cy="280800"/>
          </a:xfrm>
          <a:prstGeom prst="round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n w="0"/>
                <a:solidFill>
                  <a:schemeClr val="tx1"/>
                </a:solidFill>
                <a:effectLst>
                  <a:outerShdw blurRad="38100" dist="19050" dir="2700000" algn="tl" rotWithShape="0">
                    <a:schemeClr val="dk1">
                      <a:alpha val="40000"/>
                    </a:schemeClr>
                  </a:outerShdw>
                </a:effectLst>
                <a:latin typeface="Verdana Pro SemiBold" panose="020B0704030504040204" pitchFamily="34" charset="0"/>
                <a:ea typeface="Verdana" panose="020B0604030504040204" pitchFamily="34" charset="0"/>
                <a:cs typeface="Aharoni" panose="02010803020104030203" pitchFamily="2" charset="-79"/>
              </a:rPr>
              <a:t>DECLARACIÓN BANCARIA</a:t>
            </a:r>
          </a:p>
        </p:txBody>
      </p:sp>
      <p:sp>
        <p:nvSpPr>
          <p:cNvPr id="40" name="Retângulo: Cantos Arredondados 39">
            <a:extLst>
              <a:ext uri="{FF2B5EF4-FFF2-40B4-BE49-F238E27FC236}">
                <a16:creationId xmlns:a16="http://schemas.microsoft.com/office/drawing/2014/main" id="{53B804CA-DA07-4F23-AFE0-1FC0D51F9D64}"/>
              </a:ext>
            </a:extLst>
          </p:cNvPr>
          <p:cNvSpPr/>
          <p:nvPr/>
        </p:nvSpPr>
        <p:spPr>
          <a:xfrm>
            <a:off x="429568" y="2074452"/>
            <a:ext cx="8756635" cy="787436"/>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000" dirty="0">
                <a:solidFill>
                  <a:schemeClr val="bg1"/>
                </a:solidFill>
                <a:latin typeface="Verdana Pro SemiBold" panose="020B0704030504040204" pitchFamily="34" charset="0"/>
              </a:rPr>
              <a:t>Solo se acepta prueba que se refiera a una cuenta corriente de persona jurídica, que debe incluir el nombre del banco, razón social, RUC, agencia, número de cuenta. Solo se aceptarán documentos emitidos por el banco (extracto bancario, copia de chequera, tarjeta bancaria).</a:t>
            </a:r>
            <a:endParaRPr lang="pt-BR" sz="1000" dirty="0">
              <a:solidFill>
                <a:schemeClr val="bg1"/>
              </a:solidFill>
              <a:latin typeface="Verdana Pro SemiBold" panose="020B0704030504040204" pitchFamily="34" charset="0"/>
            </a:endParaRPr>
          </a:p>
        </p:txBody>
      </p:sp>
      <p:sp>
        <p:nvSpPr>
          <p:cNvPr id="41" name="Retângulo: Cantos Arredondados 40">
            <a:extLst>
              <a:ext uri="{FF2B5EF4-FFF2-40B4-BE49-F238E27FC236}">
                <a16:creationId xmlns:a16="http://schemas.microsoft.com/office/drawing/2014/main" id="{3EBFF88B-7339-4824-ABC1-BFB6BF33E185}"/>
              </a:ext>
            </a:extLst>
          </p:cNvPr>
          <p:cNvSpPr/>
          <p:nvPr/>
        </p:nvSpPr>
        <p:spPr>
          <a:xfrm>
            <a:off x="470803" y="3078363"/>
            <a:ext cx="2880000" cy="280800"/>
          </a:xfrm>
          <a:prstGeom prst="round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n w="0"/>
                <a:solidFill>
                  <a:schemeClr val="tx1"/>
                </a:solidFill>
                <a:effectLst>
                  <a:outerShdw blurRad="38100" dist="19050" dir="2700000" algn="tl" rotWithShape="0">
                    <a:schemeClr val="dk1">
                      <a:alpha val="40000"/>
                    </a:schemeClr>
                  </a:outerShdw>
                </a:effectLst>
                <a:latin typeface="Verdana Pro SemiBold" panose="020B0704030504040204" pitchFamily="34" charset="0"/>
                <a:ea typeface="Verdana" panose="020B0604030504040204" pitchFamily="34" charset="0"/>
                <a:cs typeface="Aharoni" panose="02010803020104030203" pitchFamily="2" charset="-79"/>
              </a:rPr>
              <a:t>CÓDIGO DE CONDUCTA</a:t>
            </a:r>
          </a:p>
        </p:txBody>
      </p:sp>
      <p:sp>
        <p:nvSpPr>
          <p:cNvPr id="42" name="Retângulo: Cantos Arredondados 41">
            <a:extLst>
              <a:ext uri="{FF2B5EF4-FFF2-40B4-BE49-F238E27FC236}">
                <a16:creationId xmlns:a16="http://schemas.microsoft.com/office/drawing/2014/main" id="{2E2B0702-0341-404E-BE9E-1C15FBA0C185}"/>
              </a:ext>
            </a:extLst>
          </p:cNvPr>
          <p:cNvSpPr/>
          <p:nvPr/>
        </p:nvSpPr>
        <p:spPr>
          <a:xfrm>
            <a:off x="429567" y="3429000"/>
            <a:ext cx="8756635" cy="787436"/>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000" dirty="0">
                <a:solidFill>
                  <a:schemeClr val="bg1"/>
                </a:solidFill>
                <a:latin typeface="Verdana Pro SemiBold" panose="020B0704030504040204" pitchFamily="34" charset="0"/>
              </a:rPr>
              <a:t>El Código de Conducta es un documento público, por lo que esperamos que se comparta con todas las partes interesadas, incluidos proveedores, clientes, comunidades, ONG, entidades gubernamentales, accionistas, empleados públicos y todas las personas y organizaciones con las que interactuamos para asegurarnos de que lograr la excelencia en todas nuestras prácticas comerciales.</a:t>
            </a:r>
            <a:endParaRPr lang="pt-BR" sz="1000" dirty="0">
              <a:solidFill>
                <a:schemeClr val="bg1"/>
              </a:solidFill>
              <a:latin typeface="Verdana Pro SemiBold" panose="020B0704030504040204" pitchFamily="34" charset="0"/>
            </a:endParaRPr>
          </a:p>
        </p:txBody>
      </p:sp>
      <p:sp>
        <p:nvSpPr>
          <p:cNvPr id="43" name="Retângulo: Cantos Arredondados 42">
            <a:extLst>
              <a:ext uri="{FF2B5EF4-FFF2-40B4-BE49-F238E27FC236}">
                <a16:creationId xmlns:a16="http://schemas.microsoft.com/office/drawing/2014/main" id="{AEA62EC5-0AFE-454D-8B4D-697244B1EC9A}"/>
              </a:ext>
            </a:extLst>
          </p:cNvPr>
          <p:cNvSpPr/>
          <p:nvPr/>
        </p:nvSpPr>
        <p:spPr>
          <a:xfrm>
            <a:off x="470803" y="5205260"/>
            <a:ext cx="2880000" cy="280800"/>
          </a:xfrm>
          <a:prstGeom prst="round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n w="0"/>
                <a:solidFill>
                  <a:srgbClr val="FF5F0A"/>
                </a:solidFill>
                <a:effectLst>
                  <a:outerShdw blurRad="38100" dist="19050" dir="2700000" algn="tl" rotWithShape="0">
                    <a:schemeClr val="dk1">
                      <a:alpha val="40000"/>
                    </a:schemeClr>
                  </a:outerShdw>
                </a:effectLst>
                <a:latin typeface="Verdana Pro SemiBold" panose="020B0704030504040204" pitchFamily="34" charset="0"/>
                <a:ea typeface="Verdana" panose="020B0604030504040204" pitchFamily="34" charset="0"/>
                <a:cs typeface="Aharoni" panose="02010803020104030203" pitchFamily="2" charset="-79"/>
              </a:rPr>
              <a:t>NOTA</a:t>
            </a:r>
          </a:p>
        </p:txBody>
      </p:sp>
      <p:sp>
        <p:nvSpPr>
          <p:cNvPr id="44" name="Retângulo: Cantos Arredondados 43">
            <a:extLst>
              <a:ext uri="{FF2B5EF4-FFF2-40B4-BE49-F238E27FC236}">
                <a16:creationId xmlns:a16="http://schemas.microsoft.com/office/drawing/2014/main" id="{EED8640F-6B58-4EC3-985D-820F1F9C78DF}"/>
              </a:ext>
            </a:extLst>
          </p:cNvPr>
          <p:cNvSpPr/>
          <p:nvPr/>
        </p:nvSpPr>
        <p:spPr>
          <a:xfrm>
            <a:off x="429567" y="5555897"/>
            <a:ext cx="8756635" cy="545571"/>
          </a:xfrm>
          <a:prstGeom prst="roundRect">
            <a:avLst/>
          </a:prstGeom>
          <a:solidFill>
            <a:srgbClr val="FF6E1D"/>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000" dirty="0">
                <a:solidFill>
                  <a:schemeClr val="bg1"/>
                </a:solidFill>
                <a:latin typeface="Verdana Pro SemiBold" panose="020B0704030504040204" pitchFamily="34" charset="0"/>
              </a:rPr>
              <a:t>Si no tiene ningún documento requerido, es necesario adjuntar un documento que </a:t>
            </a:r>
            <a:r>
              <a:rPr lang="es-ES" sz="1000" dirty="0" err="1">
                <a:solidFill>
                  <a:schemeClr val="bg1"/>
                </a:solidFill>
                <a:latin typeface="Verdana Pro SemiBold" panose="020B0704030504040204" pitchFamily="34" charset="0"/>
              </a:rPr>
              <a:t>demostre</a:t>
            </a:r>
            <a:r>
              <a:rPr lang="es-ES" sz="1000" dirty="0">
                <a:solidFill>
                  <a:schemeClr val="bg1"/>
                </a:solidFill>
                <a:latin typeface="Verdana Pro SemiBold" panose="020B0704030504040204" pitchFamily="34" charset="0"/>
              </a:rPr>
              <a:t> la regularización o exención.</a:t>
            </a:r>
            <a:r>
              <a:rPr lang="pt-BR" sz="1000" dirty="0">
                <a:solidFill>
                  <a:schemeClr val="bg1"/>
                </a:solidFill>
                <a:latin typeface="Verdana Pro SemiBold" panose="020B0704030504040204" pitchFamily="34" charset="0"/>
              </a:rPr>
              <a:t> </a:t>
            </a:r>
          </a:p>
        </p:txBody>
      </p:sp>
    </p:spTree>
    <p:extLst>
      <p:ext uri="{BB962C8B-B14F-4D97-AF65-F5344CB8AC3E}">
        <p14:creationId xmlns:p14="http://schemas.microsoft.com/office/powerpoint/2010/main" val="1863501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2883533977"/>
              </p:ext>
            </p:extLst>
          </p:nvPr>
        </p:nvGraphicFramePr>
        <p:xfrm>
          <a:off x="143098" y="676125"/>
          <a:ext cx="9372695" cy="3097631"/>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47304">
                  <a:extLst>
                    <a:ext uri="{9D8B030D-6E8A-4147-A177-3AD203B41FA5}">
                      <a16:colId xmlns:a16="http://schemas.microsoft.com/office/drawing/2014/main" val="3096327074"/>
                    </a:ext>
                  </a:extLst>
                </a:gridCol>
                <a:gridCol w="1623818">
                  <a:extLst>
                    <a:ext uri="{9D8B030D-6E8A-4147-A177-3AD203B41FA5}">
                      <a16:colId xmlns:a16="http://schemas.microsoft.com/office/drawing/2014/main" val="1770920487"/>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rowSpan="3">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329691">
                <a:tc vMerge="1">
                  <a:txBody>
                    <a:bodyPr/>
                    <a:lstStyle/>
                    <a:p>
                      <a:endParaRPr lang="pt-BR"/>
                    </a:p>
                  </a:txBody>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654822194"/>
                  </a:ext>
                </a:extLst>
              </a:tr>
              <a:tr h="32969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pt-BR" sz="600" kern="1200" dirty="0" err="1">
                          <a:solidFill>
                            <a:schemeClr val="dk1"/>
                          </a:solidFill>
                          <a:effectLst/>
                          <a:latin typeface="Verdana" panose="020B0604030504040204" pitchFamily="34" charset="0"/>
                          <a:ea typeface="Verdana" panose="020B0604030504040204" pitchFamily="34" charset="0"/>
                          <a:cs typeface="+mn-cs"/>
                        </a:rPr>
                        <a:t>Plan</a:t>
                      </a:r>
                      <a:r>
                        <a:rPr lang="pt-BR" sz="600" kern="1200" dirty="0">
                          <a:solidFill>
                            <a:schemeClr val="dk1"/>
                          </a:solidFill>
                          <a:effectLst/>
                          <a:latin typeface="Verdana" panose="020B0604030504040204" pitchFamily="34" charset="0"/>
                          <a:ea typeface="Verdana" panose="020B0604030504040204" pitchFamily="34" charset="0"/>
                          <a:cs typeface="+mn-cs"/>
                        </a:rPr>
                        <a:t> de Contingencia de Transporte de </a:t>
                      </a:r>
                      <a:r>
                        <a:rPr lang="pt-BR" sz="600" kern="1200" dirty="0" err="1">
                          <a:solidFill>
                            <a:schemeClr val="dk1"/>
                          </a:solidFill>
                          <a:effectLst/>
                          <a:latin typeface="Verdana" panose="020B0604030504040204" pitchFamily="34" charset="0"/>
                          <a:ea typeface="Verdana" panose="020B0604030504040204" pitchFamily="34" charset="0"/>
                          <a:cs typeface="+mn-cs"/>
                        </a:rPr>
                        <a:t>Materiales</a:t>
                      </a:r>
                      <a:r>
                        <a:rPr lang="pt-BR" sz="600" kern="1200" dirty="0">
                          <a:solidFill>
                            <a:schemeClr val="dk1"/>
                          </a:solidFill>
                          <a:effectLst/>
                          <a:latin typeface="Verdana" panose="020B0604030504040204" pitchFamily="34" charset="0"/>
                          <a:ea typeface="Verdana" panose="020B0604030504040204" pitchFamily="34" charset="0"/>
                          <a:cs typeface="+mn-cs"/>
                        </a:rPr>
                        <a:t> y </a:t>
                      </a:r>
                      <a:r>
                        <a:rPr lang="pt-BR" sz="600" kern="1200" dirty="0" err="1">
                          <a:solidFill>
                            <a:schemeClr val="dk1"/>
                          </a:solidFill>
                          <a:effectLst/>
                          <a:latin typeface="Verdana" panose="020B0604030504040204" pitchFamily="34" charset="0"/>
                          <a:ea typeface="Verdana" panose="020B0604030504040204" pitchFamily="34" charset="0"/>
                          <a:cs typeface="+mn-cs"/>
                        </a:rPr>
                        <a:t>Residuos</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Peligrosos</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debidamente</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aprobado</a:t>
                      </a:r>
                      <a:r>
                        <a:rPr lang="pt-BR" sz="600" kern="1200" dirty="0">
                          <a:solidFill>
                            <a:schemeClr val="dk1"/>
                          </a:solidFill>
                          <a:effectLst/>
                          <a:latin typeface="Verdana" panose="020B0604030504040204" pitchFamily="34" charset="0"/>
                          <a:ea typeface="Verdana" panose="020B0604030504040204" pitchFamily="34" charset="0"/>
                          <a:cs typeface="+mn-cs"/>
                        </a:rPr>
                        <a:t> por </a:t>
                      </a:r>
                      <a:r>
                        <a:rPr lang="pt-BR" sz="600" kern="1200" dirty="0" err="1">
                          <a:solidFill>
                            <a:schemeClr val="dk1"/>
                          </a:solidFill>
                          <a:effectLst/>
                          <a:latin typeface="Verdana" panose="020B0604030504040204" pitchFamily="34" charset="0"/>
                          <a:ea typeface="Verdana" panose="020B0604030504040204" pitchFamily="34" charset="0"/>
                          <a:cs typeface="+mn-cs"/>
                        </a:rPr>
                        <a:t>el</a:t>
                      </a:r>
                      <a:r>
                        <a:rPr lang="pt-BR" sz="600" kern="1200" dirty="0">
                          <a:solidFill>
                            <a:schemeClr val="dk1"/>
                          </a:solidFill>
                          <a:effectLst/>
                          <a:latin typeface="Verdana" panose="020B0604030504040204" pitchFamily="34" charset="0"/>
                          <a:ea typeface="Verdana" panose="020B0604030504040204" pitchFamily="34" charset="0"/>
                          <a:cs typeface="+mn-cs"/>
                        </a:rPr>
                        <a:t> MTC</a:t>
                      </a:r>
                      <a:endParaRPr lang="es-ES" sz="600" b="1" i="0"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s-PE" sz="600" kern="1200" dirty="0">
                          <a:solidFill>
                            <a:schemeClr val="dk1"/>
                          </a:solidFill>
                          <a:effectLst/>
                          <a:latin typeface="Verdana" panose="020B0604030504040204" pitchFamily="34" charset="0"/>
                          <a:ea typeface="Verdana" panose="020B0604030504040204" pitchFamily="34" charset="0"/>
                          <a:cs typeface="+mn-cs"/>
                        </a:rPr>
                        <a:t>Quien lo elabora deber   estar habilitado ante el Colegio Profesional correspondiente.</a:t>
                      </a:r>
                      <a:endParaRPr lang="pt-BR" sz="600" kern="1200" dirty="0">
                        <a:solidFill>
                          <a:schemeClr val="dk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l" defTabSz="914400" rtl="0" eaLnBrk="1" fontAlgn="b" latinLnBrk="0" hangingPunct="1">
                        <a:lnSpc>
                          <a:spcPct val="100000"/>
                        </a:lnSpc>
                        <a:spcBef>
                          <a:spcPts val="0"/>
                        </a:spcBef>
                        <a:spcAft>
                          <a:spcPts val="0"/>
                        </a:spcAft>
                        <a:buClrTx/>
                        <a:buSzTx/>
                        <a:buFontTx/>
                        <a:buNone/>
                        <a:tabLst/>
                        <a:defRPr/>
                      </a:pPr>
                      <a:r>
                        <a:rPr lang="es-PE" sz="600" kern="1200" dirty="0">
                          <a:solidFill>
                            <a:schemeClr val="dk1"/>
                          </a:solidFill>
                          <a:effectLst/>
                          <a:latin typeface="Verdana" panose="020B0604030504040204" pitchFamily="34" charset="0"/>
                          <a:ea typeface="Verdana" panose="020B0604030504040204" pitchFamily="34" charset="0"/>
                          <a:cs typeface="+mn-cs"/>
                        </a:rPr>
                        <a:t>Instrumento de gestión conformado por un conjunto de procedimiento específicos preestablecidos de tipo operativo,  que tiene como finalidad evitar o reducir los posibles daños a la vida humana, salud, patrimonio y al ambiente .</a:t>
                      </a:r>
                      <a:endParaRPr lang="pt-BR" sz="600" kern="1200" dirty="0">
                        <a:solidFill>
                          <a:schemeClr val="dk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r h="582507">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r h="423394">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Licencia de Manipulación de Explosivos emitido por SUCAMEC</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https://www.sucamec.gob.pe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586319390"/>
                  </a:ext>
                </a:extLst>
              </a:tr>
              <a:tr h="612000">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Permiso de Operación Especial para prestar el Servicio de Transporte Terrestre de Materiales y/o Residuos Peligrosos emitido por el MTC.</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https://portal.mtc.gob.pe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Autorización del servicio de materiales y residuos peligrosos</a:t>
                      </a:r>
                      <a:b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b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Permiso de operación especial para transporte de materiales y/o residuos peligrosos por carretera. Link informativo sobre el procedimiento para obtener el permiso)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3058515335"/>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6" y="227692"/>
            <a:ext cx="5010024"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PRODUCTO QUIMICO PERIGOSO|</a:t>
            </a:r>
            <a:endParaRPr lang="pt-BR" sz="2215" b="1" dirty="0">
              <a:solidFill>
                <a:schemeClr val="bg1"/>
              </a:solidFill>
              <a:latin typeface="Segoe UI" panose="020B0502040204020203" pitchFamily="34" charset="0"/>
              <a:cs typeface="Segoe UI" panose="020B0502040204020203" pitchFamily="34" charset="0"/>
            </a:endParaRPr>
          </a:p>
        </p:txBody>
      </p:sp>
      <p:pic>
        <p:nvPicPr>
          <p:cNvPr id="3" name="Gráfico 2" descr="Início com preenchimento sólido">
            <a:hlinkClick r:id="rId2" action="ppaction://hlinksldjump"/>
            <a:extLst>
              <a:ext uri="{FF2B5EF4-FFF2-40B4-BE49-F238E27FC236}">
                <a16:creationId xmlns:a16="http://schemas.microsoft.com/office/drawing/2014/main" id="{BE032582-BDEB-4372-811D-9A5CF0B221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sp>
        <p:nvSpPr>
          <p:cNvPr id="9" name="Retângulo: Cantos Arredondados 8">
            <a:extLst>
              <a:ext uri="{FF2B5EF4-FFF2-40B4-BE49-F238E27FC236}">
                <a16:creationId xmlns:a16="http://schemas.microsoft.com/office/drawing/2014/main" id="{2CA83988-BC29-4720-9AE5-393EAA277935}"/>
              </a:ext>
            </a:extLst>
          </p:cNvPr>
          <p:cNvSpPr/>
          <p:nvPr/>
        </p:nvSpPr>
        <p:spPr>
          <a:xfrm>
            <a:off x="-10693" y="420108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0" name="CaixaDeTexto 9">
            <a:extLst>
              <a:ext uri="{FF2B5EF4-FFF2-40B4-BE49-F238E27FC236}">
                <a16:creationId xmlns:a16="http://schemas.microsoft.com/office/drawing/2014/main" id="{0C429252-A791-4334-A3A0-89A655BB777B}"/>
              </a:ext>
            </a:extLst>
          </p:cNvPr>
          <p:cNvSpPr txBox="1"/>
          <p:nvPr/>
        </p:nvSpPr>
        <p:spPr>
          <a:xfrm>
            <a:off x="219048" y="3796591"/>
            <a:ext cx="5021656" cy="461665"/>
          </a:xfrm>
          <a:prstGeom prst="rect">
            <a:avLst/>
          </a:prstGeom>
          <a:noFill/>
        </p:spPr>
        <p:txBody>
          <a:bodyPr wrap="square" rtlCol="0">
            <a:spAutoFit/>
          </a:bodyPr>
          <a:lstStyle>
            <a:defPPr>
              <a:defRPr lang="en-US"/>
            </a:defPPr>
            <a:lvl1pPr algn="ctr">
              <a:defRPr sz="2400">
                <a:latin typeface="Verdana Pro SemiBold" panose="020B0704030504040204" pitchFamily="34" charset="0"/>
                <a:ea typeface="Verdana" panose="020B0604030504040204" pitchFamily="34" charset="0"/>
                <a:cs typeface="Aharoni" panose="02010803020104030203" pitchFamily="2" charset="-79"/>
              </a:defRPr>
            </a:lvl1pPr>
          </a:lstStyle>
          <a:p>
            <a:r>
              <a:rPr lang="pt-BR" b="1" dirty="0">
                <a:solidFill>
                  <a:schemeClr val="bg1"/>
                </a:solidFill>
                <a:effectLst>
                  <a:outerShdw blurRad="38100" dist="38100" dir="2700000" algn="tl">
                    <a:srgbClr val="000000">
                      <a:alpha val="43137"/>
                    </a:srgbClr>
                  </a:outerShdw>
                </a:effectLst>
                <a:latin typeface="+mn-lt"/>
                <a:ea typeface="+mn-ea"/>
                <a:cs typeface="+mn-cs"/>
              </a:rPr>
              <a:t>PLANTAS/PRODUCTO FLORÍCOLA |</a:t>
            </a:r>
            <a:endParaRPr lang="pt-BR" dirty="0"/>
          </a:p>
        </p:txBody>
      </p:sp>
      <p:graphicFrame>
        <p:nvGraphicFramePr>
          <p:cNvPr id="14" name="Table 7">
            <a:extLst>
              <a:ext uri="{FF2B5EF4-FFF2-40B4-BE49-F238E27FC236}">
                <a16:creationId xmlns:a16="http://schemas.microsoft.com/office/drawing/2014/main" id="{E415AF94-6F01-4098-B54C-701B98642C55}"/>
              </a:ext>
            </a:extLst>
          </p:cNvPr>
          <p:cNvGraphicFramePr>
            <a:graphicFrameLocks noGrp="1"/>
          </p:cNvGraphicFramePr>
          <p:nvPr>
            <p:extLst>
              <p:ext uri="{D42A27DB-BD31-4B8C-83A1-F6EECF244321}">
                <p14:modId xmlns:p14="http://schemas.microsoft.com/office/powerpoint/2010/main" val="416653388"/>
              </p:ext>
            </p:extLst>
          </p:nvPr>
        </p:nvGraphicFramePr>
        <p:xfrm>
          <a:off x="143098" y="4395700"/>
          <a:ext cx="9372695" cy="2150394"/>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47304">
                  <a:extLst>
                    <a:ext uri="{9D8B030D-6E8A-4147-A177-3AD203B41FA5}">
                      <a16:colId xmlns:a16="http://schemas.microsoft.com/office/drawing/2014/main" val="3096327074"/>
                    </a:ext>
                  </a:extLst>
                </a:gridCol>
                <a:gridCol w="1623818">
                  <a:extLst>
                    <a:ext uri="{9D8B030D-6E8A-4147-A177-3AD203B41FA5}">
                      <a16:colId xmlns:a16="http://schemas.microsoft.com/office/drawing/2014/main" val="2640369510"/>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40304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r h="99319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bl>
          </a:graphicData>
        </a:graphic>
      </p:graphicFrame>
    </p:spTree>
    <p:extLst>
      <p:ext uri="{BB962C8B-B14F-4D97-AF65-F5344CB8AC3E}">
        <p14:creationId xmlns:p14="http://schemas.microsoft.com/office/powerpoint/2010/main" val="17771245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901347261"/>
              </p:ext>
            </p:extLst>
          </p:nvPr>
        </p:nvGraphicFramePr>
        <p:xfrm>
          <a:off x="143098" y="884249"/>
          <a:ext cx="9372695" cy="754161"/>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47304">
                  <a:extLst>
                    <a:ext uri="{9D8B030D-6E8A-4147-A177-3AD203B41FA5}">
                      <a16:colId xmlns:a16="http://schemas.microsoft.com/office/drawing/2014/main" val="3096327074"/>
                    </a:ext>
                  </a:extLst>
                </a:gridCol>
                <a:gridCol w="1623818">
                  <a:extLst>
                    <a:ext uri="{9D8B030D-6E8A-4147-A177-3AD203B41FA5}">
                      <a16:colId xmlns:a16="http://schemas.microsoft.com/office/drawing/2014/main" val="535402661"/>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6" y="227692"/>
            <a:ext cx="3531141"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ROPA/UNIFORMES|</a:t>
            </a:r>
            <a:endParaRPr lang="pt-BR" sz="2215" b="1" dirty="0">
              <a:solidFill>
                <a:schemeClr val="bg1"/>
              </a:solidFill>
              <a:latin typeface="Segoe UI" panose="020B0502040204020203" pitchFamily="34" charset="0"/>
              <a:cs typeface="Segoe UI" panose="020B0502040204020203" pitchFamily="34" charset="0"/>
            </a:endParaRPr>
          </a:p>
        </p:txBody>
      </p:sp>
      <p:pic>
        <p:nvPicPr>
          <p:cNvPr id="3" name="Gráfico 2" descr="Início com preenchimento sólido">
            <a:hlinkClick r:id="rId2" action="ppaction://hlinksldjump"/>
            <a:extLst>
              <a:ext uri="{FF2B5EF4-FFF2-40B4-BE49-F238E27FC236}">
                <a16:creationId xmlns:a16="http://schemas.microsoft.com/office/drawing/2014/main" id="{BE032582-BDEB-4372-811D-9A5CF0B221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graphicFrame>
        <p:nvGraphicFramePr>
          <p:cNvPr id="8" name="Table 7">
            <a:extLst>
              <a:ext uri="{FF2B5EF4-FFF2-40B4-BE49-F238E27FC236}">
                <a16:creationId xmlns:a16="http://schemas.microsoft.com/office/drawing/2014/main" id="{BFBBA159-35F8-43E1-9B6E-504D4691E5D7}"/>
              </a:ext>
            </a:extLst>
          </p:cNvPr>
          <p:cNvGraphicFramePr>
            <a:graphicFrameLocks noGrp="1"/>
          </p:cNvGraphicFramePr>
          <p:nvPr>
            <p:extLst>
              <p:ext uri="{D42A27DB-BD31-4B8C-83A1-F6EECF244321}">
                <p14:modId xmlns:p14="http://schemas.microsoft.com/office/powerpoint/2010/main" val="2287959575"/>
              </p:ext>
            </p:extLst>
          </p:nvPr>
        </p:nvGraphicFramePr>
        <p:xfrm>
          <a:off x="153791" y="3950513"/>
          <a:ext cx="9375852" cy="1747353"/>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50679">
                  <a:extLst>
                    <a:ext uri="{9D8B030D-6E8A-4147-A177-3AD203B41FA5}">
                      <a16:colId xmlns:a16="http://schemas.microsoft.com/office/drawing/2014/main" val="3096327074"/>
                    </a:ext>
                  </a:extLst>
                </a:gridCol>
                <a:gridCol w="1623600">
                  <a:extLst>
                    <a:ext uri="{9D8B030D-6E8A-4147-A177-3AD203B41FA5}">
                      <a16:colId xmlns:a16="http://schemas.microsoft.com/office/drawing/2014/main" val="1351446141"/>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99319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bl>
          </a:graphicData>
        </a:graphic>
      </p:graphicFrame>
      <p:sp>
        <p:nvSpPr>
          <p:cNvPr id="9" name="Retângulo: Cantos Arredondados 8">
            <a:extLst>
              <a:ext uri="{FF2B5EF4-FFF2-40B4-BE49-F238E27FC236}">
                <a16:creationId xmlns:a16="http://schemas.microsoft.com/office/drawing/2014/main" id="{2CA83988-BC29-4720-9AE5-393EAA277935}"/>
              </a:ext>
            </a:extLst>
          </p:cNvPr>
          <p:cNvSpPr/>
          <p:nvPr/>
        </p:nvSpPr>
        <p:spPr>
          <a:xfrm>
            <a:off x="0" y="3754262"/>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0" name="CaixaDeTexto 9">
            <a:extLst>
              <a:ext uri="{FF2B5EF4-FFF2-40B4-BE49-F238E27FC236}">
                <a16:creationId xmlns:a16="http://schemas.microsoft.com/office/drawing/2014/main" id="{0C429252-A791-4334-A3A0-89A655BB777B}"/>
              </a:ext>
            </a:extLst>
          </p:cNvPr>
          <p:cNvSpPr txBox="1"/>
          <p:nvPr/>
        </p:nvSpPr>
        <p:spPr>
          <a:xfrm>
            <a:off x="506118" y="3293956"/>
            <a:ext cx="4097965"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BÁSCULA GENERAL |</a:t>
            </a:r>
            <a:endParaRPr lang="pt-BR" sz="2215" b="1" dirty="0">
              <a:solidFill>
                <a:schemeClr val="bg1"/>
              </a:solidFill>
              <a:latin typeface="Segoe UI" panose="020B0502040204020203" pitchFamily="34" charset="0"/>
              <a:cs typeface="Segoe UI" panose="020B0502040204020203" pitchFamily="34" charset="0"/>
            </a:endParaRPr>
          </a:p>
        </p:txBody>
      </p:sp>
      <p:sp>
        <p:nvSpPr>
          <p:cNvPr id="13" name="CaixaDeTexto 12">
            <a:extLst>
              <a:ext uri="{FF2B5EF4-FFF2-40B4-BE49-F238E27FC236}">
                <a16:creationId xmlns:a16="http://schemas.microsoft.com/office/drawing/2014/main" id="{89FC074C-85FD-45ED-8C2D-DE76CF37BF3F}"/>
              </a:ext>
            </a:extLst>
          </p:cNvPr>
          <p:cNvSpPr txBox="1"/>
          <p:nvPr/>
        </p:nvSpPr>
        <p:spPr>
          <a:xfrm>
            <a:off x="3119072" y="329439"/>
            <a:ext cx="4904081" cy="253916"/>
          </a:xfrm>
          <a:prstGeom prst="rect">
            <a:avLst/>
          </a:prstGeom>
          <a:noFill/>
        </p:spPr>
        <p:txBody>
          <a:bodyPr wrap="square" rtlCol="0">
            <a:spAutoFit/>
          </a:bodyPr>
          <a:lstStyle/>
          <a:p>
            <a:r>
              <a:rPr lang="pt-BR" sz="1050" dirty="0">
                <a:solidFill>
                  <a:schemeClr val="bg1"/>
                </a:solidFill>
                <a:effectLst>
                  <a:outerShdw blurRad="38100" dist="38100" dir="2700000" algn="tl">
                    <a:srgbClr val="000000">
                      <a:alpha val="43137"/>
                    </a:srgbClr>
                  </a:outerShdw>
                </a:effectLst>
              </a:rPr>
              <a:t>EPI´S</a:t>
            </a:r>
            <a:endParaRPr lang="pt-BR" sz="1050" dirty="0">
              <a:solidFill>
                <a:schemeClr val="bg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5424774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3046127112"/>
              </p:ext>
            </p:extLst>
          </p:nvPr>
        </p:nvGraphicFramePr>
        <p:xfrm>
          <a:off x="143098" y="884249"/>
          <a:ext cx="9372695" cy="1143445"/>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47304">
                  <a:extLst>
                    <a:ext uri="{9D8B030D-6E8A-4147-A177-3AD203B41FA5}">
                      <a16:colId xmlns:a16="http://schemas.microsoft.com/office/drawing/2014/main" val="3096327074"/>
                    </a:ext>
                  </a:extLst>
                </a:gridCol>
                <a:gridCol w="1623818">
                  <a:extLst>
                    <a:ext uri="{9D8B030D-6E8A-4147-A177-3AD203B41FA5}">
                      <a16:colId xmlns:a16="http://schemas.microsoft.com/office/drawing/2014/main" val="3398207029"/>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p>
                      <a:pPr marL="182563" indent="0" algn="ctr"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6" y="227692"/>
            <a:ext cx="5010024"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ACTIVIDAD AGRÍCOLA / FINANCIERA |</a:t>
            </a:r>
            <a:endParaRPr lang="pt-BR" sz="2215" b="1" dirty="0">
              <a:solidFill>
                <a:schemeClr val="bg1"/>
              </a:solidFill>
              <a:latin typeface="Segoe UI" panose="020B0502040204020203" pitchFamily="34" charset="0"/>
              <a:cs typeface="Segoe UI" panose="020B0502040204020203" pitchFamily="34" charset="0"/>
            </a:endParaRPr>
          </a:p>
        </p:txBody>
      </p:sp>
      <p:pic>
        <p:nvPicPr>
          <p:cNvPr id="3" name="Gráfico 2" descr="Início com preenchimento sólido">
            <a:hlinkClick r:id="rId2" action="ppaction://hlinksldjump"/>
            <a:extLst>
              <a:ext uri="{FF2B5EF4-FFF2-40B4-BE49-F238E27FC236}">
                <a16:creationId xmlns:a16="http://schemas.microsoft.com/office/drawing/2014/main" id="{BE032582-BDEB-4372-811D-9A5CF0B221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sp>
        <p:nvSpPr>
          <p:cNvPr id="9" name="Retângulo: Cantos Arredondados 8">
            <a:extLst>
              <a:ext uri="{FF2B5EF4-FFF2-40B4-BE49-F238E27FC236}">
                <a16:creationId xmlns:a16="http://schemas.microsoft.com/office/drawing/2014/main" id="{2CA83988-BC29-4720-9AE5-393EAA277935}"/>
              </a:ext>
            </a:extLst>
          </p:cNvPr>
          <p:cNvSpPr/>
          <p:nvPr/>
        </p:nvSpPr>
        <p:spPr>
          <a:xfrm>
            <a:off x="-10693" y="2890283"/>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0" name="CaixaDeTexto 9">
            <a:extLst>
              <a:ext uri="{FF2B5EF4-FFF2-40B4-BE49-F238E27FC236}">
                <a16:creationId xmlns:a16="http://schemas.microsoft.com/office/drawing/2014/main" id="{0C429252-A791-4334-A3A0-89A655BB777B}"/>
              </a:ext>
            </a:extLst>
          </p:cNvPr>
          <p:cNvSpPr txBox="1"/>
          <p:nvPr/>
        </p:nvSpPr>
        <p:spPr>
          <a:xfrm>
            <a:off x="495426" y="2449719"/>
            <a:ext cx="4745278" cy="461665"/>
          </a:xfrm>
          <a:prstGeom prst="rect">
            <a:avLst/>
          </a:prstGeom>
          <a:noFill/>
        </p:spPr>
        <p:txBody>
          <a:bodyPr wrap="square" rtlCol="0">
            <a:spAutoFit/>
          </a:bodyPr>
          <a:lstStyle>
            <a:defPPr>
              <a:defRPr lang="en-US"/>
            </a:defPPr>
            <a:lvl1pPr algn="ctr">
              <a:defRPr sz="2400">
                <a:latin typeface="Verdana Pro SemiBold" panose="020B0704030504040204" pitchFamily="34" charset="0"/>
                <a:ea typeface="Verdana" panose="020B0604030504040204" pitchFamily="34" charset="0"/>
                <a:cs typeface="Aharoni" panose="02010803020104030203" pitchFamily="2" charset="-79"/>
              </a:defRPr>
            </a:lvl1pPr>
          </a:lstStyle>
          <a:p>
            <a:pPr algn="l"/>
            <a:r>
              <a:rPr lang="pt-BR" b="1" dirty="0">
                <a:solidFill>
                  <a:schemeClr val="bg1"/>
                </a:solidFill>
                <a:effectLst>
                  <a:outerShdw blurRad="38100" dist="38100" dir="2700000" algn="tl">
                    <a:srgbClr val="000000">
                      <a:alpha val="43137"/>
                    </a:srgbClr>
                  </a:outerShdw>
                </a:effectLst>
                <a:latin typeface="+mn-lt"/>
                <a:ea typeface="+mn-ea"/>
                <a:cs typeface="+mn-cs"/>
              </a:rPr>
              <a:t>ALQUILER DE CONTENEDOR|</a:t>
            </a:r>
            <a:endParaRPr lang="pt-BR" dirty="0"/>
          </a:p>
        </p:txBody>
      </p:sp>
      <p:graphicFrame>
        <p:nvGraphicFramePr>
          <p:cNvPr id="14" name="Table 7">
            <a:extLst>
              <a:ext uri="{FF2B5EF4-FFF2-40B4-BE49-F238E27FC236}">
                <a16:creationId xmlns:a16="http://schemas.microsoft.com/office/drawing/2014/main" id="{E415AF94-6F01-4098-B54C-701B98642C55}"/>
              </a:ext>
            </a:extLst>
          </p:cNvPr>
          <p:cNvGraphicFramePr>
            <a:graphicFrameLocks noGrp="1"/>
          </p:cNvGraphicFramePr>
          <p:nvPr>
            <p:extLst>
              <p:ext uri="{D42A27DB-BD31-4B8C-83A1-F6EECF244321}">
                <p14:modId xmlns:p14="http://schemas.microsoft.com/office/powerpoint/2010/main" val="1806607143"/>
              </p:ext>
            </p:extLst>
          </p:nvPr>
        </p:nvGraphicFramePr>
        <p:xfrm>
          <a:off x="143098" y="3125739"/>
          <a:ext cx="9372695" cy="2150394"/>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47304">
                  <a:extLst>
                    <a:ext uri="{9D8B030D-6E8A-4147-A177-3AD203B41FA5}">
                      <a16:colId xmlns:a16="http://schemas.microsoft.com/office/drawing/2014/main" val="3096327074"/>
                    </a:ext>
                  </a:extLst>
                </a:gridCol>
                <a:gridCol w="1623818">
                  <a:extLst>
                    <a:ext uri="{9D8B030D-6E8A-4147-A177-3AD203B41FA5}">
                      <a16:colId xmlns:a16="http://schemas.microsoft.com/office/drawing/2014/main" val="1409916328"/>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40304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r h="99319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bl>
          </a:graphicData>
        </a:graphic>
      </p:graphicFrame>
    </p:spTree>
    <p:extLst>
      <p:ext uri="{BB962C8B-B14F-4D97-AF65-F5344CB8AC3E}">
        <p14:creationId xmlns:p14="http://schemas.microsoft.com/office/powerpoint/2010/main" val="20492897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4133213989"/>
              </p:ext>
            </p:extLst>
          </p:nvPr>
        </p:nvGraphicFramePr>
        <p:xfrm>
          <a:off x="143098" y="884249"/>
          <a:ext cx="9354810" cy="1143445"/>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33237">
                  <a:extLst>
                    <a:ext uri="{9D8B030D-6E8A-4147-A177-3AD203B41FA5}">
                      <a16:colId xmlns:a16="http://schemas.microsoft.com/office/drawing/2014/main" val="3096327074"/>
                    </a:ext>
                  </a:extLst>
                </a:gridCol>
                <a:gridCol w="1620000">
                  <a:extLst>
                    <a:ext uri="{9D8B030D-6E8A-4147-A177-3AD203B41FA5}">
                      <a16:colId xmlns:a16="http://schemas.microsoft.com/office/drawing/2014/main" val="1379460318"/>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6" y="227692"/>
            <a:ext cx="5010024"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ALQUILER GENERAL|</a:t>
            </a:r>
            <a:endParaRPr lang="pt-BR" sz="2215" b="1" dirty="0">
              <a:solidFill>
                <a:schemeClr val="bg1"/>
              </a:solidFill>
              <a:latin typeface="Segoe UI" panose="020B0502040204020203" pitchFamily="34" charset="0"/>
              <a:cs typeface="Segoe UI" panose="020B0502040204020203" pitchFamily="34" charset="0"/>
            </a:endParaRPr>
          </a:p>
        </p:txBody>
      </p:sp>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graphicFrame>
        <p:nvGraphicFramePr>
          <p:cNvPr id="12" name="Table 7">
            <a:extLst>
              <a:ext uri="{FF2B5EF4-FFF2-40B4-BE49-F238E27FC236}">
                <a16:creationId xmlns:a16="http://schemas.microsoft.com/office/drawing/2014/main" id="{D1C82FC1-0E74-4802-84A7-BC689F5C3660}"/>
              </a:ext>
            </a:extLst>
          </p:cNvPr>
          <p:cNvGraphicFramePr>
            <a:graphicFrameLocks noGrp="1"/>
          </p:cNvGraphicFramePr>
          <p:nvPr>
            <p:extLst>
              <p:ext uri="{D42A27DB-BD31-4B8C-83A1-F6EECF244321}">
                <p14:modId xmlns:p14="http://schemas.microsoft.com/office/powerpoint/2010/main" val="815302283"/>
              </p:ext>
            </p:extLst>
          </p:nvPr>
        </p:nvGraphicFramePr>
        <p:xfrm>
          <a:off x="153792" y="2857277"/>
          <a:ext cx="9330049" cy="1143445"/>
        </p:xfrm>
        <a:graphic>
          <a:graphicData uri="http://schemas.openxmlformats.org/drawingml/2006/table">
            <a:tbl>
              <a:tblPr firstRow="1" bandRow="1">
                <a:solidFill>
                  <a:srgbClr val="FDBE69"/>
                </a:solidFill>
                <a:tableStyleId>{FABFCF23-3B69-468F-B69F-88F6DE6A72F2}</a:tableStyleId>
              </a:tblPr>
              <a:tblGrid>
                <a:gridCol w="251461">
                  <a:extLst>
                    <a:ext uri="{9D8B030D-6E8A-4147-A177-3AD203B41FA5}">
                      <a16:colId xmlns:a16="http://schemas.microsoft.com/office/drawing/2014/main" val="1492154416"/>
                    </a:ext>
                  </a:extLst>
                </a:gridCol>
                <a:gridCol w="1058946">
                  <a:extLst>
                    <a:ext uri="{9D8B030D-6E8A-4147-A177-3AD203B41FA5}">
                      <a16:colId xmlns:a16="http://schemas.microsoft.com/office/drawing/2014/main" val="1349069656"/>
                    </a:ext>
                  </a:extLst>
                </a:gridCol>
                <a:gridCol w="1385225">
                  <a:extLst>
                    <a:ext uri="{9D8B030D-6E8A-4147-A177-3AD203B41FA5}">
                      <a16:colId xmlns:a16="http://schemas.microsoft.com/office/drawing/2014/main" val="3968628279"/>
                    </a:ext>
                  </a:extLst>
                </a:gridCol>
                <a:gridCol w="5040149">
                  <a:extLst>
                    <a:ext uri="{9D8B030D-6E8A-4147-A177-3AD203B41FA5}">
                      <a16:colId xmlns:a16="http://schemas.microsoft.com/office/drawing/2014/main" val="3096327074"/>
                    </a:ext>
                  </a:extLst>
                </a:gridCol>
                <a:gridCol w="1594268">
                  <a:extLst>
                    <a:ext uri="{9D8B030D-6E8A-4147-A177-3AD203B41FA5}">
                      <a16:colId xmlns:a16="http://schemas.microsoft.com/office/drawing/2014/main" val="4114342922"/>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13" name="Retângulo: Cantos Arredondados 12">
            <a:extLst>
              <a:ext uri="{FF2B5EF4-FFF2-40B4-BE49-F238E27FC236}">
                <a16:creationId xmlns:a16="http://schemas.microsoft.com/office/drawing/2014/main" id="{197715E4-2E9A-4BC7-890A-5F76060D394B}"/>
              </a:ext>
            </a:extLst>
          </p:cNvPr>
          <p:cNvSpPr/>
          <p:nvPr/>
        </p:nvSpPr>
        <p:spPr>
          <a:xfrm>
            <a:off x="0" y="2661026"/>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5" name="CaixaDeTexto 14">
            <a:extLst>
              <a:ext uri="{FF2B5EF4-FFF2-40B4-BE49-F238E27FC236}">
                <a16:creationId xmlns:a16="http://schemas.microsoft.com/office/drawing/2014/main" id="{44EC76D9-5B13-40C1-B8AB-C535BCCCCDC2}"/>
              </a:ext>
            </a:extLst>
          </p:cNvPr>
          <p:cNvSpPr txBox="1"/>
          <p:nvPr/>
        </p:nvSpPr>
        <p:spPr>
          <a:xfrm>
            <a:off x="506119" y="2200720"/>
            <a:ext cx="5010024"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ALQUILER INMUEBLES|</a:t>
            </a:r>
            <a:endParaRPr lang="pt-BR" sz="2215" b="1" dirty="0">
              <a:solidFill>
                <a:schemeClr val="bg1"/>
              </a:solidFill>
              <a:latin typeface="Segoe UI" panose="020B0502040204020203" pitchFamily="34" charset="0"/>
              <a:cs typeface="Segoe UI" panose="020B0502040204020203" pitchFamily="34" charset="0"/>
            </a:endParaRPr>
          </a:p>
        </p:txBody>
      </p:sp>
      <p:graphicFrame>
        <p:nvGraphicFramePr>
          <p:cNvPr id="16" name="Table 7">
            <a:extLst>
              <a:ext uri="{FF2B5EF4-FFF2-40B4-BE49-F238E27FC236}">
                <a16:creationId xmlns:a16="http://schemas.microsoft.com/office/drawing/2014/main" id="{E1CF1179-7C5C-4163-B18F-A542D6705CD6}"/>
              </a:ext>
            </a:extLst>
          </p:cNvPr>
          <p:cNvGraphicFramePr>
            <a:graphicFrameLocks noGrp="1"/>
          </p:cNvGraphicFramePr>
          <p:nvPr>
            <p:extLst>
              <p:ext uri="{D42A27DB-BD31-4B8C-83A1-F6EECF244321}">
                <p14:modId xmlns:p14="http://schemas.microsoft.com/office/powerpoint/2010/main" val="2333298265"/>
              </p:ext>
            </p:extLst>
          </p:nvPr>
        </p:nvGraphicFramePr>
        <p:xfrm>
          <a:off x="153791" y="4890464"/>
          <a:ext cx="9330049" cy="1143445"/>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08476">
                  <a:extLst>
                    <a:ext uri="{9D8B030D-6E8A-4147-A177-3AD203B41FA5}">
                      <a16:colId xmlns:a16="http://schemas.microsoft.com/office/drawing/2014/main" val="3096327074"/>
                    </a:ext>
                  </a:extLst>
                </a:gridCol>
                <a:gridCol w="1620000">
                  <a:extLst>
                    <a:ext uri="{9D8B030D-6E8A-4147-A177-3AD203B41FA5}">
                      <a16:colId xmlns:a16="http://schemas.microsoft.com/office/drawing/2014/main" val="79706250"/>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17" name="Retângulo: Cantos Arredondados 16">
            <a:extLst>
              <a:ext uri="{FF2B5EF4-FFF2-40B4-BE49-F238E27FC236}">
                <a16:creationId xmlns:a16="http://schemas.microsoft.com/office/drawing/2014/main" id="{BA897DFB-961E-4F86-8EA6-CB74EE06C7E1}"/>
              </a:ext>
            </a:extLst>
          </p:cNvPr>
          <p:cNvSpPr/>
          <p:nvPr/>
        </p:nvSpPr>
        <p:spPr>
          <a:xfrm>
            <a:off x="0" y="4694213"/>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9" name="CaixaDeTexto 18">
            <a:extLst>
              <a:ext uri="{FF2B5EF4-FFF2-40B4-BE49-F238E27FC236}">
                <a16:creationId xmlns:a16="http://schemas.microsoft.com/office/drawing/2014/main" id="{0339A849-4864-439D-961F-05343940A682}"/>
              </a:ext>
            </a:extLst>
          </p:cNvPr>
          <p:cNvSpPr txBox="1"/>
          <p:nvPr/>
        </p:nvSpPr>
        <p:spPr>
          <a:xfrm>
            <a:off x="506119" y="4233907"/>
            <a:ext cx="5010024" cy="461665"/>
          </a:xfrm>
          <a:prstGeom prst="rect">
            <a:avLst/>
          </a:prstGeom>
          <a:noFill/>
        </p:spPr>
        <p:txBody>
          <a:bodyPr wrap="square" rtlCol="0">
            <a:spAutoFit/>
          </a:bodyPr>
          <a:lstStyle/>
          <a:p>
            <a:r>
              <a:rPr lang="pt-BR" sz="2400" b="1" dirty="0">
                <a:solidFill>
                  <a:schemeClr val="bg1"/>
                </a:solidFill>
                <a:effectLst>
                  <a:outerShdw blurRad="38100" dist="38100" dir="2700000" algn="tl">
                    <a:srgbClr val="000000">
                      <a:alpha val="43137"/>
                    </a:srgbClr>
                  </a:outerShdw>
                </a:effectLst>
              </a:rPr>
              <a:t>MONITOREO AMBIENTAL</a:t>
            </a:r>
            <a:r>
              <a:rPr lang="en-US" sz="2400" b="1" dirty="0">
                <a:solidFill>
                  <a:schemeClr val="bg1"/>
                </a:solidFill>
                <a:effectLst>
                  <a:outerShdw blurRad="38100" dist="38100" dir="2700000" algn="tl">
                    <a:srgbClr val="000000">
                      <a:alpha val="43137"/>
                    </a:srgbClr>
                  </a:outerShdw>
                </a:effectLst>
              </a:rPr>
              <a:t>|</a:t>
            </a:r>
            <a:endParaRPr lang="pt-BR" sz="2400" b="1" dirty="0">
              <a:solidFill>
                <a:schemeClr val="bg1"/>
              </a:solidFill>
              <a:effectLst>
                <a:outerShdw blurRad="38100" dist="38100" dir="2700000" algn="tl">
                  <a:srgbClr val="000000">
                    <a:alpha val="43137"/>
                  </a:srgbClr>
                </a:outerShdw>
              </a:effectLst>
            </a:endParaRPr>
          </a:p>
        </p:txBody>
      </p:sp>
      <p:sp>
        <p:nvSpPr>
          <p:cNvPr id="20" name="CaixaDeTexto 19">
            <a:extLst>
              <a:ext uri="{FF2B5EF4-FFF2-40B4-BE49-F238E27FC236}">
                <a16:creationId xmlns:a16="http://schemas.microsoft.com/office/drawing/2014/main" id="{D17FB4F5-DD99-4C34-B24D-F63260972101}"/>
              </a:ext>
            </a:extLst>
          </p:cNvPr>
          <p:cNvSpPr txBox="1"/>
          <p:nvPr/>
        </p:nvSpPr>
        <p:spPr>
          <a:xfrm>
            <a:off x="3210776" y="-15997"/>
            <a:ext cx="6552126" cy="738664"/>
          </a:xfrm>
          <a:prstGeom prst="rect">
            <a:avLst/>
          </a:prstGeom>
          <a:noFill/>
        </p:spPr>
        <p:txBody>
          <a:bodyPr wrap="square" rtlCol="0">
            <a:spAutoFit/>
          </a:bodyPr>
          <a:lstStyle/>
          <a:p>
            <a:r>
              <a:rPr lang="es-ES" sz="1050" dirty="0">
                <a:solidFill>
                  <a:schemeClr val="bg1"/>
                </a:solidFill>
                <a:effectLst>
                  <a:outerShdw blurRad="38100" dist="38100" dir="2700000" algn="tl">
                    <a:srgbClr val="000000">
                      <a:alpha val="43137"/>
                    </a:srgbClr>
                  </a:outerShdw>
                </a:effectLst>
              </a:rPr>
              <a:t>ALQUILER DE EQUIPOS DE TELECOMUNICACIONES; ARRENDAMIENTO DE BOB CAT; ARRENDAMIENTO DE ANDAMIOS; ARRENDAMIENTO DE CONTENEDOR / GALPAO; ALQUILER DE GRÚAS; ALQUILER DE ISOTANK; ALQUILER DE PERFORACIÓN; ALQUILER DE BARREDORA; ALQUILER DE VEHICULOS; ALQUILER DE MONTACARGAS; REPROGRAFÍA DEL EQUIPO DE ARRENDAMIENTO; ARRENDAMIENTO DE HERRAMIENTAS / INSTRUMENTACIÓN; </a:t>
            </a:r>
            <a:endParaRPr lang="pt-BR" sz="1050" dirty="0">
              <a:solidFill>
                <a:schemeClr val="bg1"/>
              </a:solidFill>
              <a:latin typeface="Segoe UI" panose="020B0502040204020203" pitchFamily="34" charset="0"/>
              <a:cs typeface="Segoe UI" panose="020B0502040204020203" pitchFamily="34" charset="0"/>
            </a:endParaRPr>
          </a:p>
        </p:txBody>
      </p:sp>
      <p:sp>
        <p:nvSpPr>
          <p:cNvPr id="21" name="CaixaDeTexto 20">
            <a:extLst>
              <a:ext uri="{FF2B5EF4-FFF2-40B4-BE49-F238E27FC236}">
                <a16:creationId xmlns:a16="http://schemas.microsoft.com/office/drawing/2014/main" id="{A17DB7AF-8732-40C3-BED2-128D494DD830}"/>
              </a:ext>
            </a:extLst>
          </p:cNvPr>
          <p:cNvSpPr txBox="1"/>
          <p:nvPr/>
        </p:nvSpPr>
        <p:spPr>
          <a:xfrm>
            <a:off x="3965602" y="4363273"/>
            <a:ext cx="5305301" cy="253916"/>
          </a:xfrm>
          <a:prstGeom prst="rect">
            <a:avLst/>
          </a:prstGeom>
          <a:noFill/>
        </p:spPr>
        <p:txBody>
          <a:bodyPr wrap="square" rtlCol="0">
            <a:spAutoFit/>
          </a:bodyPr>
          <a:lstStyle/>
          <a:p>
            <a:r>
              <a:rPr lang="es-ES" sz="1050" dirty="0">
                <a:solidFill>
                  <a:schemeClr val="bg1"/>
                </a:solidFill>
                <a:effectLst>
                  <a:outerShdw blurRad="38100" dist="38100" dir="2700000" algn="tl">
                    <a:srgbClr val="000000">
                      <a:alpha val="43137"/>
                    </a:srgbClr>
                  </a:outerShdw>
                </a:effectLst>
              </a:rPr>
              <a:t>SEGUIMIENTO ELECTRÓNICO; SEGUIMIENTO DEL AGUA; SEGUIMIENTO HIDROMÉTRICO</a:t>
            </a:r>
            <a:endParaRPr lang="pt-BR" sz="1050" dirty="0">
              <a:solidFill>
                <a:schemeClr val="bg1"/>
              </a:solidFill>
              <a:latin typeface="Segoe UI" panose="020B0502040204020203" pitchFamily="34" charset="0"/>
              <a:cs typeface="Segoe UI" panose="020B0502040204020203" pitchFamily="34" charset="0"/>
            </a:endParaRPr>
          </a:p>
        </p:txBody>
      </p:sp>
      <p:pic>
        <p:nvPicPr>
          <p:cNvPr id="22" name="Gráfico 21" descr="Início com preenchimento sólido">
            <a:hlinkClick r:id="rId2" action="ppaction://hlinksldjump"/>
            <a:extLst>
              <a:ext uri="{FF2B5EF4-FFF2-40B4-BE49-F238E27FC236}">
                <a16:creationId xmlns:a16="http://schemas.microsoft.com/office/drawing/2014/main" id="{6C227980-80CA-4A65-8099-C088DD2E1A0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Tree>
    <p:extLst>
      <p:ext uri="{BB962C8B-B14F-4D97-AF65-F5344CB8AC3E}">
        <p14:creationId xmlns:p14="http://schemas.microsoft.com/office/powerpoint/2010/main" val="24543402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3527540734"/>
              </p:ext>
            </p:extLst>
          </p:nvPr>
        </p:nvGraphicFramePr>
        <p:xfrm>
          <a:off x="143098" y="884249"/>
          <a:ext cx="9372695" cy="1143445"/>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33237">
                  <a:extLst>
                    <a:ext uri="{9D8B030D-6E8A-4147-A177-3AD203B41FA5}">
                      <a16:colId xmlns:a16="http://schemas.microsoft.com/office/drawing/2014/main" val="3096327074"/>
                    </a:ext>
                  </a:extLst>
                </a:gridCol>
                <a:gridCol w="1637885">
                  <a:extLst>
                    <a:ext uri="{9D8B030D-6E8A-4147-A177-3AD203B41FA5}">
                      <a16:colId xmlns:a16="http://schemas.microsoft.com/office/drawing/2014/main" val="2995026826"/>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6" y="227692"/>
            <a:ext cx="5010024"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ASISTENCIA MÉDICA|</a:t>
            </a:r>
            <a:endParaRPr lang="pt-BR" sz="2215" b="1" dirty="0">
              <a:solidFill>
                <a:schemeClr val="bg1"/>
              </a:solidFill>
              <a:latin typeface="Segoe UI" panose="020B0502040204020203" pitchFamily="34" charset="0"/>
              <a:cs typeface="Segoe UI" panose="020B0502040204020203" pitchFamily="34" charset="0"/>
            </a:endParaRPr>
          </a:p>
        </p:txBody>
      </p:sp>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graphicFrame>
        <p:nvGraphicFramePr>
          <p:cNvPr id="12" name="Table 7">
            <a:extLst>
              <a:ext uri="{FF2B5EF4-FFF2-40B4-BE49-F238E27FC236}">
                <a16:creationId xmlns:a16="http://schemas.microsoft.com/office/drawing/2014/main" id="{D1C82FC1-0E74-4802-84A7-BC689F5C3660}"/>
              </a:ext>
            </a:extLst>
          </p:cNvPr>
          <p:cNvGraphicFramePr>
            <a:graphicFrameLocks noGrp="1"/>
          </p:cNvGraphicFramePr>
          <p:nvPr>
            <p:extLst>
              <p:ext uri="{D42A27DB-BD31-4B8C-83A1-F6EECF244321}">
                <p14:modId xmlns:p14="http://schemas.microsoft.com/office/powerpoint/2010/main" val="842872506"/>
              </p:ext>
            </p:extLst>
          </p:nvPr>
        </p:nvGraphicFramePr>
        <p:xfrm>
          <a:off x="153791" y="2857277"/>
          <a:ext cx="9372695" cy="1143445"/>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36611">
                  <a:extLst>
                    <a:ext uri="{9D8B030D-6E8A-4147-A177-3AD203B41FA5}">
                      <a16:colId xmlns:a16="http://schemas.microsoft.com/office/drawing/2014/main" val="3096327074"/>
                    </a:ext>
                  </a:extLst>
                </a:gridCol>
                <a:gridCol w="1634511">
                  <a:extLst>
                    <a:ext uri="{9D8B030D-6E8A-4147-A177-3AD203B41FA5}">
                      <a16:colId xmlns:a16="http://schemas.microsoft.com/office/drawing/2014/main" val="1123052188"/>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13" name="Retângulo: Cantos Arredondados 12">
            <a:extLst>
              <a:ext uri="{FF2B5EF4-FFF2-40B4-BE49-F238E27FC236}">
                <a16:creationId xmlns:a16="http://schemas.microsoft.com/office/drawing/2014/main" id="{197715E4-2E9A-4BC7-890A-5F76060D394B}"/>
              </a:ext>
            </a:extLst>
          </p:cNvPr>
          <p:cNvSpPr/>
          <p:nvPr/>
        </p:nvSpPr>
        <p:spPr>
          <a:xfrm>
            <a:off x="0" y="2661026"/>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5" name="CaixaDeTexto 14">
            <a:extLst>
              <a:ext uri="{FF2B5EF4-FFF2-40B4-BE49-F238E27FC236}">
                <a16:creationId xmlns:a16="http://schemas.microsoft.com/office/drawing/2014/main" id="{44EC76D9-5B13-40C1-B8AB-C535BCCCCDC2}"/>
              </a:ext>
            </a:extLst>
          </p:cNvPr>
          <p:cNvSpPr txBox="1"/>
          <p:nvPr/>
        </p:nvSpPr>
        <p:spPr>
          <a:xfrm>
            <a:off x="506119" y="2200720"/>
            <a:ext cx="7883902"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ASISTENCIA TÉCNICA/AUTOMATIZACIÓN INDUSTRIAL|</a:t>
            </a:r>
            <a:endParaRPr lang="pt-BR" sz="2215" b="1" dirty="0">
              <a:solidFill>
                <a:schemeClr val="bg1"/>
              </a:solidFill>
              <a:latin typeface="Segoe UI" panose="020B0502040204020203" pitchFamily="34" charset="0"/>
              <a:cs typeface="Segoe UI" panose="020B0502040204020203" pitchFamily="34" charset="0"/>
            </a:endParaRPr>
          </a:p>
        </p:txBody>
      </p:sp>
      <p:graphicFrame>
        <p:nvGraphicFramePr>
          <p:cNvPr id="16" name="Table 7">
            <a:extLst>
              <a:ext uri="{FF2B5EF4-FFF2-40B4-BE49-F238E27FC236}">
                <a16:creationId xmlns:a16="http://schemas.microsoft.com/office/drawing/2014/main" id="{E1CF1179-7C5C-4163-B18F-A542D6705CD6}"/>
              </a:ext>
            </a:extLst>
          </p:cNvPr>
          <p:cNvGraphicFramePr>
            <a:graphicFrameLocks noGrp="1"/>
          </p:cNvGraphicFramePr>
          <p:nvPr>
            <p:extLst>
              <p:ext uri="{D42A27DB-BD31-4B8C-83A1-F6EECF244321}">
                <p14:modId xmlns:p14="http://schemas.microsoft.com/office/powerpoint/2010/main" val="4110685932"/>
              </p:ext>
            </p:extLst>
          </p:nvPr>
        </p:nvGraphicFramePr>
        <p:xfrm>
          <a:off x="153791" y="4890464"/>
          <a:ext cx="9372695" cy="1143445"/>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36611">
                  <a:extLst>
                    <a:ext uri="{9D8B030D-6E8A-4147-A177-3AD203B41FA5}">
                      <a16:colId xmlns:a16="http://schemas.microsoft.com/office/drawing/2014/main" val="3096327074"/>
                    </a:ext>
                  </a:extLst>
                </a:gridCol>
                <a:gridCol w="1634511">
                  <a:extLst>
                    <a:ext uri="{9D8B030D-6E8A-4147-A177-3AD203B41FA5}">
                      <a16:colId xmlns:a16="http://schemas.microsoft.com/office/drawing/2014/main" val="139717932"/>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17" name="Retângulo: Cantos Arredondados 16">
            <a:extLst>
              <a:ext uri="{FF2B5EF4-FFF2-40B4-BE49-F238E27FC236}">
                <a16:creationId xmlns:a16="http://schemas.microsoft.com/office/drawing/2014/main" id="{BA897DFB-961E-4F86-8EA6-CB74EE06C7E1}"/>
              </a:ext>
            </a:extLst>
          </p:cNvPr>
          <p:cNvSpPr/>
          <p:nvPr/>
        </p:nvSpPr>
        <p:spPr>
          <a:xfrm>
            <a:off x="0" y="4694213"/>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9" name="CaixaDeTexto 18">
            <a:extLst>
              <a:ext uri="{FF2B5EF4-FFF2-40B4-BE49-F238E27FC236}">
                <a16:creationId xmlns:a16="http://schemas.microsoft.com/office/drawing/2014/main" id="{0339A849-4864-439D-961F-05343940A682}"/>
              </a:ext>
            </a:extLst>
          </p:cNvPr>
          <p:cNvSpPr txBox="1"/>
          <p:nvPr/>
        </p:nvSpPr>
        <p:spPr>
          <a:xfrm>
            <a:off x="506119" y="4233907"/>
            <a:ext cx="5010024" cy="461665"/>
          </a:xfrm>
          <a:prstGeom prst="rect">
            <a:avLst/>
          </a:prstGeom>
          <a:noFill/>
        </p:spPr>
        <p:txBody>
          <a:bodyPr wrap="square" rtlCol="0">
            <a:spAutoFit/>
          </a:bodyPr>
          <a:lstStyle/>
          <a:p>
            <a:r>
              <a:rPr lang="pt-BR" sz="2400" b="1" dirty="0">
                <a:solidFill>
                  <a:schemeClr val="bg1"/>
                </a:solidFill>
                <a:effectLst>
                  <a:outerShdw blurRad="38100" dist="38100" dir="2700000" algn="tl">
                    <a:srgbClr val="000000">
                      <a:alpha val="43137"/>
                    </a:srgbClr>
                  </a:outerShdw>
                </a:effectLst>
              </a:rPr>
              <a:t>CALIBRATION </a:t>
            </a:r>
            <a:r>
              <a:rPr lang="en-US" sz="2400" b="1" dirty="0">
                <a:solidFill>
                  <a:schemeClr val="bg1"/>
                </a:solidFill>
                <a:effectLst>
                  <a:outerShdw blurRad="38100" dist="38100" dir="2700000" algn="tl">
                    <a:srgbClr val="000000">
                      <a:alpha val="43137"/>
                    </a:srgbClr>
                  </a:outerShdw>
                </a:effectLst>
              </a:rPr>
              <a:t>|</a:t>
            </a:r>
            <a:endParaRPr lang="pt-BR" sz="2400" b="1" dirty="0">
              <a:solidFill>
                <a:schemeClr val="bg1"/>
              </a:solidFill>
              <a:effectLst>
                <a:outerShdw blurRad="38100" dist="38100" dir="2700000" algn="tl">
                  <a:srgbClr val="000000">
                    <a:alpha val="43137"/>
                  </a:srgbClr>
                </a:outerShdw>
              </a:effectLst>
            </a:endParaRPr>
          </a:p>
        </p:txBody>
      </p:sp>
      <p:sp>
        <p:nvSpPr>
          <p:cNvPr id="14" name="CaixaDeTexto 13">
            <a:extLst>
              <a:ext uri="{FF2B5EF4-FFF2-40B4-BE49-F238E27FC236}">
                <a16:creationId xmlns:a16="http://schemas.microsoft.com/office/drawing/2014/main" id="{CC8A85EB-6C7A-4A0F-8CA0-EA2B7B3BA818}"/>
              </a:ext>
            </a:extLst>
          </p:cNvPr>
          <p:cNvSpPr txBox="1"/>
          <p:nvPr/>
        </p:nvSpPr>
        <p:spPr>
          <a:xfrm>
            <a:off x="3349428" y="340380"/>
            <a:ext cx="6116808" cy="253916"/>
          </a:xfrm>
          <a:prstGeom prst="rect">
            <a:avLst/>
          </a:prstGeom>
          <a:noFill/>
        </p:spPr>
        <p:txBody>
          <a:bodyPr wrap="square" rtlCol="0">
            <a:spAutoFit/>
          </a:bodyPr>
          <a:lstStyle/>
          <a:p>
            <a:r>
              <a:rPr lang="pt-BR" sz="1050" dirty="0">
                <a:solidFill>
                  <a:schemeClr val="bg1"/>
                </a:solidFill>
                <a:effectLst>
                  <a:outerShdw blurRad="38100" dist="38100" dir="2700000" algn="tl">
                    <a:srgbClr val="000000">
                      <a:alpha val="43137"/>
                    </a:srgbClr>
                  </a:outerShdw>
                </a:effectLst>
              </a:rPr>
              <a:t>ASISTENCIA MÉDICA / DENTISTA; MEDICINA OCUPACIONAL; SERVICIOS MÉDICOS</a:t>
            </a:r>
            <a:endParaRPr lang="pt-BR" sz="1050" dirty="0">
              <a:solidFill>
                <a:schemeClr val="bg1"/>
              </a:solidFill>
              <a:latin typeface="Segoe UI" panose="020B0502040204020203" pitchFamily="34" charset="0"/>
              <a:cs typeface="Segoe UI" panose="020B0502040204020203" pitchFamily="34" charset="0"/>
            </a:endParaRPr>
          </a:p>
        </p:txBody>
      </p:sp>
      <p:pic>
        <p:nvPicPr>
          <p:cNvPr id="20" name="Gráfico 19" descr="Início com preenchimento sólido">
            <a:hlinkClick r:id="rId2" action="ppaction://hlinksldjump"/>
            <a:extLst>
              <a:ext uri="{FF2B5EF4-FFF2-40B4-BE49-F238E27FC236}">
                <a16:creationId xmlns:a16="http://schemas.microsoft.com/office/drawing/2014/main" id="{5CA77C30-05E3-4F41-95D4-F80F6CC8192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Tree>
    <p:extLst>
      <p:ext uri="{BB962C8B-B14F-4D97-AF65-F5344CB8AC3E}">
        <p14:creationId xmlns:p14="http://schemas.microsoft.com/office/powerpoint/2010/main" val="38417066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1868039958"/>
              </p:ext>
            </p:extLst>
          </p:nvPr>
        </p:nvGraphicFramePr>
        <p:xfrm>
          <a:off x="143098" y="884249"/>
          <a:ext cx="9372695" cy="1143445"/>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47304">
                  <a:extLst>
                    <a:ext uri="{9D8B030D-6E8A-4147-A177-3AD203B41FA5}">
                      <a16:colId xmlns:a16="http://schemas.microsoft.com/office/drawing/2014/main" val="3096327074"/>
                    </a:ext>
                  </a:extLst>
                </a:gridCol>
                <a:gridCol w="1623818">
                  <a:extLst>
                    <a:ext uri="{9D8B030D-6E8A-4147-A177-3AD203B41FA5}">
                      <a16:colId xmlns:a16="http://schemas.microsoft.com/office/drawing/2014/main" val="2730296264"/>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6" y="226333"/>
            <a:ext cx="5010024" cy="461665"/>
          </a:xfrm>
          <a:prstGeom prst="rect">
            <a:avLst/>
          </a:prstGeom>
          <a:noFill/>
        </p:spPr>
        <p:txBody>
          <a:bodyPr wrap="square" rtlCol="0">
            <a:spAutoFit/>
          </a:bodyPr>
          <a:lstStyle/>
          <a:p>
            <a:r>
              <a:rPr lang="pt-BR" sz="2400" b="1" dirty="0">
                <a:solidFill>
                  <a:schemeClr val="bg1"/>
                </a:solidFill>
                <a:effectLst>
                  <a:outerShdw blurRad="38100" dist="38100" dir="2700000" algn="tl">
                    <a:srgbClr val="000000">
                      <a:alpha val="43137"/>
                    </a:srgbClr>
                  </a:outerShdw>
                </a:effectLst>
              </a:rPr>
              <a:t>FLETE AÉREO/MARÍTIMO |</a:t>
            </a:r>
          </a:p>
        </p:txBody>
      </p:sp>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sp>
        <p:nvSpPr>
          <p:cNvPr id="9" name="Retângulo: Cantos Arredondados 8">
            <a:extLst>
              <a:ext uri="{FF2B5EF4-FFF2-40B4-BE49-F238E27FC236}">
                <a16:creationId xmlns:a16="http://schemas.microsoft.com/office/drawing/2014/main" id="{2CA83988-BC29-4720-9AE5-393EAA277935}"/>
              </a:ext>
            </a:extLst>
          </p:cNvPr>
          <p:cNvSpPr/>
          <p:nvPr/>
        </p:nvSpPr>
        <p:spPr>
          <a:xfrm>
            <a:off x="-10693" y="2890283"/>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0" name="CaixaDeTexto 9">
            <a:extLst>
              <a:ext uri="{FF2B5EF4-FFF2-40B4-BE49-F238E27FC236}">
                <a16:creationId xmlns:a16="http://schemas.microsoft.com/office/drawing/2014/main" id="{0C429252-A791-4334-A3A0-89A655BB777B}"/>
              </a:ext>
            </a:extLst>
          </p:cNvPr>
          <p:cNvSpPr txBox="1"/>
          <p:nvPr/>
        </p:nvSpPr>
        <p:spPr>
          <a:xfrm>
            <a:off x="495426" y="2449719"/>
            <a:ext cx="4745278" cy="461665"/>
          </a:xfrm>
          <a:prstGeom prst="rect">
            <a:avLst/>
          </a:prstGeom>
          <a:noFill/>
        </p:spPr>
        <p:txBody>
          <a:bodyPr wrap="square" rtlCol="0">
            <a:spAutoFit/>
          </a:bodyPr>
          <a:lstStyle>
            <a:defPPr>
              <a:defRPr lang="en-US"/>
            </a:defPPr>
            <a:lvl1pPr algn="ctr">
              <a:defRPr sz="2400">
                <a:latin typeface="Verdana Pro SemiBold" panose="020B0704030504040204" pitchFamily="34" charset="0"/>
                <a:ea typeface="Verdana" panose="020B0604030504040204" pitchFamily="34" charset="0"/>
                <a:cs typeface="Aharoni" panose="02010803020104030203" pitchFamily="2" charset="-79"/>
              </a:defRPr>
            </a:lvl1pPr>
          </a:lstStyle>
          <a:p>
            <a:pPr algn="l"/>
            <a:r>
              <a:rPr lang="pt-BR" b="1" dirty="0">
                <a:solidFill>
                  <a:schemeClr val="bg1"/>
                </a:solidFill>
                <a:effectLst>
                  <a:outerShdw blurRad="38100" dist="38100" dir="2700000" algn="tl">
                    <a:srgbClr val="000000">
                      <a:alpha val="43137"/>
                    </a:srgbClr>
                  </a:outerShdw>
                </a:effectLst>
                <a:latin typeface="+mn-lt"/>
                <a:ea typeface="+mn-ea"/>
                <a:cs typeface="+mn-cs"/>
              </a:rPr>
              <a:t>COMBUSTIBLE|</a:t>
            </a:r>
            <a:endParaRPr lang="pt-BR" dirty="0"/>
          </a:p>
        </p:txBody>
      </p:sp>
      <p:graphicFrame>
        <p:nvGraphicFramePr>
          <p:cNvPr id="14" name="Table 7">
            <a:extLst>
              <a:ext uri="{FF2B5EF4-FFF2-40B4-BE49-F238E27FC236}">
                <a16:creationId xmlns:a16="http://schemas.microsoft.com/office/drawing/2014/main" id="{E415AF94-6F01-4098-B54C-701B98642C55}"/>
              </a:ext>
            </a:extLst>
          </p:cNvPr>
          <p:cNvGraphicFramePr>
            <a:graphicFrameLocks noGrp="1"/>
          </p:cNvGraphicFramePr>
          <p:nvPr>
            <p:extLst>
              <p:ext uri="{D42A27DB-BD31-4B8C-83A1-F6EECF244321}">
                <p14:modId xmlns:p14="http://schemas.microsoft.com/office/powerpoint/2010/main" val="1431151362"/>
              </p:ext>
            </p:extLst>
          </p:nvPr>
        </p:nvGraphicFramePr>
        <p:xfrm>
          <a:off x="143098" y="3125739"/>
          <a:ext cx="9372695" cy="2603384"/>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47304">
                  <a:extLst>
                    <a:ext uri="{9D8B030D-6E8A-4147-A177-3AD203B41FA5}">
                      <a16:colId xmlns:a16="http://schemas.microsoft.com/office/drawing/2014/main" val="3096327074"/>
                    </a:ext>
                  </a:extLst>
                </a:gridCol>
                <a:gridCol w="1623818">
                  <a:extLst>
                    <a:ext uri="{9D8B030D-6E8A-4147-A177-3AD203B41FA5}">
                      <a16:colId xmlns:a16="http://schemas.microsoft.com/office/drawing/2014/main" val="3552002948"/>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443179">
                <a:tc vMerge="1">
                  <a:txBody>
                    <a:bodyPr/>
                    <a:lstStyle/>
                    <a:p>
                      <a:pPr marL="0" algn="ctr" defTabSz="914400" rtl="0" eaLnBrk="1" fontAlgn="b" latinLnBrk="0" hangingPunct="1"/>
                      <a:endParaRPr lang="pt-BR" sz="700" b="1" kern="1200" dirty="0">
                        <a:solidFill>
                          <a:schemeClr val="bg1"/>
                        </a:solidFill>
                        <a:latin typeface="+mn-lt"/>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kern="1200" dirty="0" err="1">
                          <a:solidFill>
                            <a:schemeClr val="dk1"/>
                          </a:solidFill>
                          <a:effectLst/>
                          <a:latin typeface="Verdana" panose="020B0604030504040204" pitchFamily="34" charset="0"/>
                          <a:ea typeface="Verdana" panose="020B0604030504040204" pitchFamily="34" charset="0"/>
                          <a:cs typeface="+mn-cs"/>
                        </a:rPr>
                        <a:t>Plan</a:t>
                      </a:r>
                      <a:r>
                        <a:rPr lang="pt-BR" sz="600" kern="1200" dirty="0">
                          <a:solidFill>
                            <a:schemeClr val="dk1"/>
                          </a:solidFill>
                          <a:effectLst/>
                          <a:latin typeface="Verdana" panose="020B0604030504040204" pitchFamily="34" charset="0"/>
                          <a:ea typeface="Verdana" panose="020B0604030504040204" pitchFamily="34" charset="0"/>
                          <a:cs typeface="+mn-cs"/>
                        </a:rPr>
                        <a:t> de Contingencia de Transporte de </a:t>
                      </a:r>
                      <a:r>
                        <a:rPr lang="pt-BR" sz="600" kern="1200" dirty="0" err="1">
                          <a:solidFill>
                            <a:schemeClr val="dk1"/>
                          </a:solidFill>
                          <a:effectLst/>
                          <a:latin typeface="Verdana" panose="020B0604030504040204" pitchFamily="34" charset="0"/>
                          <a:ea typeface="Verdana" panose="020B0604030504040204" pitchFamily="34" charset="0"/>
                          <a:cs typeface="+mn-cs"/>
                        </a:rPr>
                        <a:t>Materiales</a:t>
                      </a:r>
                      <a:r>
                        <a:rPr lang="pt-BR" sz="600" kern="1200" dirty="0">
                          <a:solidFill>
                            <a:schemeClr val="dk1"/>
                          </a:solidFill>
                          <a:effectLst/>
                          <a:latin typeface="Verdana" panose="020B0604030504040204" pitchFamily="34" charset="0"/>
                          <a:ea typeface="Verdana" panose="020B0604030504040204" pitchFamily="34" charset="0"/>
                          <a:cs typeface="+mn-cs"/>
                        </a:rPr>
                        <a:t> y </a:t>
                      </a:r>
                      <a:r>
                        <a:rPr lang="pt-BR" sz="600" kern="1200" dirty="0" err="1">
                          <a:solidFill>
                            <a:schemeClr val="dk1"/>
                          </a:solidFill>
                          <a:effectLst/>
                          <a:latin typeface="Verdana" panose="020B0604030504040204" pitchFamily="34" charset="0"/>
                          <a:ea typeface="Verdana" panose="020B0604030504040204" pitchFamily="34" charset="0"/>
                          <a:cs typeface="+mn-cs"/>
                        </a:rPr>
                        <a:t>Residuos</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Peligrosos</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debidamente</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aprobado</a:t>
                      </a:r>
                      <a:r>
                        <a:rPr lang="pt-BR" sz="600" kern="1200" dirty="0">
                          <a:solidFill>
                            <a:schemeClr val="dk1"/>
                          </a:solidFill>
                          <a:effectLst/>
                          <a:latin typeface="Verdana" panose="020B0604030504040204" pitchFamily="34" charset="0"/>
                          <a:ea typeface="Verdana" panose="020B0604030504040204" pitchFamily="34" charset="0"/>
                          <a:cs typeface="+mn-cs"/>
                        </a:rPr>
                        <a:t> por </a:t>
                      </a:r>
                      <a:r>
                        <a:rPr lang="pt-BR" sz="600" kern="1200" dirty="0" err="1">
                          <a:solidFill>
                            <a:schemeClr val="dk1"/>
                          </a:solidFill>
                          <a:effectLst/>
                          <a:latin typeface="Verdana" panose="020B0604030504040204" pitchFamily="34" charset="0"/>
                          <a:ea typeface="Verdana" panose="020B0604030504040204" pitchFamily="34" charset="0"/>
                          <a:cs typeface="+mn-cs"/>
                        </a:rPr>
                        <a:t>el</a:t>
                      </a:r>
                      <a:r>
                        <a:rPr lang="pt-BR" sz="600" kern="1200" dirty="0">
                          <a:solidFill>
                            <a:schemeClr val="dk1"/>
                          </a:solidFill>
                          <a:effectLst/>
                          <a:latin typeface="Verdana" panose="020B0604030504040204" pitchFamily="34" charset="0"/>
                          <a:ea typeface="Verdana" panose="020B0604030504040204" pitchFamily="34" charset="0"/>
                          <a:cs typeface="+mn-cs"/>
                        </a:rPr>
                        <a:t> MTC</a:t>
                      </a:r>
                      <a:endParaRPr lang="es-ES" sz="600" b="1" i="0"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s-PE" sz="600" kern="1200" dirty="0">
                          <a:solidFill>
                            <a:schemeClr val="dk1"/>
                          </a:solidFill>
                          <a:effectLst/>
                          <a:latin typeface="Verdana" panose="020B0604030504040204" pitchFamily="34" charset="0"/>
                          <a:ea typeface="Verdana" panose="020B0604030504040204" pitchFamily="34" charset="0"/>
                          <a:cs typeface="+mn-cs"/>
                        </a:rPr>
                        <a:t>Quien lo elabora deber   estar habilitado ante el Colegio Profesional correspondiente.</a:t>
                      </a:r>
                      <a:endParaRPr lang="pt-BR" sz="600" kern="1200" dirty="0">
                        <a:solidFill>
                          <a:schemeClr val="dk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l" defTabSz="914400" rtl="0" eaLnBrk="1" fontAlgn="b" latinLnBrk="0" hangingPunct="1">
                        <a:lnSpc>
                          <a:spcPct val="100000"/>
                        </a:lnSpc>
                        <a:spcBef>
                          <a:spcPts val="0"/>
                        </a:spcBef>
                        <a:spcAft>
                          <a:spcPts val="0"/>
                        </a:spcAft>
                        <a:buClrTx/>
                        <a:buSzTx/>
                        <a:buFontTx/>
                        <a:buNone/>
                        <a:tabLst/>
                        <a:defRPr/>
                      </a:pPr>
                      <a:r>
                        <a:rPr lang="es-PE" sz="600" kern="1200" dirty="0">
                          <a:solidFill>
                            <a:schemeClr val="dk1"/>
                          </a:solidFill>
                          <a:effectLst/>
                          <a:latin typeface="Verdana" panose="020B0604030504040204" pitchFamily="34" charset="0"/>
                          <a:ea typeface="Verdana" panose="020B0604030504040204" pitchFamily="34" charset="0"/>
                          <a:cs typeface="+mn-cs"/>
                        </a:rPr>
                        <a:t>Instrumento de gestión conformado por un conjunto de procedimiento específicos preestablecidos de tipo operativo,  que tiene como finalidad evitar o reducir los posibles daños a la vida humana, salud, patrimonio y al ambiente .</a:t>
                      </a:r>
                      <a:endParaRPr lang="pt-BR" sz="600" kern="1200" dirty="0">
                        <a:solidFill>
                          <a:schemeClr val="dk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612577993"/>
                  </a:ext>
                </a:extLst>
              </a:tr>
              <a:tr h="99319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bl>
          </a:graphicData>
        </a:graphic>
      </p:graphicFrame>
      <p:pic>
        <p:nvPicPr>
          <p:cNvPr id="11" name="Gráfico 10" descr="Início com preenchimento sólido">
            <a:hlinkClick r:id="rId2" action="ppaction://hlinksldjump"/>
            <a:extLst>
              <a:ext uri="{FF2B5EF4-FFF2-40B4-BE49-F238E27FC236}">
                <a16:creationId xmlns:a16="http://schemas.microsoft.com/office/drawing/2014/main" id="{9BD8FE6D-4C7B-4ED2-B063-3828D6A0E5C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Tree>
    <p:extLst>
      <p:ext uri="{BB962C8B-B14F-4D97-AF65-F5344CB8AC3E}">
        <p14:creationId xmlns:p14="http://schemas.microsoft.com/office/powerpoint/2010/main" val="16522075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700954876"/>
              </p:ext>
            </p:extLst>
          </p:nvPr>
        </p:nvGraphicFramePr>
        <p:xfrm>
          <a:off x="143098" y="884249"/>
          <a:ext cx="9372695" cy="1143445"/>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47304">
                  <a:extLst>
                    <a:ext uri="{9D8B030D-6E8A-4147-A177-3AD203B41FA5}">
                      <a16:colId xmlns:a16="http://schemas.microsoft.com/office/drawing/2014/main" val="3096327074"/>
                    </a:ext>
                  </a:extLst>
                </a:gridCol>
                <a:gridCol w="1623818">
                  <a:extLst>
                    <a:ext uri="{9D8B030D-6E8A-4147-A177-3AD203B41FA5}">
                      <a16:colId xmlns:a16="http://schemas.microsoft.com/office/drawing/2014/main" val="3570247664"/>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6" y="227692"/>
            <a:ext cx="5010024"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CONSULTORÍA/AUDITORÍA|</a:t>
            </a:r>
            <a:endParaRPr lang="pt-BR" sz="2215" b="1" dirty="0">
              <a:solidFill>
                <a:schemeClr val="bg1"/>
              </a:solidFill>
              <a:latin typeface="Segoe UI" panose="020B0502040204020203" pitchFamily="34" charset="0"/>
              <a:cs typeface="Segoe UI" panose="020B0502040204020203" pitchFamily="34" charset="0"/>
            </a:endParaRPr>
          </a:p>
        </p:txBody>
      </p:sp>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graphicFrame>
        <p:nvGraphicFramePr>
          <p:cNvPr id="12" name="Table 7">
            <a:extLst>
              <a:ext uri="{FF2B5EF4-FFF2-40B4-BE49-F238E27FC236}">
                <a16:creationId xmlns:a16="http://schemas.microsoft.com/office/drawing/2014/main" id="{D1C82FC1-0E74-4802-84A7-BC689F5C3660}"/>
              </a:ext>
            </a:extLst>
          </p:cNvPr>
          <p:cNvGraphicFramePr>
            <a:graphicFrameLocks noGrp="1"/>
          </p:cNvGraphicFramePr>
          <p:nvPr>
            <p:extLst>
              <p:ext uri="{D42A27DB-BD31-4B8C-83A1-F6EECF244321}">
                <p14:modId xmlns:p14="http://schemas.microsoft.com/office/powerpoint/2010/main" val="911423416"/>
              </p:ext>
            </p:extLst>
          </p:nvPr>
        </p:nvGraphicFramePr>
        <p:xfrm>
          <a:off x="153791" y="2857277"/>
          <a:ext cx="9372695" cy="1143445"/>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36611">
                  <a:extLst>
                    <a:ext uri="{9D8B030D-6E8A-4147-A177-3AD203B41FA5}">
                      <a16:colId xmlns:a16="http://schemas.microsoft.com/office/drawing/2014/main" val="3096327074"/>
                    </a:ext>
                  </a:extLst>
                </a:gridCol>
                <a:gridCol w="1634511">
                  <a:extLst>
                    <a:ext uri="{9D8B030D-6E8A-4147-A177-3AD203B41FA5}">
                      <a16:colId xmlns:a16="http://schemas.microsoft.com/office/drawing/2014/main" val="1067161244"/>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13" name="Retângulo: Cantos Arredondados 12">
            <a:extLst>
              <a:ext uri="{FF2B5EF4-FFF2-40B4-BE49-F238E27FC236}">
                <a16:creationId xmlns:a16="http://schemas.microsoft.com/office/drawing/2014/main" id="{197715E4-2E9A-4BC7-890A-5F76060D394B}"/>
              </a:ext>
            </a:extLst>
          </p:cNvPr>
          <p:cNvSpPr/>
          <p:nvPr/>
        </p:nvSpPr>
        <p:spPr>
          <a:xfrm>
            <a:off x="0" y="2661026"/>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5" name="CaixaDeTexto 14">
            <a:extLst>
              <a:ext uri="{FF2B5EF4-FFF2-40B4-BE49-F238E27FC236}">
                <a16:creationId xmlns:a16="http://schemas.microsoft.com/office/drawing/2014/main" id="{44EC76D9-5B13-40C1-B8AB-C535BCCCCDC2}"/>
              </a:ext>
            </a:extLst>
          </p:cNvPr>
          <p:cNvSpPr txBox="1"/>
          <p:nvPr/>
        </p:nvSpPr>
        <p:spPr>
          <a:xfrm>
            <a:off x="506119" y="2200720"/>
            <a:ext cx="7883902"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DESCONTAMINACIÓN/APERTURA DE MINA|</a:t>
            </a:r>
            <a:endParaRPr lang="pt-BR" sz="2215" b="1" dirty="0">
              <a:solidFill>
                <a:schemeClr val="bg1"/>
              </a:solidFill>
              <a:latin typeface="Segoe UI" panose="020B0502040204020203" pitchFamily="34" charset="0"/>
              <a:cs typeface="Segoe UI" panose="020B0502040204020203" pitchFamily="34" charset="0"/>
            </a:endParaRPr>
          </a:p>
        </p:txBody>
      </p:sp>
      <p:graphicFrame>
        <p:nvGraphicFramePr>
          <p:cNvPr id="16" name="Table 7">
            <a:extLst>
              <a:ext uri="{FF2B5EF4-FFF2-40B4-BE49-F238E27FC236}">
                <a16:creationId xmlns:a16="http://schemas.microsoft.com/office/drawing/2014/main" id="{E1CF1179-7C5C-4163-B18F-A542D6705CD6}"/>
              </a:ext>
            </a:extLst>
          </p:cNvPr>
          <p:cNvGraphicFramePr>
            <a:graphicFrameLocks noGrp="1"/>
          </p:cNvGraphicFramePr>
          <p:nvPr>
            <p:extLst>
              <p:ext uri="{D42A27DB-BD31-4B8C-83A1-F6EECF244321}">
                <p14:modId xmlns:p14="http://schemas.microsoft.com/office/powerpoint/2010/main" val="2792808833"/>
              </p:ext>
            </p:extLst>
          </p:nvPr>
        </p:nvGraphicFramePr>
        <p:xfrm>
          <a:off x="153791" y="4890464"/>
          <a:ext cx="9372695" cy="1143445"/>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50679">
                  <a:extLst>
                    <a:ext uri="{9D8B030D-6E8A-4147-A177-3AD203B41FA5}">
                      <a16:colId xmlns:a16="http://schemas.microsoft.com/office/drawing/2014/main" val="3096327074"/>
                    </a:ext>
                  </a:extLst>
                </a:gridCol>
                <a:gridCol w="1620443">
                  <a:extLst>
                    <a:ext uri="{9D8B030D-6E8A-4147-A177-3AD203B41FA5}">
                      <a16:colId xmlns:a16="http://schemas.microsoft.com/office/drawing/2014/main" val="228327754"/>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17" name="Retângulo: Cantos Arredondados 16">
            <a:extLst>
              <a:ext uri="{FF2B5EF4-FFF2-40B4-BE49-F238E27FC236}">
                <a16:creationId xmlns:a16="http://schemas.microsoft.com/office/drawing/2014/main" id="{BA897DFB-961E-4F86-8EA6-CB74EE06C7E1}"/>
              </a:ext>
            </a:extLst>
          </p:cNvPr>
          <p:cNvSpPr/>
          <p:nvPr/>
        </p:nvSpPr>
        <p:spPr>
          <a:xfrm>
            <a:off x="0" y="4694213"/>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9" name="CaixaDeTexto 18">
            <a:extLst>
              <a:ext uri="{FF2B5EF4-FFF2-40B4-BE49-F238E27FC236}">
                <a16:creationId xmlns:a16="http://schemas.microsoft.com/office/drawing/2014/main" id="{0339A849-4864-439D-961F-05343940A682}"/>
              </a:ext>
            </a:extLst>
          </p:cNvPr>
          <p:cNvSpPr txBox="1"/>
          <p:nvPr/>
        </p:nvSpPr>
        <p:spPr>
          <a:xfrm>
            <a:off x="506119" y="4233907"/>
            <a:ext cx="5010024" cy="461665"/>
          </a:xfrm>
          <a:prstGeom prst="rect">
            <a:avLst/>
          </a:prstGeom>
          <a:noFill/>
        </p:spPr>
        <p:txBody>
          <a:bodyPr wrap="square" rtlCol="0">
            <a:spAutoFit/>
          </a:bodyPr>
          <a:lstStyle/>
          <a:p>
            <a:r>
              <a:rPr lang="pt-BR" sz="2400" b="1" dirty="0">
                <a:solidFill>
                  <a:schemeClr val="bg1"/>
                </a:solidFill>
                <a:effectLst>
                  <a:outerShdw blurRad="38100" dist="38100" dir="2700000" algn="tl">
                    <a:srgbClr val="000000">
                      <a:alpha val="43137"/>
                    </a:srgbClr>
                  </a:outerShdw>
                </a:effectLst>
              </a:rPr>
              <a:t>SERV GENERAL MANTENIMIENTO  </a:t>
            </a:r>
            <a:r>
              <a:rPr lang="en-US" sz="2400" b="1" dirty="0">
                <a:solidFill>
                  <a:schemeClr val="bg1"/>
                </a:solidFill>
                <a:effectLst>
                  <a:outerShdw blurRad="38100" dist="38100" dir="2700000" algn="tl">
                    <a:srgbClr val="000000">
                      <a:alpha val="43137"/>
                    </a:srgbClr>
                  </a:outerShdw>
                </a:effectLst>
              </a:rPr>
              <a:t>|</a:t>
            </a:r>
            <a:endParaRPr lang="pt-BR" sz="2400" b="1" dirty="0">
              <a:solidFill>
                <a:schemeClr val="bg1"/>
              </a:solidFill>
              <a:effectLst>
                <a:outerShdw blurRad="38100" dist="38100" dir="2700000" algn="tl">
                  <a:srgbClr val="000000">
                    <a:alpha val="43137"/>
                  </a:srgbClr>
                </a:outerShdw>
              </a:effectLst>
            </a:endParaRPr>
          </a:p>
        </p:txBody>
      </p:sp>
      <p:pic>
        <p:nvPicPr>
          <p:cNvPr id="21" name="Gráfico 20" descr="Início com preenchimento sólido">
            <a:hlinkClick r:id="rId2" action="ppaction://hlinksldjump"/>
            <a:extLst>
              <a:ext uri="{FF2B5EF4-FFF2-40B4-BE49-F238E27FC236}">
                <a16:creationId xmlns:a16="http://schemas.microsoft.com/office/drawing/2014/main" id="{954B5080-1726-4A19-9143-648B23BBAEA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Tree>
    <p:extLst>
      <p:ext uri="{BB962C8B-B14F-4D97-AF65-F5344CB8AC3E}">
        <p14:creationId xmlns:p14="http://schemas.microsoft.com/office/powerpoint/2010/main" val="2724828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6" y="227692"/>
            <a:ext cx="5010024" cy="461665"/>
          </a:xfrm>
          <a:prstGeom prst="rect">
            <a:avLst/>
          </a:prstGeom>
          <a:noFill/>
        </p:spPr>
        <p:txBody>
          <a:bodyPr wrap="square" rtlCol="0">
            <a:spAutoFit/>
          </a:bodyPr>
          <a:lstStyle/>
          <a:p>
            <a:r>
              <a:rPr lang="es-PE" sz="2400" b="1" dirty="0">
                <a:solidFill>
                  <a:schemeClr val="bg1"/>
                </a:solidFill>
                <a:effectLst/>
                <a:latin typeface="Calibri" panose="020F0502020204030204" pitchFamily="34" charset="0"/>
                <a:ea typeface="Calibri" panose="020F0502020204030204" pitchFamily="34" charset="0"/>
              </a:rPr>
              <a:t>HARDWARE</a:t>
            </a:r>
            <a:r>
              <a:rPr lang="en-US" sz="2400" b="1" dirty="0">
                <a:solidFill>
                  <a:schemeClr val="bg1"/>
                </a:solidFill>
                <a:effectLst>
                  <a:outerShdw blurRad="38100" dist="38100" dir="2700000" algn="tl">
                    <a:srgbClr val="000000">
                      <a:alpha val="43137"/>
                    </a:srgbClr>
                  </a:outerShdw>
                </a:effectLst>
              </a:rPr>
              <a:t>|</a:t>
            </a:r>
            <a:endParaRPr lang="pt-BR" sz="2215" b="1" dirty="0">
              <a:solidFill>
                <a:schemeClr val="bg1"/>
              </a:solidFill>
              <a:latin typeface="Segoe UI" panose="020B0502040204020203" pitchFamily="34" charset="0"/>
              <a:cs typeface="Segoe UI" panose="020B0502040204020203" pitchFamily="34" charset="0"/>
            </a:endParaRPr>
          </a:p>
        </p:txBody>
      </p:sp>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sp>
        <p:nvSpPr>
          <p:cNvPr id="13" name="Retângulo: Cantos Arredondados 12">
            <a:extLst>
              <a:ext uri="{FF2B5EF4-FFF2-40B4-BE49-F238E27FC236}">
                <a16:creationId xmlns:a16="http://schemas.microsoft.com/office/drawing/2014/main" id="{197715E4-2E9A-4BC7-890A-5F76060D394B}"/>
              </a:ext>
            </a:extLst>
          </p:cNvPr>
          <p:cNvSpPr/>
          <p:nvPr/>
        </p:nvSpPr>
        <p:spPr>
          <a:xfrm>
            <a:off x="15689" y="3377600"/>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5" name="CaixaDeTexto 14">
            <a:extLst>
              <a:ext uri="{FF2B5EF4-FFF2-40B4-BE49-F238E27FC236}">
                <a16:creationId xmlns:a16="http://schemas.microsoft.com/office/drawing/2014/main" id="{44EC76D9-5B13-40C1-B8AB-C535BCCCCDC2}"/>
              </a:ext>
            </a:extLst>
          </p:cNvPr>
          <p:cNvSpPr txBox="1"/>
          <p:nvPr/>
        </p:nvSpPr>
        <p:spPr>
          <a:xfrm>
            <a:off x="483794" y="2936434"/>
            <a:ext cx="7883902" cy="461665"/>
          </a:xfrm>
          <a:prstGeom prst="rect">
            <a:avLst/>
          </a:prstGeom>
          <a:noFill/>
        </p:spPr>
        <p:txBody>
          <a:bodyPr wrap="square" rtlCol="0">
            <a:spAutoFit/>
          </a:bodyPr>
          <a:lstStyle/>
          <a:p>
            <a:r>
              <a:rPr lang="es-PE" sz="2400" b="1" dirty="0">
                <a:solidFill>
                  <a:schemeClr val="bg1"/>
                </a:solidFill>
                <a:effectLst/>
                <a:latin typeface="Calibri" panose="020F0502020204030204" pitchFamily="34" charset="0"/>
                <a:ea typeface="Calibri" panose="020F0502020204030204" pitchFamily="34" charset="0"/>
              </a:rPr>
              <a:t>REPRESENTACIÓN COMERCIAL</a:t>
            </a:r>
            <a:r>
              <a:rPr lang="en-US" sz="2400" b="1" dirty="0">
                <a:solidFill>
                  <a:schemeClr val="bg1"/>
                </a:solidFill>
                <a:effectLst>
                  <a:outerShdw blurRad="38100" dist="38100" dir="2700000" algn="tl">
                    <a:srgbClr val="000000">
                      <a:alpha val="43137"/>
                    </a:srgbClr>
                  </a:outerShdw>
                </a:effectLst>
              </a:rPr>
              <a:t>|</a:t>
            </a:r>
            <a:endParaRPr lang="pt-BR" sz="2215" b="1" dirty="0">
              <a:solidFill>
                <a:schemeClr val="bg1"/>
              </a:solidFill>
              <a:latin typeface="Segoe UI" panose="020B0502040204020203" pitchFamily="34" charset="0"/>
              <a:cs typeface="Segoe UI" panose="020B0502040204020203" pitchFamily="34" charset="0"/>
            </a:endParaRPr>
          </a:p>
        </p:txBody>
      </p:sp>
      <p:pic>
        <p:nvPicPr>
          <p:cNvPr id="21" name="Gráfico 20" descr="Início com preenchimento sólido">
            <a:hlinkClick r:id="rId2" action="ppaction://hlinksldjump"/>
            <a:extLst>
              <a:ext uri="{FF2B5EF4-FFF2-40B4-BE49-F238E27FC236}">
                <a16:creationId xmlns:a16="http://schemas.microsoft.com/office/drawing/2014/main" id="{954B5080-1726-4A19-9143-648B23BBAEA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graphicFrame>
        <p:nvGraphicFramePr>
          <p:cNvPr id="14" name="Table 7">
            <a:extLst>
              <a:ext uri="{FF2B5EF4-FFF2-40B4-BE49-F238E27FC236}">
                <a16:creationId xmlns:a16="http://schemas.microsoft.com/office/drawing/2014/main" id="{99D4C85A-BDF0-4EE0-85F8-29F0284DB825}"/>
              </a:ext>
            </a:extLst>
          </p:cNvPr>
          <p:cNvGraphicFramePr>
            <a:graphicFrameLocks noGrp="1"/>
          </p:cNvGraphicFramePr>
          <p:nvPr>
            <p:extLst>
              <p:ext uri="{D42A27DB-BD31-4B8C-83A1-F6EECF244321}">
                <p14:modId xmlns:p14="http://schemas.microsoft.com/office/powerpoint/2010/main" val="1459157043"/>
              </p:ext>
            </p:extLst>
          </p:nvPr>
        </p:nvGraphicFramePr>
        <p:xfrm>
          <a:off x="153790" y="856147"/>
          <a:ext cx="9372695" cy="1610192"/>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47304">
                  <a:extLst>
                    <a:ext uri="{9D8B030D-6E8A-4147-A177-3AD203B41FA5}">
                      <a16:colId xmlns:a16="http://schemas.microsoft.com/office/drawing/2014/main" val="3096327074"/>
                    </a:ext>
                  </a:extLst>
                </a:gridCol>
                <a:gridCol w="1623818">
                  <a:extLst>
                    <a:ext uri="{9D8B030D-6E8A-4147-A177-3AD203B41FA5}">
                      <a16:colId xmlns:a16="http://schemas.microsoft.com/office/drawing/2014/main" val="3552002948"/>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443179">
                <a:tc vMerge="1">
                  <a:txBody>
                    <a:bodyPr/>
                    <a:lstStyle/>
                    <a:p>
                      <a:pPr marL="0" algn="ctr" defTabSz="914400" rtl="0" eaLnBrk="1" fontAlgn="b" latinLnBrk="0" hangingPunct="1"/>
                      <a:endParaRPr lang="pt-BR" sz="700" b="1" kern="1200" dirty="0">
                        <a:solidFill>
                          <a:schemeClr val="bg1"/>
                        </a:solidFill>
                        <a:latin typeface="+mn-lt"/>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kern="1200" dirty="0" err="1">
                          <a:solidFill>
                            <a:schemeClr val="dk1"/>
                          </a:solidFill>
                          <a:effectLst/>
                          <a:latin typeface="Verdana" panose="020B0604030504040204" pitchFamily="34" charset="0"/>
                          <a:ea typeface="Verdana" panose="020B0604030504040204" pitchFamily="34" charset="0"/>
                          <a:cs typeface="+mn-cs"/>
                        </a:rPr>
                        <a:t>Plan</a:t>
                      </a:r>
                      <a:r>
                        <a:rPr lang="pt-BR" sz="600" kern="1200" dirty="0">
                          <a:solidFill>
                            <a:schemeClr val="dk1"/>
                          </a:solidFill>
                          <a:effectLst/>
                          <a:latin typeface="Verdana" panose="020B0604030504040204" pitchFamily="34" charset="0"/>
                          <a:ea typeface="Verdana" panose="020B0604030504040204" pitchFamily="34" charset="0"/>
                          <a:cs typeface="+mn-cs"/>
                        </a:rPr>
                        <a:t> de Contingencia de Transporte de </a:t>
                      </a:r>
                      <a:r>
                        <a:rPr lang="pt-BR" sz="600" kern="1200" dirty="0" err="1">
                          <a:solidFill>
                            <a:schemeClr val="dk1"/>
                          </a:solidFill>
                          <a:effectLst/>
                          <a:latin typeface="Verdana" panose="020B0604030504040204" pitchFamily="34" charset="0"/>
                          <a:ea typeface="Verdana" panose="020B0604030504040204" pitchFamily="34" charset="0"/>
                          <a:cs typeface="+mn-cs"/>
                        </a:rPr>
                        <a:t>Materiales</a:t>
                      </a:r>
                      <a:r>
                        <a:rPr lang="pt-BR" sz="600" kern="1200" dirty="0">
                          <a:solidFill>
                            <a:schemeClr val="dk1"/>
                          </a:solidFill>
                          <a:effectLst/>
                          <a:latin typeface="Verdana" panose="020B0604030504040204" pitchFamily="34" charset="0"/>
                          <a:ea typeface="Verdana" panose="020B0604030504040204" pitchFamily="34" charset="0"/>
                          <a:cs typeface="+mn-cs"/>
                        </a:rPr>
                        <a:t> y </a:t>
                      </a:r>
                      <a:r>
                        <a:rPr lang="pt-BR" sz="600" kern="1200" dirty="0" err="1">
                          <a:solidFill>
                            <a:schemeClr val="dk1"/>
                          </a:solidFill>
                          <a:effectLst/>
                          <a:latin typeface="Verdana" panose="020B0604030504040204" pitchFamily="34" charset="0"/>
                          <a:ea typeface="Verdana" panose="020B0604030504040204" pitchFamily="34" charset="0"/>
                          <a:cs typeface="+mn-cs"/>
                        </a:rPr>
                        <a:t>Residuos</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Peligrosos</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debidamente</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aprobado</a:t>
                      </a:r>
                      <a:r>
                        <a:rPr lang="pt-BR" sz="600" kern="1200" dirty="0">
                          <a:solidFill>
                            <a:schemeClr val="dk1"/>
                          </a:solidFill>
                          <a:effectLst/>
                          <a:latin typeface="Verdana" panose="020B0604030504040204" pitchFamily="34" charset="0"/>
                          <a:ea typeface="Verdana" panose="020B0604030504040204" pitchFamily="34" charset="0"/>
                          <a:cs typeface="+mn-cs"/>
                        </a:rPr>
                        <a:t> por </a:t>
                      </a:r>
                      <a:r>
                        <a:rPr lang="pt-BR" sz="600" kern="1200" dirty="0" err="1">
                          <a:solidFill>
                            <a:schemeClr val="dk1"/>
                          </a:solidFill>
                          <a:effectLst/>
                          <a:latin typeface="Verdana" panose="020B0604030504040204" pitchFamily="34" charset="0"/>
                          <a:ea typeface="Verdana" panose="020B0604030504040204" pitchFamily="34" charset="0"/>
                          <a:cs typeface="+mn-cs"/>
                        </a:rPr>
                        <a:t>el</a:t>
                      </a:r>
                      <a:r>
                        <a:rPr lang="pt-BR" sz="600" kern="1200" dirty="0">
                          <a:solidFill>
                            <a:schemeClr val="dk1"/>
                          </a:solidFill>
                          <a:effectLst/>
                          <a:latin typeface="Verdana" panose="020B0604030504040204" pitchFamily="34" charset="0"/>
                          <a:ea typeface="Verdana" panose="020B0604030504040204" pitchFamily="34" charset="0"/>
                          <a:cs typeface="+mn-cs"/>
                        </a:rPr>
                        <a:t> MTC</a:t>
                      </a:r>
                      <a:endParaRPr lang="es-ES" sz="600" b="1" i="0"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s-PE" sz="600" kern="1200" dirty="0">
                          <a:solidFill>
                            <a:schemeClr val="dk1"/>
                          </a:solidFill>
                          <a:effectLst/>
                          <a:latin typeface="Verdana" panose="020B0604030504040204" pitchFamily="34" charset="0"/>
                          <a:ea typeface="Verdana" panose="020B0604030504040204" pitchFamily="34" charset="0"/>
                          <a:cs typeface="+mn-cs"/>
                        </a:rPr>
                        <a:t>Quien lo elabora deber   estar habilitado ante el Colegio Profesional correspondiente.</a:t>
                      </a:r>
                      <a:endParaRPr lang="pt-BR" sz="600" kern="1200" dirty="0">
                        <a:solidFill>
                          <a:schemeClr val="dk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l" defTabSz="914400" rtl="0" eaLnBrk="1" fontAlgn="b" latinLnBrk="0" hangingPunct="1">
                        <a:lnSpc>
                          <a:spcPct val="100000"/>
                        </a:lnSpc>
                        <a:spcBef>
                          <a:spcPts val="0"/>
                        </a:spcBef>
                        <a:spcAft>
                          <a:spcPts val="0"/>
                        </a:spcAft>
                        <a:buClrTx/>
                        <a:buSzTx/>
                        <a:buFontTx/>
                        <a:buNone/>
                        <a:tabLst/>
                        <a:defRPr/>
                      </a:pPr>
                      <a:r>
                        <a:rPr lang="es-PE" sz="600" kern="1200" dirty="0">
                          <a:solidFill>
                            <a:schemeClr val="dk1"/>
                          </a:solidFill>
                          <a:effectLst/>
                          <a:latin typeface="Verdana" panose="020B0604030504040204" pitchFamily="34" charset="0"/>
                          <a:ea typeface="Verdana" panose="020B0604030504040204" pitchFamily="34" charset="0"/>
                          <a:cs typeface="+mn-cs"/>
                        </a:rPr>
                        <a:t>Instrumento de gestión conformado por un conjunto de procedimiento específicos preestablecidos de tipo operativo,  que tiene como finalidad evitar o reducir los posibles daños a la vida humana, salud, patrimonio y al ambiente .</a:t>
                      </a:r>
                      <a:endParaRPr lang="pt-BR" sz="600" kern="1200" dirty="0">
                        <a:solidFill>
                          <a:schemeClr val="dk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612577993"/>
                  </a:ext>
                </a:extLst>
              </a:tr>
            </a:tbl>
          </a:graphicData>
        </a:graphic>
      </p:graphicFrame>
      <p:graphicFrame>
        <p:nvGraphicFramePr>
          <p:cNvPr id="20" name="Table 7">
            <a:extLst>
              <a:ext uri="{FF2B5EF4-FFF2-40B4-BE49-F238E27FC236}">
                <a16:creationId xmlns:a16="http://schemas.microsoft.com/office/drawing/2014/main" id="{F98B08A0-6F7C-4725-A95D-DD5512B3A271}"/>
              </a:ext>
            </a:extLst>
          </p:cNvPr>
          <p:cNvGraphicFramePr>
            <a:graphicFrameLocks noGrp="1"/>
          </p:cNvGraphicFramePr>
          <p:nvPr>
            <p:extLst>
              <p:ext uri="{D42A27DB-BD31-4B8C-83A1-F6EECF244321}">
                <p14:modId xmlns:p14="http://schemas.microsoft.com/office/powerpoint/2010/main" val="3423640481"/>
              </p:ext>
            </p:extLst>
          </p:nvPr>
        </p:nvGraphicFramePr>
        <p:xfrm>
          <a:off x="153790" y="3703240"/>
          <a:ext cx="9372695" cy="1610192"/>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47304">
                  <a:extLst>
                    <a:ext uri="{9D8B030D-6E8A-4147-A177-3AD203B41FA5}">
                      <a16:colId xmlns:a16="http://schemas.microsoft.com/office/drawing/2014/main" val="3096327074"/>
                    </a:ext>
                  </a:extLst>
                </a:gridCol>
                <a:gridCol w="1623818">
                  <a:extLst>
                    <a:ext uri="{9D8B030D-6E8A-4147-A177-3AD203B41FA5}">
                      <a16:colId xmlns:a16="http://schemas.microsoft.com/office/drawing/2014/main" val="3552002948"/>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443179">
                <a:tc vMerge="1">
                  <a:txBody>
                    <a:bodyPr/>
                    <a:lstStyle/>
                    <a:p>
                      <a:pPr marL="0" algn="ctr" defTabSz="914400" rtl="0" eaLnBrk="1" fontAlgn="b" latinLnBrk="0" hangingPunct="1"/>
                      <a:endParaRPr lang="pt-BR" sz="700" b="1" kern="1200" dirty="0">
                        <a:solidFill>
                          <a:schemeClr val="bg1"/>
                        </a:solidFill>
                        <a:latin typeface="+mn-lt"/>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kern="1200" dirty="0" err="1">
                          <a:solidFill>
                            <a:schemeClr val="dk1"/>
                          </a:solidFill>
                          <a:effectLst/>
                          <a:latin typeface="Verdana" panose="020B0604030504040204" pitchFamily="34" charset="0"/>
                          <a:ea typeface="Verdana" panose="020B0604030504040204" pitchFamily="34" charset="0"/>
                          <a:cs typeface="+mn-cs"/>
                        </a:rPr>
                        <a:t>Plan</a:t>
                      </a:r>
                      <a:r>
                        <a:rPr lang="pt-BR" sz="600" kern="1200" dirty="0">
                          <a:solidFill>
                            <a:schemeClr val="dk1"/>
                          </a:solidFill>
                          <a:effectLst/>
                          <a:latin typeface="Verdana" panose="020B0604030504040204" pitchFamily="34" charset="0"/>
                          <a:ea typeface="Verdana" panose="020B0604030504040204" pitchFamily="34" charset="0"/>
                          <a:cs typeface="+mn-cs"/>
                        </a:rPr>
                        <a:t> de Contingencia de Transporte de </a:t>
                      </a:r>
                      <a:r>
                        <a:rPr lang="pt-BR" sz="600" kern="1200" dirty="0" err="1">
                          <a:solidFill>
                            <a:schemeClr val="dk1"/>
                          </a:solidFill>
                          <a:effectLst/>
                          <a:latin typeface="Verdana" panose="020B0604030504040204" pitchFamily="34" charset="0"/>
                          <a:ea typeface="Verdana" panose="020B0604030504040204" pitchFamily="34" charset="0"/>
                          <a:cs typeface="+mn-cs"/>
                        </a:rPr>
                        <a:t>Materiales</a:t>
                      </a:r>
                      <a:r>
                        <a:rPr lang="pt-BR" sz="600" kern="1200" dirty="0">
                          <a:solidFill>
                            <a:schemeClr val="dk1"/>
                          </a:solidFill>
                          <a:effectLst/>
                          <a:latin typeface="Verdana" panose="020B0604030504040204" pitchFamily="34" charset="0"/>
                          <a:ea typeface="Verdana" panose="020B0604030504040204" pitchFamily="34" charset="0"/>
                          <a:cs typeface="+mn-cs"/>
                        </a:rPr>
                        <a:t> y </a:t>
                      </a:r>
                      <a:r>
                        <a:rPr lang="pt-BR" sz="600" kern="1200" dirty="0" err="1">
                          <a:solidFill>
                            <a:schemeClr val="dk1"/>
                          </a:solidFill>
                          <a:effectLst/>
                          <a:latin typeface="Verdana" panose="020B0604030504040204" pitchFamily="34" charset="0"/>
                          <a:ea typeface="Verdana" panose="020B0604030504040204" pitchFamily="34" charset="0"/>
                          <a:cs typeface="+mn-cs"/>
                        </a:rPr>
                        <a:t>Residuos</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Peligrosos</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debidamente</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aprobado</a:t>
                      </a:r>
                      <a:r>
                        <a:rPr lang="pt-BR" sz="600" kern="1200" dirty="0">
                          <a:solidFill>
                            <a:schemeClr val="dk1"/>
                          </a:solidFill>
                          <a:effectLst/>
                          <a:latin typeface="Verdana" panose="020B0604030504040204" pitchFamily="34" charset="0"/>
                          <a:ea typeface="Verdana" panose="020B0604030504040204" pitchFamily="34" charset="0"/>
                          <a:cs typeface="+mn-cs"/>
                        </a:rPr>
                        <a:t> por </a:t>
                      </a:r>
                      <a:r>
                        <a:rPr lang="pt-BR" sz="600" kern="1200" dirty="0" err="1">
                          <a:solidFill>
                            <a:schemeClr val="dk1"/>
                          </a:solidFill>
                          <a:effectLst/>
                          <a:latin typeface="Verdana" panose="020B0604030504040204" pitchFamily="34" charset="0"/>
                          <a:ea typeface="Verdana" panose="020B0604030504040204" pitchFamily="34" charset="0"/>
                          <a:cs typeface="+mn-cs"/>
                        </a:rPr>
                        <a:t>el</a:t>
                      </a:r>
                      <a:r>
                        <a:rPr lang="pt-BR" sz="600" kern="1200" dirty="0">
                          <a:solidFill>
                            <a:schemeClr val="dk1"/>
                          </a:solidFill>
                          <a:effectLst/>
                          <a:latin typeface="Verdana" panose="020B0604030504040204" pitchFamily="34" charset="0"/>
                          <a:ea typeface="Verdana" panose="020B0604030504040204" pitchFamily="34" charset="0"/>
                          <a:cs typeface="+mn-cs"/>
                        </a:rPr>
                        <a:t> MTC</a:t>
                      </a:r>
                      <a:endParaRPr lang="es-ES" sz="600" b="1" i="0"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s-PE" sz="600" kern="1200" dirty="0">
                          <a:solidFill>
                            <a:schemeClr val="dk1"/>
                          </a:solidFill>
                          <a:effectLst/>
                          <a:latin typeface="Verdana" panose="020B0604030504040204" pitchFamily="34" charset="0"/>
                          <a:ea typeface="Verdana" panose="020B0604030504040204" pitchFamily="34" charset="0"/>
                          <a:cs typeface="+mn-cs"/>
                        </a:rPr>
                        <a:t>Quien lo elabora deber   estar habilitado ante el Colegio Profesional correspondiente.</a:t>
                      </a:r>
                      <a:endParaRPr lang="pt-BR" sz="600" kern="1200" dirty="0">
                        <a:solidFill>
                          <a:schemeClr val="dk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l" defTabSz="914400" rtl="0" eaLnBrk="1" fontAlgn="b" latinLnBrk="0" hangingPunct="1">
                        <a:lnSpc>
                          <a:spcPct val="100000"/>
                        </a:lnSpc>
                        <a:spcBef>
                          <a:spcPts val="0"/>
                        </a:spcBef>
                        <a:spcAft>
                          <a:spcPts val="0"/>
                        </a:spcAft>
                        <a:buClrTx/>
                        <a:buSzTx/>
                        <a:buFontTx/>
                        <a:buNone/>
                        <a:tabLst/>
                        <a:defRPr/>
                      </a:pPr>
                      <a:r>
                        <a:rPr lang="es-PE" sz="600" kern="1200" dirty="0">
                          <a:solidFill>
                            <a:schemeClr val="dk1"/>
                          </a:solidFill>
                          <a:effectLst/>
                          <a:latin typeface="Verdana" panose="020B0604030504040204" pitchFamily="34" charset="0"/>
                          <a:ea typeface="Verdana" panose="020B0604030504040204" pitchFamily="34" charset="0"/>
                          <a:cs typeface="+mn-cs"/>
                        </a:rPr>
                        <a:t>Instrumento de gestión conformado por un conjunto de procedimiento específicos preestablecidos de tipo operativo,  que tiene como finalidad evitar o reducir los posibles daños a la vida humana, salud, patrimonio y al ambiente .</a:t>
                      </a:r>
                      <a:endParaRPr lang="pt-BR" sz="600" kern="1200" dirty="0">
                        <a:solidFill>
                          <a:schemeClr val="dk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612577993"/>
                  </a:ext>
                </a:extLst>
              </a:tr>
            </a:tbl>
          </a:graphicData>
        </a:graphic>
      </p:graphicFrame>
    </p:spTree>
    <p:extLst>
      <p:ext uri="{BB962C8B-B14F-4D97-AF65-F5344CB8AC3E}">
        <p14:creationId xmlns:p14="http://schemas.microsoft.com/office/powerpoint/2010/main" val="20142968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5" y="227692"/>
            <a:ext cx="7446075" cy="461665"/>
          </a:xfrm>
          <a:prstGeom prst="rect">
            <a:avLst/>
          </a:prstGeom>
          <a:noFill/>
        </p:spPr>
        <p:txBody>
          <a:bodyPr wrap="square" rtlCol="0">
            <a:spAutoFit/>
          </a:bodyPr>
          <a:lstStyle/>
          <a:p>
            <a:r>
              <a:rPr lang="es-PE" sz="2400" b="1" dirty="0">
                <a:solidFill>
                  <a:schemeClr val="bg1"/>
                </a:solidFill>
                <a:effectLst/>
                <a:latin typeface="Calibri" panose="020F0502020204030204" pitchFamily="34" charset="0"/>
                <a:ea typeface="Calibri" panose="020F0502020204030204" pitchFamily="34" charset="0"/>
              </a:rPr>
              <a:t>SERVICIO DE APOYO A OFICINA/SERVICIOS GRAFICOS</a:t>
            </a:r>
            <a:r>
              <a:rPr lang="en-US" sz="2400" b="1" dirty="0">
                <a:solidFill>
                  <a:schemeClr val="bg1"/>
                </a:solidFill>
                <a:effectLst>
                  <a:outerShdw blurRad="38100" dist="38100" dir="2700000" algn="tl">
                    <a:srgbClr val="000000">
                      <a:alpha val="43137"/>
                    </a:srgbClr>
                  </a:outerShdw>
                </a:effectLst>
              </a:rPr>
              <a:t>|</a:t>
            </a:r>
            <a:endParaRPr lang="pt-BR" sz="2215" b="1" dirty="0">
              <a:solidFill>
                <a:schemeClr val="bg1"/>
              </a:solidFill>
              <a:latin typeface="Segoe UI" panose="020B0502040204020203" pitchFamily="34" charset="0"/>
              <a:cs typeface="Segoe UI" panose="020B0502040204020203" pitchFamily="34" charset="0"/>
            </a:endParaRPr>
          </a:p>
        </p:txBody>
      </p:sp>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sp>
        <p:nvSpPr>
          <p:cNvPr id="13" name="Retângulo: Cantos Arredondados 12">
            <a:extLst>
              <a:ext uri="{FF2B5EF4-FFF2-40B4-BE49-F238E27FC236}">
                <a16:creationId xmlns:a16="http://schemas.microsoft.com/office/drawing/2014/main" id="{197715E4-2E9A-4BC7-890A-5F76060D394B}"/>
              </a:ext>
            </a:extLst>
          </p:cNvPr>
          <p:cNvSpPr/>
          <p:nvPr/>
        </p:nvSpPr>
        <p:spPr>
          <a:xfrm>
            <a:off x="0" y="3650270"/>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5" name="CaixaDeTexto 14">
            <a:extLst>
              <a:ext uri="{FF2B5EF4-FFF2-40B4-BE49-F238E27FC236}">
                <a16:creationId xmlns:a16="http://schemas.microsoft.com/office/drawing/2014/main" id="{44EC76D9-5B13-40C1-B8AB-C535BCCCCDC2}"/>
              </a:ext>
            </a:extLst>
          </p:cNvPr>
          <p:cNvSpPr txBox="1"/>
          <p:nvPr/>
        </p:nvSpPr>
        <p:spPr>
          <a:xfrm>
            <a:off x="495425" y="2811174"/>
            <a:ext cx="8484843" cy="830997"/>
          </a:xfrm>
          <a:prstGeom prst="rect">
            <a:avLst/>
          </a:prstGeom>
          <a:noFill/>
        </p:spPr>
        <p:txBody>
          <a:bodyPr wrap="square" rtlCol="0">
            <a:spAutoFit/>
          </a:bodyPr>
          <a:lstStyle/>
          <a:p>
            <a:r>
              <a:rPr lang="es-PE" sz="2400" b="1" dirty="0">
                <a:solidFill>
                  <a:schemeClr val="bg1"/>
                </a:solidFill>
                <a:effectLst/>
                <a:latin typeface="Calibri" panose="020F0502020204030204" pitchFamily="34" charset="0"/>
                <a:ea typeface="Calibri" panose="020F0502020204030204" pitchFamily="34" charset="0"/>
              </a:rPr>
              <a:t>SERVICIO DE INGENIERIA/ INFORME/ELABORACIÓN Y GESTIÓN  DE PROYECTOS</a:t>
            </a:r>
            <a:r>
              <a:rPr lang="en-US" sz="2400" b="1" dirty="0">
                <a:solidFill>
                  <a:schemeClr val="bg1"/>
                </a:solidFill>
                <a:effectLst>
                  <a:outerShdw blurRad="38100" dist="38100" dir="2700000" algn="tl">
                    <a:srgbClr val="000000">
                      <a:alpha val="43137"/>
                    </a:srgbClr>
                  </a:outerShdw>
                </a:effectLst>
              </a:rPr>
              <a:t>|</a:t>
            </a:r>
            <a:endParaRPr lang="pt-BR" sz="2215" b="1" dirty="0">
              <a:solidFill>
                <a:schemeClr val="bg1"/>
              </a:solidFill>
              <a:latin typeface="Segoe UI" panose="020B0502040204020203" pitchFamily="34" charset="0"/>
              <a:cs typeface="Segoe UI" panose="020B0502040204020203" pitchFamily="34" charset="0"/>
            </a:endParaRPr>
          </a:p>
        </p:txBody>
      </p:sp>
      <p:pic>
        <p:nvPicPr>
          <p:cNvPr id="21" name="Gráfico 20" descr="Início com preenchimento sólido">
            <a:hlinkClick r:id="rId2" action="ppaction://hlinksldjump"/>
            <a:extLst>
              <a:ext uri="{FF2B5EF4-FFF2-40B4-BE49-F238E27FC236}">
                <a16:creationId xmlns:a16="http://schemas.microsoft.com/office/drawing/2014/main" id="{954B5080-1726-4A19-9143-648B23BBAEA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graphicFrame>
        <p:nvGraphicFramePr>
          <p:cNvPr id="14" name="Table 7">
            <a:extLst>
              <a:ext uri="{FF2B5EF4-FFF2-40B4-BE49-F238E27FC236}">
                <a16:creationId xmlns:a16="http://schemas.microsoft.com/office/drawing/2014/main" id="{99D4C85A-BDF0-4EE0-85F8-29F0284DB825}"/>
              </a:ext>
            </a:extLst>
          </p:cNvPr>
          <p:cNvGraphicFramePr>
            <a:graphicFrameLocks noGrp="1"/>
          </p:cNvGraphicFramePr>
          <p:nvPr/>
        </p:nvGraphicFramePr>
        <p:xfrm>
          <a:off x="153790" y="856147"/>
          <a:ext cx="9372695" cy="1610192"/>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47304">
                  <a:extLst>
                    <a:ext uri="{9D8B030D-6E8A-4147-A177-3AD203B41FA5}">
                      <a16:colId xmlns:a16="http://schemas.microsoft.com/office/drawing/2014/main" val="3096327074"/>
                    </a:ext>
                  </a:extLst>
                </a:gridCol>
                <a:gridCol w="1623818">
                  <a:extLst>
                    <a:ext uri="{9D8B030D-6E8A-4147-A177-3AD203B41FA5}">
                      <a16:colId xmlns:a16="http://schemas.microsoft.com/office/drawing/2014/main" val="3552002948"/>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443179">
                <a:tc vMerge="1">
                  <a:txBody>
                    <a:bodyPr/>
                    <a:lstStyle/>
                    <a:p>
                      <a:pPr marL="0" algn="ctr" defTabSz="914400" rtl="0" eaLnBrk="1" fontAlgn="b" latinLnBrk="0" hangingPunct="1"/>
                      <a:endParaRPr lang="pt-BR" sz="700" b="1" kern="1200" dirty="0">
                        <a:solidFill>
                          <a:schemeClr val="bg1"/>
                        </a:solidFill>
                        <a:latin typeface="+mn-lt"/>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kern="1200" dirty="0" err="1">
                          <a:solidFill>
                            <a:schemeClr val="dk1"/>
                          </a:solidFill>
                          <a:effectLst/>
                          <a:latin typeface="Verdana" panose="020B0604030504040204" pitchFamily="34" charset="0"/>
                          <a:ea typeface="Verdana" panose="020B0604030504040204" pitchFamily="34" charset="0"/>
                          <a:cs typeface="+mn-cs"/>
                        </a:rPr>
                        <a:t>Plan</a:t>
                      </a:r>
                      <a:r>
                        <a:rPr lang="pt-BR" sz="600" kern="1200" dirty="0">
                          <a:solidFill>
                            <a:schemeClr val="dk1"/>
                          </a:solidFill>
                          <a:effectLst/>
                          <a:latin typeface="Verdana" panose="020B0604030504040204" pitchFamily="34" charset="0"/>
                          <a:ea typeface="Verdana" panose="020B0604030504040204" pitchFamily="34" charset="0"/>
                          <a:cs typeface="+mn-cs"/>
                        </a:rPr>
                        <a:t> de Contingencia de Transporte de </a:t>
                      </a:r>
                      <a:r>
                        <a:rPr lang="pt-BR" sz="600" kern="1200" dirty="0" err="1">
                          <a:solidFill>
                            <a:schemeClr val="dk1"/>
                          </a:solidFill>
                          <a:effectLst/>
                          <a:latin typeface="Verdana" panose="020B0604030504040204" pitchFamily="34" charset="0"/>
                          <a:ea typeface="Verdana" panose="020B0604030504040204" pitchFamily="34" charset="0"/>
                          <a:cs typeface="+mn-cs"/>
                        </a:rPr>
                        <a:t>Materiales</a:t>
                      </a:r>
                      <a:r>
                        <a:rPr lang="pt-BR" sz="600" kern="1200" dirty="0">
                          <a:solidFill>
                            <a:schemeClr val="dk1"/>
                          </a:solidFill>
                          <a:effectLst/>
                          <a:latin typeface="Verdana" panose="020B0604030504040204" pitchFamily="34" charset="0"/>
                          <a:ea typeface="Verdana" panose="020B0604030504040204" pitchFamily="34" charset="0"/>
                          <a:cs typeface="+mn-cs"/>
                        </a:rPr>
                        <a:t> y </a:t>
                      </a:r>
                      <a:r>
                        <a:rPr lang="pt-BR" sz="600" kern="1200" dirty="0" err="1">
                          <a:solidFill>
                            <a:schemeClr val="dk1"/>
                          </a:solidFill>
                          <a:effectLst/>
                          <a:latin typeface="Verdana" panose="020B0604030504040204" pitchFamily="34" charset="0"/>
                          <a:ea typeface="Verdana" panose="020B0604030504040204" pitchFamily="34" charset="0"/>
                          <a:cs typeface="+mn-cs"/>
                        </a:rPr>
                        <a:t>Residuos</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Peligrosos</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debidamente</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aprobado</a:t>
                      </a:r>
                      <a:r>
                        <a:rPr lang="pt-BR" sz="600" kern="1200" dirty="0">
                          <a:solidFill>
                            <a:schemeClr val="dk1"/>
                          </a:solidFill>
                          <a:effectLst/>
                          <a:latin typeface="Verdana" panose="020B0604030504040204" pitchFamily="34" charset="0"/>
                          <a:ea typeface="Verdana" panose="020B0604030504040204" pitchFamily="34" charset="0"/>
                          <a:cs typeface="+mn-cs"/>
                        </a:rPr>
                        <a:t> por </a:t>
                      </a:r>
                      <a:r>
                        <a:rPr lang="pt-BR" sz="600" kern="1200" dirty="0" err="1">
                          <a:solidFill>
                            <a:schemeClr val="dk1"/>
                          </a:solidFill>
                          <a:effectLst/>
                          <a:latin typeface="Verdana" panose="020B0604030504040204" pitchFamily="34" charset="0"/>
                          <a:ea typeface="Verdana" panose="020B0604030504040204" pitchFamily="34" charset="0"/>
                          <a:cs typeface="+mn-cs"/>
                        </a:rPr>
                        <a:t>el</a:t>
                      </a:r>
                      <a:r>
                        <a:rPr lang="pt-BR" sz="600" kern="1200" dirty="0">
                          <a:solidFill>
                            <a:schemeClr val="dk1"/>
                          </a:solidFill>
                          <a:effectLst/>
                          <a:latin typeface="Verdana" panose="020B0604030504040204" pitchFamily="34" charset="0"/>
                          <a:ea typeface="Verdana" panose="020B0604030504040204" pitchFamily="34" charset="0"/>
                          <a:cs typeface="+mn-cs"/>
                        </a:rPr>
                        <a:t> MTC</a:t>
                      </a:r>
                      <a:endParaRPr lang="es-ES" sz="600" b="1" i="0"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s-PE" sz="600" kern="1200" dirty="0">
                          <a:solidFill>
                            <a:schemeClr val="dk1"/>
                          </a:solidFill>
                          <a:effectLst/>
                          <a:latin typeface="Verdana" panose="020B0604030504040204" pitchFamily="34" charset="0"/>
                          <a:ea typeface="Verdana" panose="020B0604030504040204" pitchFamily="34" charset="0"/>
                          <a:cs typeface="+mn-cs"/>
                        </a:rPr>
                        <a:t>Quien lo elabora deber   estar habilitado ante el Colegio Profesional correspondiente.</a:t>
                      </a:r>
                      <a:endParaRPr lang="pt-BR" sz="600" kern="1200" dirty="0">
                        <a:solidFill>
                          <a:schemeClr val="dk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l" defTabSz="914400" rtl="0" eaLnBrk="1" fontAlgn="b" latinLnBrk="0" hangingPunct="1">
                        <a:lnSpc>
                          <a:spcPct val="100000"/>
                        </a:lnSpc>
                        <a:spcBef>
                          <a:spcPts val="0"/>
                        </a:spcBef>
                        <a:spcAft>
                          <a:spcPts val="0"/>
                        </a:spcAft>
                        <a:buClrTx/>
                        <a:buSzTx/>
                        <a:buFontTx/>
                        <a:buNone/>
                        <a:tabLst/>
                        <a:defRPr/>
                      </a:pPr>
                      <a:r>
                        <a:rPr lang="es-PE" sz="600" kern="1200" dirty="0">
                          <a:solidFill>
                            <a:schemeClr val="dk1"/>
                          </a:solidFill>
                          <a:effectLst/>
                          <a:latin typeface="Verdana" panose="020B0604030504040204" pitchFamily="34" charset="0"/>
                          <a:ea typeface="Verdana" panose="020B0604030504040204" pitchFamily="34" charset="0"/>
                          <a:cs typeface="+mn-cs"/>
                        </a:rPr>
                        <a:t>Instrumento de gestión conformado por un conjunto de procedimiento específicos preestablecidos de tipo operativo,  que tiene como finalidad evitar o reducir los posibles daños a la vida humana, salud, patrimonio y al ambiente .</a:t>
                      </a:r>
                      <a:endParaRPr lang="pt-BR" sz="600" kern="1200" dirty="0">
                        <a:solidFill>
                          <a:schemeClr val="dk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612577993"/>
                  </a:ext>
                </a:extLst>
              </a:tr>
            </a:tbl>
          </a:graphicData>
        </a:graphic>
      </p:graphicFrame>
      <p:graphicFrame>
        <p:nvGraphicFramePr>
          <p:cNvPr id="20" name="Table 7">
            <a:extLst>
              <a:ext uri="{FF2B5EF4-FFF2-40B4-BE49-F238E27FC236}">
                <a16:creationId xmlns:a16="http://schemas.microsoft.com/office/drawing/2014/main" id="{F98B08A0-6F7C-4725-A95D-DD5512B3A271}"/>
              </a:ext>
            </a:extLst>
          </p:cNvPr>
          <p:cNvGraphicFramePr>
            <a:graphicFrameLocks noGrp="1"/>
          </p:cNvGraphicFramePr>
          <p:nvPr>
            <p:extLst>
              <p:ext uri="{D42A27DB-BD31-4B8C-83A1-F6EECF244321}">
                <p14:modId xmlns:p14="http://schemas.microsoft.com/office/powerpoint/2010/main" val="4254111813"/>
              </p:ext>
            </p:extLst>
          </p:nvPr>
        </p:nvGraphicFramePr>
        <p:xfrm>
          <a:off x="153790" y="3987006"/>
          <a:ext cx="9372695" cy="1610192"/>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47304">
                  <a:extLst>
                    <a:ext uri="{9D8B030D-6E8A-4147-A177-3AD203B41FA5}">
                      <a16:colId xmlns:a16="http://schemas.microsoft.com/office/drawing/2014/main" val="3096327074"/>
                    </a:ext>
                  </a:extLst>
                </a:gridCol>
                <a:gridCol w="1623818">
                  <a:extLst>
                    <a:ext uri="{9D8B030D-6E8A-4147-A177-3AD203B41FA5}">
                      <a16:colId xmlns:a16="http://schemas.microsoft.com/office/drawing/2014/main" val="3552002948"/>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443179">
                <a:tc vMerge="1">
                  <a:txBody>
                    <a:bodyPr/>
                    <a:lstStyle/>
                    <a:p>
                      <a:pPr marL="0" algn="ctr" defTabSz="914400" rtl="0" eaLnBrk="1" fontAlgn="b" latinLnBrk="0" hangingPunct="1"/>
                      <a:endParaRPr lang="pt-BR" sz="700" b="1" kern="1200" dirty="0">
                        <a:solidFill>
                          <a:schemeClr val="bg1"/>
                        </a:solidFill>
                        <a:latin typeface="+mn-lt"/>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kern="1200" dirty="0" err="1">
                          <a:solidFill>
                            <a:schemeClr val="dk1"/>
                          </a:solidFill>
                          <a:effectLst/>
                          <a:latin typeface="Verdana" panose="020B0604030504040204" pitchFamily="34" charset="0"/>
                          <a:ea typeface="Verdana" panose="020B0604030504040204" pitchFamily="34" charset="0"/>
                          <a:cs typeface="+mn-cs"/>
                        </a:rPr>
                        <a:t>Plan</a:t>
                      </a:r>
                      <a:r>
                        <a:rPr lang="pt-BR" sz="600" kern="1200" dirty="0">
                          <a:solidFill>
                            <a:schemeClr val="dk1"/>
                          </a:solidFill>
                          <a:effectLst/>
                          <a:latin typeface="Verdana" panose="020B0604030504040204" pitchFamily="34" charset="0"/>
                          <a:ea typeface="Verdana" panose="020B0604030504040204" pitchFamily="34" charset="0"/>
                          <a:cs typeface="+mn-cs"/>
                        </a:rPr>
                        <a:t> de Contingencia de Transporte de </a:t>
                      </a:r>
                      <a:r>
                        <a:rPr lang="pt-BR" sz="600" kern="1200" dirty="0" err="1">
                          <a:solidFill>
                            <a:schemeClr val="dk1"/>
                          </a:solidFill>
                          <a:effectLst/>
                          <a:latin typeface="Verdana" panose="020B0604030504040204" pitchFamily="34" charset="0"/>
                          <a:ea typeface="Verdana" panose="020B0604030504040204" pitchFamily="34" charset="0"/>
                          <a:cs typeface="+mn-cs"/>
                        </a:rPr>
                        <a:t>Materiales</a:t>
                      </a:r>
                      <a:r>
                        <a:rPr lang="pt-BR" sz="600" kern="1200" dirty="0">
                          <a:solidFill>
                            <a:schemeClr val="dk1"/>
                          </a:solidFill>
                          <a:effectLst/>
                          <a:latin typeface="Verdana" panose="020B0604030504040204" pitchFamily="34" charset="0"/>
                          <a:ea typeface="Verdana" panose="020B0604030504040204" pitchFamily="34" charset="0"/>
                          <a:cs typeface="+mn-cs"/>
                        </a:rPr>
                        <a:t> y </a:t>
                      </a:r>
                      <a:r>
                        <a:rPr lang="pt-BR" sz="600" kern="1200" dirty="0" err="1">
                          <a:solidFill>
                            <a:schemeClr val="dk1"/>
                          </a:solidFill>
                          <a:effectLst/>
                          <a:latin typeface="Verdana" panose="020B0604030504040204" pitchFamily="34" charset="0"/>
                          <a:ea typeface="Verdana" panose="020B0604030504040204" pitchFamily="34" charset="0"/>
                          <a:cs typeface="+mn-cs"/>
                        </a:rPr>
                        <a:t>Residuos</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Peligrosos</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debidamente</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aprobado</a:t>
                      </a:r>
                      <a:r>
                        <a:rPr lang="pt-BR" sz="600" kern="1200" dirty="0">
                          <a:solidFill>
                            <a:schemeClr val="dk1"/>
                          </a:solidFill>
                          <a:effectLst/>
                          <a:latin typeface="Verdana" panose="020B0604030504040204" pitchFamily="34" charset="0"/>
                          <a:ea typeface="Verdana" panose="020B0604030504040204" pitchFamily="34" charset="0"/>
                          <a:cs typeface="+mn-cs"/>
                        </a:rPr>
                        <a:t> por </a:t>
                      </a:r>
                      <a:r>
                        <a:rPr lang="pt-BR" sz="600" kern="1200" dirty="0" err="1">
                          <a:solidFill>
                            <a:schemeClr val="dk1"/>
                          </a:solidFill>
                          <a:effectLst/>
                          <a:latin typeface="Verdana" panose="020B0604030504040204" pitchFamily="34" charset="0"/>
                          <a:ea typeface="Verdana" panose="020B0604030504040204" pitchFamily="34" charset="0"/>
                          <a:cs typeface="+mn-cs"/>
                        </a:rPr>
                        <a:t>el</a:t>
                      </a:r>
                      <a:r>
                        <a:rPr lang="pt-BR" sz="600" kern="1200" dirty="0">
                          <a:solidFill>
                            <a:schemeClr val="dk1"/>
                          </a:solidFill>
                          <a:effectLst/>
                          <a:latin typeface="Verdana" panose="020B0604030504040204" pitchFamily="34" charset="0"/>
                          <a:ea typeface="Verdana" panose="020B0604030504040204" pitchFamily="34" charset="0"/>
                          <a:cs typeface="+mn-cs"/>
                        </a:rPr>
                        <a:t> MTC</a:t>
                      </a:r>
                      <a:endParaRPr lang="es-ES" sz="600" b="1" i="0"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s-PE" sz="600" kern="1200" dirty="0">
                          <a:solidFill>
                            <a:schemeClr val="dk1"/>
                          </a:solidFill>
                          <a:effectLst/>
                          <a:latin typeface="Verdana" panose="020B0604030504040204" pitchFamily="34" charset="0"/>
                          <a:ea typeface="Verdana" panose="020B0604030504040204" pitchFamily="34" charset="0"/>
                          <a:cs typeface="+mn-cs"/>
                        </a:rPr>
                        <a:t>Quien lo elabora deber   estar habilitado ante el Colegio Profesional correspondiente.</a:t>
                      </a:r>
                      <a:endParaRPr lang="pt-BR" sz="600" kern="1200" dirty="0">
                        <a:solidFill>
                          <a:schemeClr val="dk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l" defTabSz="914400" rtl="0" eaLnBrk="1" fontAlgn="b" latinLnBrk="0" hangingPunct="1">
                        <a:lnSpc>
                          <a:spcPct val="100000"/>
                        </a:lnSpc>
                        <a:spcBef>
                          <a:spcPts val="0"/>
                        </a:spcBef>
                        <a:spcAft>
                          <a:spcPts val="0"/>
                        </a:spcAft>
                        <a:buClrTx/>
                        <a:buSzTx/>
                        <a:buFontTx/>
                        <a:buNone/>
                        <a:tabLst/>
                        <a:defRPr/>
                      </a:pPr>
                      <a:r>
                        <a:rPr lang="es-PE" sz="600" kern="1200" dirty="0">
                          <a:solidFill>
                            <a:schemeClr val="dk1"/>
                          </a:solidFill>
                          <a:effectLst/>
                          <a:latin typeface="Verdana" panose="020B0604030504040204" pitchFamily="34" charset="0"/>
                          <a:ea typeface="Verdana" panose="020B0604030504040204" pitchFamily="34" charset="0"/>
                          <a:cs typeface="+mn-cs"/>
                        </a:rPr>
                        <a:t>Instrumento de gestión conformado por un conjunto de procedimiento específicos preestablecidos de tipo operativo,  que tiene como finalidad evitar o reducir los posibles daños a la vida humana, salud, patrimonio y al ambiente .</a:t>
                      </a:r>
                      <a:endParaRPr lang="pt-BR" sz="600" kern="1200" dirty="0">
                        <a:solidFill>
                          <a:schemeClr val="dk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612577993"/>
                  </a:ext>
                </a:extLst>
              </a:tr>
            </a:tbl>
          </a:graphicData>
        </a:graphic>
      </p:graphicFrame>
    </p:spTree>
    <p:extLst>
      <p:ext uri="{BB962C8B-B14F-4D97-AF65-F5344CB8AC3E}">
        <p14:creationId xmlns:p14="http://schemas.microsoft.com/office/powerpoint/2010/main" val="11232191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2587715978"/>
              </p:ext>
            </p:extLst>
          </p:nvPr>
        </p:nvGraphicFramePr>
        <p:xfrm>
          <a:off x="143098" y="700834"/>
          <a:ext cx="9372695" cy="3097631"/>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33237">
                  <a:extLst>
                    <a:ext uri="{9D8B030D-6E8A-4147-A177-3AD203B41FA5}">
                      <a16:colId xmlns:a16="http://schemas.microsoft.com/office/drawing/2014/main" val="3096327074"/>
                    </a:ext>
                  </a:extLst>
                </a:gridCol>
                <a:gridCol w="1637885">
                  <a:extLst>
                    <a:ext uri="{9D8B030D-6E8A-4147-A177-3AD203B41FA5}">
                      <a16:colId xmlns:a16="http://schemas.microsoft.com/office/drawing/2014/main" val="3409253940"/>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rowSpan="3">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329691">
                <a:tc vMerge="1">
                  <a:txBody>
                    <a:bodyPr/>
                    <a:lstStyle/>
                    <a:p>
                      <a:endParaRPr lang="pt-BR"/>
                    </a:p>
                  </a:txBody>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459541006"/>
                  </a:ext>
                </a:extLst>
              </a:tr>
              <a:tr h="32969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pt-BR" sz="600" kern="1200" dirty="0" err="1">
                          <a:solidFill>
                            <a:schemeClr val="dk1"/>
                          </a:solidFill>
                          <a:effectLst/>
                          <a:latin typeface="Verdana" panose="020B0604030504040204" pitchFamily="34" charset="0"/>
                          <a:ea typeface="Verdana" panose="020B0604030504040204" pitchFamily="34" charset="0"/>
                          <a:cs typeface="+mn-cs"/>
                        </a:rPr>
                        <a:t>Plan</a:t>
                      </a:r>
                      <a:r>
                        <a:rPr lang="pt-BR" sz="600" kern="1200" dirty="0">
                          <a:solidFill>
                            <a:schemeClr val="dk1"/>
                          </a:solidFill>
                          <a:effectLst/>
                          <a:latin typeface="Verdana" panose="020B0604030504040204" pitchFamily="34" charset="0"/>
                          <a:ea typeface="Verdana" panose="020B0604030504040204" pitchFamily="34" charset="0"/>
                          <a:cs typeface="+mn-cs"/>
                        </a:rPr>
                        <a:t> de Contingencia de Transporte de </a:t>
                      </a:r>
                      <a:r>
                        <a:rPr lang="pt-BR" sz="600" kern="1200" dirty="0" err="1">
                          <a:solidFill>
                            <a:schemeClr val="dk1"/>
                          </a:solidFill>
                          <a:effectLst/>
                          <a:latin typeface="Verdana" panose="020B0604030504040204" pitchFamily="34" charset="0"/>
                          <a:ea typeface="Verdana" panose="020B0604030504040204" pitchFamily="34" charset="0"/>
                          <a:cs typeface="+mn-cs"/>
                        </a:rPr>
                        <a:t>Materiales</a:t>
                      </a:r>
                      <a:r>
                        <a:rPr lang="pt-BR" sz="600" kern="1200" dirty="0">
                          <a:solidFill>
                            <a:schemeClr val="dk1"/>
                          </a:solidFill>
                          <a:effectLst/>
                          <a:latin typeface="Verdana" panose="020B0604030504040204" pitchFamily="34" charset="0"/>
                          <a:ea typeface="Verdana" panose="020B0604030504040204" pitchFamily="34" charset="0"/>
                          <a:cs typeface="+mn-cs"/>
                        </a:rPr>
                        <a:t> y </a:t>
                      </a:r>
                      <a:r>
                        <a:rPr lang="pt-BR" sz="600" kern="1200" dirty="0" err="1">
                          <a:solidFill>
                            <a:schemeClr val="dk1"/>
                          </a:solidFill>
                          <a:effectLst/>
                          <a:latin typeface="Verdana" panose="020B0604030504040204" pitchFamily="34" charset="0"/>
                          <a:ea typeface="Verdana" panose="020B0604030504040204" pitchFamily="34" charset="0"/>
                          <a:cs typeface="+mn-cs"/>
                        </a:rPr>
                        <a:t>Residuos</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Peligrosos</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debidamente</a:t>
                      </a:r>
                      <a:r>
                        <a:rPr lang="pt-BR" sz="600" kern="1200" dirty="0">
                          <a:solidFill>
                            <a:schemeClr val="dk1"/>
                          </a:solidFill>
                          <a:effectLst/>
                          <a:latin typeface="Verdana" panose="020B0604030504040204" pitchFamily="34" charset="0"/>
                          <a:ea typeface="Verdana" panose="020B0604030504040204" pitchFamily="34" charset="0"/>
                          <a:cs typeface="+mn-cs"/>
                        </a:rPr>
                        <a:t> </a:t>
                      </a:r>
                      <a:r>
                        <a:rPr lang="pt-BR" sz="600" kern="1200" dirty="0" err="1">
                          <a:solidFill>
                            <a:schemeClr val="dk1"/>
                          </a:solidFill>
                          <a:effectLst/>
                          <a:latin typeface="Verdana" panose="020B0604030504040204" pitchFamily="34" charset="0"/>
                          <a:ea typeface="Verdana" panose="020B0604030504040204" pitchFamily="34" charset="0"/>
                          <a:cs typeface="+mn-cs"/>
                        </a:rPr>
                        <a:t>aprobado</a:t>
                      </a:r>
                      <a:r>
                        <a:rPr lang="pt-BR" sz="600" kern="1200" dirty="0">
                          <a:solidFill>
                            <a:schemeClr val="dk1"/>
                          </a:solidFill>
                          <a:effectLst/>
                          <a:latin typeface="Verdana" panose="020B0604030504040204" pitchFamily="34" charset="0"/>
                          <a:ea typeface="Verdana" panose="020B0604030504040204" pitchFamily="34" charset="0"/>
                          <a:cs typeface="+mn-cs"/>
                        </a:rPr>
                        <a:t> por </a:t>
                      </a:r>
                      <a:r>
                        <a:rPr lang="pt-BR" sz="600" kern="1200" dirty="0" err="1">
                          <a:solidFill>
                            <a:schemeClr val="dk1"/>
                          </a:solidFill>
                          <a:effectLst/>
                          <a:latin typeface="Verdana" panose="020B0604030504040204" pitchFamily="34" charset="0"/>
                          <a:ea typeface="Verdana" panose="020B0604030504040204" pitchFamily="34" charset="0"/>
                          <a:cs typeface="+mn-cs"/>
                        </a:rPr>
                        <a:t>el</a:t>
                      </a:r>
                      <a:r>
                        <a:rPr lang="pt-BR" sz="600" kern="1200" dirty="0">
                          <a:solidFill>
                            <a:schemeClr val="dk1"/>
                          </a:solidFill>
                          <a:effectLst/>
                          <a:latin typeface="Verdana" panose="020B0604030504040204" pitchFamily="34" charset="0"/>
                          <a:ea typeface="Verdana" panose="020B0604030504040204" pitchFamily="34" charset="0"/>
                          <a:cs typeface="+mn-cs"/>
                        </a:rPr>
                        <a:t> MTC</a:t>
                      </a:r>
                      <a:endParaRPr lang="es-ES" sz="600" b="1" i="0"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s-PE" sz="600" kern="1200" dirty="0">
                          <a:solidFill>
                            <a:schemeClr val="dk1"/>
                          </a:solidFill>
                          <a:effectLst/>
                          <a:latin typeface="Verdana" panose="020B0604030504040204" pitchFamily="34" charset="0"/>
                          <a:ea typeface="Verdana" panose="020B0604030504040204" pitchFamily="34" charset="0"/>
                          <a:cs typeface="+mn-cs"/>
                        </a:rPr>
                        <a:t>Quien lo elabora deber   estar habilitado ante el Colegio Profesional correspondiente.</a:t>
                      </a:r>
                      <a:endParaRPr lang="pt-BR" sz="600" kern="1200" dirty="0">
                        <a:solidFill>
                          <a:schemeClr val="dk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l" defTabSz="914400" rtl="0" eaLnBrk="1" fontAlgn="b" latinLnBrk="0" hangingPunct="1">
                        <a:lnSpc>
                          <a:spcPct val="100000"/>
                        </a:lnSpc>
                        <a:spcBef>
                          <a:spcPts val="0"/>
                        </a:spcBef>
                        <a:spcAft>
                          <a:spcPts val="0"/>
                        </a:spcAft>
                        <a:buClrTx/>
                        <a:buSzTx/>
                        <a:buFontTx/>
                        <a:buNone/>
                        <a:tabLst/>
                        <a:defRPr/>
                      </a:pPr>
                      <a:r>
                        <a:rPr lang="es-PE" sz="600" kern="1200" dirty="0">
                          <a:solidFill>
                            <a:schemeClr val="dk1"/>
                          </a:solidFill>
                          <a:effectLst/>
                          <a:latin typeface="Verdana" panose="020B0604030504040204" pitchFamily="34" charset="0"/>
                          <a:ea typeface="Verdana" panose="020B0604030504040204" pitchFamily="34" charset="0"/>
                          <a:cs typeface="+mn-cs"/>
                        </a:rPr>
                        <a:t>Instrumento de gestión conformado por un conjunto de procedimiento específicos preestablecidos de tipo operativo,  que tiene como finalidad evitar o reducir los posibles daños a la vida humana, salud, patrimonio y al ambiente .</a:t>
                      </a:r>
                      <a:endParaRPr lang="pt-BR" sz="600" kern="1200" dirty="0">
                        <a:solidFill>
                          <a:schemeClr val="dk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r h="582507">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r h="423394">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Registro Nacional de Transporte Terrestre de Materiales y Residuos Peligrosos del MTC</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https://www.mtc.gob.pe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Es una constancia de registro Nacional de Transporte Terrestre de Materiales y Residuos Peligrosos: Esta debe ser solicitada por el proveedor al MTC.</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586319390"/>
                  </a:ext>
                </a:extLst>
              </a:tr>
              <a:tr h="612000">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Permiso de Operación Especial para prestar el Servicio de Transporte Terrestre de Materiales y/o Residuos Peligrosos emitido por el MTC.</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https://portal.mtc.gob.pe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Autorización del servicio de materiales y residuos peligrosos</a:t>
                      </a:r>
                      <a:b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b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Permiso de operación especial para transporte de materiales y/o residuos peligrosos por carretera. Link informativo sobre el procedimiento para obtener el permiso)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3058515335"/>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6" y="227692"/>
            <a:ext cx="5010024"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DESTINACIÓN RESIDUO|</a:t>
            </a:r>
            <a:endParaRPr lang="pt-BR" sz="2215" b="1" dirty="0">
              <a:solidFill>
                <a:schemeClr val="bg1"/>
              </a:solidFill>
              <a:latin typeface="Segoe UI" panose="020B0502040204020203" pitchFamily="34" charset="0"/>
              <a:cs typeface="Segoe UI" panose="020B0502040204020203" pitchFamily="34" charset="0"/>
            </a:endParaRPr>
          </a:p>
        </p:txBody>
      </p:sp>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sp>
        <p:nvSpPr>
          <p:cNvPr id="9" name="Retângulo: Cantos Arredondados 8">
            <a:extLst>
              <a:ext uri="{FF2B5EF4-FFF2-40B4-BE49-F238E27FC236}">
                <a16:creationId xmlns:a16="http://schemas.microsoft.com/office/drawing/2014/main" id="{2CA83988-BC29-4720-9AE5-393EAA277935}"/>
              </a:ext>
            </a:extLst>
          </p:cNvPr>
          <p:cNvSpPr/>
          <p:nvPr/>
        </p:nvSpPr>
        <p:spPr>
          <a:xfrm>
            <a:off x="-10693" y="4160244"/>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0" name="CaixaDeTexto 9">
            <a:extLst>
              <a:ext uri="{FF2B5EF4-FFF2-40B4-BE49-F238E27FC236}">
                <a16:creationId xmlns:a16="http://schemas.microsoft.com/office/drawing/2014/main" id="{0C429252-A791-4334-A3A0-89A655BB777B}"/>
              </a:ext>
            </a:extLst>
          </p:cNvPr>
          <p:cNvSpPr txBox="1"/>
          <p:nvPr/>
        </p:nvSpPr>
        <p:spPr>
          <a:xfrm>
            <a:off x="143098" y="3782562"/>
            <a:ext cx="6372252" cy="461665"/>
          </a:xfrm>
          <a:prstGeom prst="rect">
            <a:avLst/>
          </a:prstGeom>
          <a:noFill/>
        </p:spPr>
        <p:txBody>
          <a:bodyPr wrap="square" rtlCol="0">
            <a:spAutoFit/>
          </a:bodyPr>
          <a:lstStyle>
            <a:defPPr>
              <a:defRPr lang="en-US"/>
            </a:defPPr>
            <a:lvl1pPr>
              <a:defRPr sz="2400" b="1">
                <a:solidFill>
                  <a:schemeClr val="bg1"/>
                </a:solidFill>
                <a:effectLst>
                  <a:outerShdw blurRad="38100" dist="38100" dir="2700000" algn="tl">
                    <a:srgbClr val="000000">
                      <a:alpha val="43137"/>
                    </a:srgbClr>
                  </a:outerShdw>
                </a:effectLst>
              </a:defRPr>
            </a:lvl1pPr>
          </a:lstStyle>
          <a:p>
            <a:r>
              <a:rPr lang="es-ES" dirty="0"/>
              <a:t>GENERACIÓN Y DISTRIBUCIÓN DE ENERGÍA |</a:t>
            </a:r>
            <a:endParaRPr lang="pt-BR" dirty="0"/>
          </a:p>
        </p:txBody>
      </p:sp>
      <p:graphicFrame>
        <p:nvGraphicFramePr>
          <p:cNvPr id="14" name="Table 7">
            <a:extLst>
              <a:ext uri="{FF2B5EF4-FFF2-40B4-BE49-F238E27FC236}">
                <a16:creationId xmlns:a16="http://schemas.microsoft.com/office/drawing/2014/main" id="{E415AF94-6F01-4098-B54C-701B98642C55}"/>
              </a:ext>
            </a:extLst>
          </p:cNvPr>
          <p:cNvGraphicFramePr>
            <a:graphicFrameLocks noGrp="1"/>
          </p:cNvGraphicFramePr>
          <p:nvPr>
            <p:extLst>
              <p:ext uri="{D42A27DB-BD31-4B8C-83A1-F6EECF244321}">
                <p14:modId xmlns:p14="http://schemas.microsoft.com/office/powerpoint/2010/main" val="3633372614"/>
              </p:ext>
            </p:extLst>
          </p:nvPr>
        </p:nvGraphicFramePr>
        <p:xfrm>
          <a:off x="143098" y="4475045"/>
          <a:ext cx="9372695" cy="2136637"/>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33237">
                  <a:extLst>
                    <a:ext uri="{9D8B030D-6E8A-4147-A177-3AD203B41FA5}">
                      <a16:colId xmlns:a16="http://schemas.microsoft.com/office/drawing/2014/main" val="3096327074"/>
                    </a:ext>
                  </a:extLst>
                </a:gridCol>
                <a:gridCol w="1637885">
                  <a:extLst>
                    <a:ext uri="{9D8B030D-6E8A-4147-A177-3AD203B41FA5}">
                      <a16:colId xmlns:a16="http://schemas.microsoft.com/office/drawing/2014/main" val="3763802404"/>
                    </a:ext>
                  </a:extLst>
                </a:gridCol>
              </a:tblGrid>
              <a:tr h="0">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99319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bl>
          </a:graphicData>
        </a:graphic>
      </p:graphicFrame>
      <p:pic>
        <p:nvPicPr>
          <p:cNvPr id="11" name="Gráfico 10" descr="Início com preenchimento sólido">
            <a:hlinkClick r:id="rId2" action="ppaction://hlinksldjump"/>
            <a:extLst>
              <a:ext uri="{FF2B5EF4-FFF2-40B4-BE49-F238E27FC236}">
                <a16:creationId xmlns:a16="http://schemas.microsoft.com/office/drawing/2014/main" id="{7AB2FD1D-3BBE-45F0-B7DE-FBC7246EE9C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Tree>
    <p:extLst>
      <p:ext uri="{BB962C8B-B14F-4D97-AF65-F5344CB8AC3E}">
        <p14:creationId xmlns:p14="http://schemas.microsoft.com/office/powerpoint/2010/main" val="1803962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2" name="Imagem 11" descr="Grupo de pessoas com roupas laranja&#10;&#10;Descrição gerada automaticamente">
            <a:extLst>
              <a:ext uri="{FF2B5EF4-FFF2-40B4-BE49-F238E27FC236}">
                <a16:creationId xmlns:a16="http://schemas.microsoft.com/office/drawing/2014/main" id="{6D01CCC6-F303-4EA0-9D7D-5B5F9CE1754D}"/>
              </a:ext>
            </a:extLst>
          </p:cNvPr>
          <p:cNvPicPr>
            <a:picLocks noChangeAspect="1"/>
          </p:cNvPicPr>
          <p:nvPr/>
        </p:nvPicPr>
        <p:blipFill>
          <a:blip r:embed="rId2">
            <a:alphaModFix amt="9000"/>
            <a:extLst>
              <a:ext uri="{28A0092B-C50C-407E-A947-70E740481C1C}">
                <a14:useLocalDpi xmlns:a14="http://schemas.microsoft.com/office/drawing/2010/main" val="0"/>
              </a:ext>
            </a:extLst>
          </a:blip>
          <a:stretch>
            <a:fillRect/>
          </a:stretch>
        </p:blipFill>
        <p:spPr>
          <a:xfrm>
            <a:off x="0" y="21376"/>
            <a:ext cx="9864766" cy="6836623"/>
          </a:xfrm>
          <a:prstGeom prst="rect">
            <a:avLst/>
          </a:prstGeom>
        </p:spPr>
      </p:pic>
      <p:sp>
        <p:nvSpPr>
          <p:cNvPr id="5" name="Retângulo: Cantos Arredondados 4">
            <a:extLst>
              <a:ext uri="{FF2B5EF4-FFF2-40B4-BE49-F238E27FC236}">
                <a16:creationId xmlns:a16="http://schemas.microsoft.com/office/drawing/2014/main" id="{10CF3D1D-2E86-4C87-BC9B-761BA63B2E92}"/>
              </a:ext>
            </a:extLst>
          </p:cNvPr>
          <p:cNvSpPr/>
          <p:nvPr/>
        </p:nvSpPr>
        <p:spPr>
          <a:xfrm>
            <a:off x="1140" y="644493"/>
            <a:ext cx="252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2" name="CaixaDeTexto 1">
            <a:extLst>
              <a:ext uri="{FF2B5EF4-FFF2-40B4-BE49-F238E27FC236}">
                <a16:creationId xmlns:a16="http://schemas.microsoft.com/office/drawing/2014/main" id="{C6E2E82E-4ACC-4C1B-9AEE-CA57A3E4CAA5}"/>
              </a:ext>
            </a:extLst>
          </p:cNvPr>
          <p:cNvSpPr txBox="1"/>
          <p:nvPr/>
        </p:nvSpPr>
        <p:spPr>
          <a:xfrm>
            <a:off x="495427" y="227692"/>
            <a:ext cx="2990914" cy="433196"/>
          </a:xfrm>
          <a:prstGeom prst="rect">
            <a:avLst/>
          </a:prstGeom>
          <a:noFill/>
        </p:spPr>
        <p:txBody>
          <a:bodyPr wrap="square" rtlCol="0">
            <a:spAutoFit/>
          </a:bodyPr>
          <a:lstStyle/>
          <a:p>
            <a:r>
              <a:rPr lang="pt-BR" sz="2215" b="1" dirty="0">
                <a:solidFill>
                  <a:schemeClr val="bg1"/>
                </a:solidFill>
                <a:latin typeface="Verdana" panose="020B0604030504040204" pitchFamily="34" charset="0"/>
                <a:ea typeface="Verdana" panose="020B0604030504040204" pitchFamily="34" charset="0"/>
                <a:cs typeface="Segoe UI" panose="020B0502040204020203" pitchFamily="34" charset="0"/>
              </a:rPr>
              <a:t>CATEGORÍA</a:t>
            </a:r>
          </a:p>
        </p:txBody>
      </p:sp>
      <p:sp>
        <p:nvSpPr>
          <p:cNvPr id="7" name="Retângulo: Cantos Arredondados 6">
            <a:extLst>
              <a:ext uri="{FF2B5EF4-FFF2-40B4-BE49-F238E27FC236}">
                <a16:creationId xmlns:a16="http://schemas.microsoft.com/office/drawing/2014/main" id="{82DEFB2B-5E3D-44A5-9202-936405C328BF}"/>
              </a:ext>
            </a:extLst>
          </p:cNvPr>
          <p:cNvSpPr/>
          <p:nvPr/>
        </p:nvSpPr>
        <p:spPr>
          <a:xfrm>
            <a:off x="203967" y="1082465"/>
            <a:ext cx="9498066" cy="511366"/>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8" name="CaixaDeTexto 7">
            <a:extLst>
              <a:ext uri="{FF2B5EF4-FFF2-40B4-BE49-F238E27FC236}">
                <a16:creationId xmlns:a16="http://schemas.microsoft.com/office/drawing/2014/main" id="{FAE2D208-4109-4045-939B-D21DB6D58B14}"/>
              </a:ext>
            </a:extLst>
          </p:cNvPr>
          <p:cNvSpPr txBox="1"/>
          <p:nvPr/>
        </p:nvSpPr>
        <p:spPr>
          <a:xfrm>
            <a:off x="326267" y="808149"/>
            <a:ext cx="9005629" cy="376385"/>
          </a:xfrm>
          <a:prstGeom prst="rect">
            <a:avLst/>
          </a:prstGeom>
          <a:noFill/>
        </p:spPr>
        <p:txBody>
          <a:bodyPr wrap="square">
            <a:spAutoFit/>
          </a:bodyPr>
          <a:lstStyle/>
          <a:p>
            <a:r>
              <a:rPr lang="es-ES" sz="923" dirty="0">
                <a:solidFill>
                  <a:schemeClr val="bg1"/>
                </a:solidFill>
                <a:latin typeface="Verdana Pro SemiBold" panose="020B0704030504040204" pitchFamily="34" charset="0"/>
              </a:rPr>
              <a:t>El proceso de homologación/</a:t>
            </a:r>
            <a:r>
              <a:rPr lang="es-ES" sz="923" dirty="0" err="1">
                <a:solidFill>
                  <a:schemeClr val="bg1"/>
                </a:solidFill>
                <a:latin typeface="Verdana Pro SemiBold" panose="020B0704030504040204" pitchFamily="34" charset="0"/>
              </a:rPr>
              <a:t>rehomologación</a:t>
            </a:r>
            <a:r>
              <a:rPr lang="es-ES" sz="923" dirty="0">
                <a:solidFill>
                  <a:schemeClr val="bg1"/>
                </a:solidFill>
                <a:latin typeface="Verdana Pro SemiBold" panose="020B0704030504040204" pitchFamily="34" charset="0"/>
              </a:rPr>
              <a:t> requiere la presentación de documentación obligatoria con respecto a la categoría de suministro. Seleccione la categoría que puede proporcionar de acuerdo con la legislación vigente y consulte la documentación solicitada:</a:t>
            </a:r>
            <a:endParaRPr lang="pt-BR" sz="923" dirty="0">
              <a:solidFill>
                <a:schemeClr val="bg1"/>
              </a:solidFill>
              <a:latin typeface="Verdana Pro SemiBold" panose="020B0704030504040204" pitchFamily="34" charset="0"/>
            </a:endParaRPr>
          </a:p>
        </p:txBody>
      </p:sp>
      <p:sp>
        <p:nvSpPr>
          <p:cNvPr id="4" name="Retângulo: Cantos Arredondados 3">
            <a:extLst>
              <a:ext uri="{FF2B5EF4-FFF2-40B4-BE49-F238E27FC236}">
                <a16:creationId xmlns:a16="http://schemas.microsoft.com/office/drawing/2014/main" id="{6237CB00-A469-4494-ADC8-26D088F2A28D}"/>
              </a:ext>
            </a:extLst>
          </p:cNvPr>
          <p:cNvSpPr/>
          <p:nvPr/>
        </p:nvSpPr>
        <p:spPr>
          <a:xfrm>
            <a:off x="203967" y="1392626"/>
            <a:ext cx="218625" cy="1620000"/>
          </a:xfrm>
          <a:prstGeom prst="round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vert="wordArtVert" rtlCol="0" anchor="ctr"/>
          <a:lstStyle/>
          <a:p>
            <a:pPr algn="ctr"/>
            <a:r>
              <a:rPr lang="pt-BR" sz="1292" b="1" dirty="0">
                <a:solidFill>
                  <a:sysClr val="windowText" lastClr="000000"/>
                </a:solidFill>
                <a:effectLst>
                  <a:outerShdw blurRad="38100" dist="38100" dir="2700000" algn="tl">
                    <a:srgbClr val="000000">
                      <a:alpha val="43137"/>
                    </a:srgbClr>
                  </a:outerShdw>
                </a:effectLst>
                <a:latin typeface="Aharoni" panose="02010803020104030203" pitchFamily="2" charset="-79"/>
                <a:ea typeface="Verdana" panose="020B0604030504040204" pitchFamily="34" charset="0"/>
                <a:cs typeface="Aharoni" panose="02010803020104030203" pitchFamily="2" charset="-79"/>
              </a:rPr>
              <a:t>INSUMOS</a:t>
            </a:r>
          </a:p>
        </p:txBody>
      </p:sp>
      <p:sp>
        <p:nvSpPr>
          <p:cNvPr id="9" name="Retângulo: Cantos Arredondados 8">
            <a:hlinkClick r:id="rId3" action="ppaction://hlinksldjump"/>
            <a:extLst>
              <a:ext uri="{FF2B5EF4-FFF2-40B4-BE49-F238E27FC236}">
                <a16:creationId xmlns:a16="http://schemas.microsoft.com/office/drawing/2014/main" id="{A969A85A-1F75-4918-A5AC-54CC233A9180}"/>
              </a:ext>
            </a:extLst>
          </p:cNvPr>
          <p:cNvSpPr/>
          <p:nvPr/>
        </p:nvSpPr>
        <p:spPr>
          <a:xfrm>
            <a:off x="598509" y="1347097"/>
            <a:ext cx="2533578"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ADICIONES</a:t>
            </a:r>
          </a:p>
        </p:txBody>
      </p:sp>
      <p:sp>
        <p:nvSpPr>
          <p:cNvPr id="10" name="Retângulo: Cantos Arredondados 9">
            <a:hlinkClick r:id="rId4" action="ppaction://hlinksldjump"/>
            <a:extLst>
              <a:ext uri="{FF2B5EF4-FFF2-40B4-BE49-F238E27FC236}">
                <a16:creationId xmlns:a16="http://schemas.microsoft.com/office/drawing/2014/main" id="{DCA7E578-048F-40CF-ADB8-F13B7EB3E922}"/>
              </a:ext>
            </a:extLst>
          </p:cNvPr>
          <p:cNvSpPr/>
          <p:nvPr/>
        </p:nvSpPr>
        <p:spPr>
          <a:xfrm>
            <a:off x="3235126" y="1359956"/>
            <a:ext cx="2533578"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ALUMINIO</a:t>
            </a:r>
          </a:p>
        </p:txBody>
      </p:sp>
      <p:sp>
        <p:nvSpPr>
          <p:cNvPr id="11" name="Retângulo: Cantos Arredondados 10">
            <a:hlinkClick r:id="rId5" action="ppaction://hlinksldjump"/>
            <a:extLst>
              <a:ext uri="{FF2B5EF4-FFF2-40B4-BE49-F238E27FC236}">
                <a16:creationId xmlns:a16="http://schemas.microsoft.com/office/drawing/2014/main" id="{F94362B5-9CA8-4BC9-BD27-898BF0C09815}"/>
              </a:ext>
            </a:extLst>
          </p:cNvPr>
          <p:cNvSpPr/>
          <p:nvPr/>
        </p:nvSpPr>
        <p:spPr>
          <a:xfrm>
            <a:off x="5898400" y="1344380"/>
            <a:ext cx="25344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MORTERO</a:t>
            </a:r>
          </a:p>
        </p:txBody>
      </p:sp>
      <p:sp>
        <p:nvSpPr>
          <p:cNvPr id="13" name="Retângulo: Cantos Arredondados 12">
            <a:hlinkClick r:id="rId6" action="ppaction://hlinksldjump"/>
            <a:extLst>
              <a:ext uri="{FF2B5EF4-FFF2-40B4-BE49-F238E27FC236}">
                <a16:creationId xmlns:a16="http://schemas.microsoft.com/office/drawing/2014/main" id="{0A48F2D4-EEF1-4167-9B9C-BE6F164FB6C4}"/>
              </a:ext>
            </a:extLst>
          </p:cNvPr>
          <p:cNvSpPr/>
          <p:nvPr/>
        </p:nvSpPr>
        <p:spPr>
          <a:xfrm>
            <a:off x="6896820" y="2161847"/>
            <a:ext cx="1800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CLINQUER</a:t>
            </a:r>
          </a:p>
        </p:txBody>
      </p:sp>
      <p:sp>
        <p:nvSpPr>
          <p:cNvPr id="14" name="Retângulo: Cantos Arredondados 13">
            <a:hlinkClick r:id="rId7" action="ppaction://hlinksldjump"/>
            <a:extLst>
              <a:ext uri="{FF2B5EF4-FFF2-40B4-BE49-F238E27FC236}">
                <a16:creationId xmlns:a16="http://schemas.microsoft.com/office/drawing/2014/main" id="{B3B41F3D-6D39-45A2-B51C-0D51DDF783B7}"/>
              </a:ext>
            </a:extLst>
          </p:cNvPr>
          <p:cNvSpPr/>
          <p:nvPr/>
        </p:nvSpPr>
        <p:spPr>
          <a:xfrm>
            <a:off x="578801" y="1747460"/>
            <a:ext cx="3204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solidFill>
                  <a:schemeClr val="bg1"/>
                </a:solidFill>
                <a:latin typeface="Verdana Pro SemiBold" panose="020B0704030504040204" pitchFamily="34" charset="0"/>
                <a:ea typeface="Verdana" panose="020B0604030504040204" pitchFamily="34" charset="0"/>
                <a:cs typeface="Aharoni" panose="02010803020104030203" pitchFamily="2" charset="-79"/>
              </a:rPr>
              <a:t>COMBUSTIBLE ALTERNATIVO</a:t>
            </a:r>
          </a:p>
        </p:txBody>
      </p:sp>
      <p:sp>
        <p:nvSpPr>
          <p:cNvPr id="15" name="Retângulo: Cantos Arredondados 14">
            <a:hlinkClick r:id="rId8" action="ppaction://hlinksldjump"/>
            <a:extLst>
              <a:ext uri="{FF2B5EF4-FFF2-40B4-BE49-F238E27FC236}">
                <a16:creationId xmlns:a16="http://schemas.microsoft.com/office/drawing/2014/main" id="{1A4965FE-9770-4158-BC97-BA67A914D242}"/>
              </a:ext>
            </a:extLst>
          </p:cNvPr>
          <p:cNvSpPr/>
          <p:nvPr/>
        </p:nvSpPr>
        <p:spPr>
          <a:xfrm>
            <a:off x="3939010" y="1752585"/>
            <a:ext cx="2016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solidFill>
                  <a:schemeClr val="bg1"/>
                </a:solidFill>
                <a:latin typeface="Verdana Pro SemiBold" panose="020B0704030504040204" pitchFamily="34" charset="0"/>
                <a:ea typeface="Verdana" panose="020B0604030504040204" pitchFamily="34" charset="0"/>
                <a:cs typeface="Aharoni" panose="02010803020104030203" pitchFamily="2" charset="-79"/>
              </a:rPr>
              <a:t>CORRETIVO</a:t>
            </a:r>
          </a:p>
        </p:txBody>
      </p:sp>
      <p:sp>
        <p:nvSpPr>
          <p:cNvPr id="16" name="Retângulo: Cantos Arredondados 15">
            <a:hlinkClick r:id="rId9" action="ppaction://hlinksldjump"/>
            <a:extLst>
              <a:ext uri="{FF2B5EF4-FFF2-40B4-BE49-F238E27FC236}">
                <a16:creationId xmlns:a16="http://schemas.microsoft.com/office/drawing/2014/main" id="{ED4179AB-5BB4-45DB-8668-6845D0156EAD}"/>
              </a:ext>
            </a:extLst>
          </p:cNvPr>
          <p:cNvSpPr/>
          <p:nvPr/>
        </p:nvSpPr>
        <p:spPr>
          <a:xfrm>
            <a:off x="598509" y="2550032"/>
            <a:ext cx="2700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EXTRACCION MINERAL</a:t>
            </a:r>
          </a:p>
        </p:txBody>
      </p:sp>
      <p:sp>
        <p:nvSpPr>
          <p:cNvPr id="17" name="Retângulo: Cantos Arredondados 16">
            <a:hlinkClick r:id="rId9" action="ppaction://hlinksldjump"/>
            <a:extLst>
              <a:ext uri="{FF2B5EF4-FFF2-40B4-BE49-F238E27FC236}">
                <a16:creationId xmlns:a16="http://schemas.microsoft.com/office/drawing/2014/main" id="{B545A676-8B84-42FD-8D4C-F16A5CB33535}"/>
              </a:ext>
            </a:extLst>
          </p:cNvPr>
          <p:cNvSpPr/>
          <p:nvPr/>
        </p:nvSpPr>
        <p:spPr>
          <a:xfrm>
            <a:off x="6281216" y="1731049"/>
            <a:ext cx="1836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GASES</a:t>
            </a:r>
          </a:p>
        </p:txBody>
      </p:sp>
      <p:sp>
        <p:nvSpPr>
          <p:cNvPr id="18" name="Retângulo: Cantos Arredondados 17">
            <a:hlinkClick r:id="rId5" action="ppaction://hlinksldjump"/>
            <a:extLst>
              <a:ext uri="{FF2B5EF4-FFF2-40B4-BE49-F238E27FC236}">
                <a16:creationId xmlns:a16="http://schemas.microsoft.com/office/drawing/2014/main" id="{2907A9C5-13A3-48F1-AA4F-19E4F8D128A9}"/>
              </a:ext>
            </a:extLst>
          </p:cNvPr>
          <p:cNvSpPr/>
          <p:nvPr/>
        </p:nvSpPr>
        <p:spPr>
          <a:xfrm>
            <a:off x="580245" y="2154802"/>
            <a:ext cx="3060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GLICERINA BIODIESEL</a:t>
            </a:r>
          </a:p>
        </p:txBody>
      </p:sp>
      <p:sp>
        <p:nvSpPr>
          <p:cNvPr id="19" name="Retângulo: Cantos Arredondados 18">
            <a:hlinkClick r:id="rId10" action="ppaction://hlinksldjump"/>
            <a:extLst>
              <a:ext uri="{FF2B5EF4-FFF2-40B4-BE49-F238E27FC236}">
                <a16:creationId xmlns:a16="http://schemas.microsoft.com/office/drawing/2014/main" id="{3CCFCFCE-5933-42D6-AC82-22A1821EDF2E}"/>
              </a:ext>
            </a:extLst>
          </p:cNvPr>
          <p:cNvSpPr/>
          <p:nvPr/>
        </p:nvSpPr>
        <p:spPr>
          <a:xfrm>
            <a:off x="3444903" y="2559671"/>
            <a:ext cx="2592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ENTRADA ESTRATÉGICA</a:t>
            </a:r>
          </a:p>
        </p:txBody>
      </p:sp>
      <p:sp>
        <p:nvSpPr>
          <p:cNvPr id="20" name="Retângulo: Cantos Arredondados 19">
            <a:extLst>
              <a:ext uri="{FF2B5EF4-FFF2-40B4-BE49-F238E27FC236}">
                <a16:creationId xmlns:a16="http://schemas.microsoft.com/office/drawing/2014/main" id="{2001A550-2DA8-41F3-BE8C-834365B040C1}"/>
              </a:ext>
            </a:extLst>
          </p:cNvPr>
          <p:cNvSpPr/>
          <p:nvPr/>
        </p:nvSpPr>
        <p:spPr>
          <a:xfrm>
            <a:off x="192276" y="3525272"/>
            <a:ext cx="226474" cy="2700000"/>
          </a:xfrm>
          <a:prstGeom prst="round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vert="wordArtVert" rtlCol="0" anchor="ctr"/>
          <a:lstStyle/>
          <a:p>
            <a:pPr algn="ctr"/>
            <a:r>
              <a:rPr lang="pt-BR" sz="1292" b="1" dirty="0">
                <a:solidFill>
                  <a:sysClr val="windowText" lastClr="000000"/>
                </a:solidFill>
                <a:effectLst>
                  <a:outerShdw blurRad="38100" dist="38100" dir="2700000" algn="tl">
                    <a:srgbClr val="000000">
                      <a:alpha val="43137"/>
                    </a:srgbClr>
                  </a:outerShdw>
                </a:effectLst>
                <a:latin typeface="Aharoni" panose="02010803020104030203" pitchFamily="2" charset="-79"/>
                <a:ea typeface="Verdana" panose="020B0604030504040204" pitchFamily="34" charset="0"/>
                <a:cs typeface="Aharoni" panose="02010803020104030203" pitchFamily="2" charset="-79"/>
              </a:rPr>
              <a:t>MATERIALES</a:t>
            </a:r>
          </a:p>
        </p:txBody>
      </p:sp>
      <p:sp>
        <p:nvSpPr>
          <p:cNvPr id="21" name="Retângulo: Cantos Arredondados 20">
            <a:hlinkClick r:id="rId11" action="ppaction://hlinksldjump"/>
            <a:extLst>
              <a:ext uri="{FF2B5EF4-FFF2-40B4-BE49-F238E27FC236}">
                <a16:creationId xmlns:a16="http://schemas.microsoft.com/office/drawing/2014/main" id="{1CB7FF5D-11C2-4FD8-9FE3-3EF04ECC1762}"/>
              </a:ext>
            </a:extLst>
          </p:cNvPr>
          <p:cNvSpPr/>
          <p:nvPr/>
        </p:nvSpPr>
        <p:spPr>
          <a:xfrm>
            <a:off x="580246" y="3556742"/>
            <a:ext cx="2124714"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ALIMENTACIÓN</a:t>
            </a:r>
          </a:p>
        </p:txBody>
      </p:sp>
      <p:sp>
        <p:nvSpPr>
          <p:cNvPr id="22" name="Retângulo: Cantos Arredondados 21">
            <a:hlinkClick r:id="rId12" action="ppaction://hlinksldjump"/>
            <a:extLst>
              <a:ext uri="{FF2B5EF4-FFF2-40B4-BE49-F238E27FC236}">
                <a16:creationId xmlns:a16="http://schemas.microsoft.com/office/drawing/2014/main" id="{214BFF31-F90C-4928-8148-9DD6018634C7}"/>
              </a:ext>
            </a:extLst>
          </p:cNvPr>
          <p:cNvSpPr/>
          <p:nvPr/>
        </p:nvSpPr>
        <p:spPr>
          <a:xfrm>
            <a:off x="578801" y="3971043"/>
            <a:ext cx="2124715"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BÁSCULA GENERAL</a:t>
            </a:r>
          </a:p>
        </p:txBody>
      </p:sp>
      <p:sp>
        <p:nvSpPr>
          <p:cNvPr id="23" name="Retângulo: Cantos Arredondados 22">
            <a:hlinkClick r:id="rId11" action="ppaction://hlinksldjump"/>
            <a:extLst>
              <a:ext uri="{FF2B5EF4-FFF2-40B4-BE49-F238E27FC236}">
                <a16:creationId xmlns:a16="http://schemas.microsoft.com/office/drawing/2014/main" id="{7A865E5B-19D2-45FC-8F89-0F0A1B41F166}"/>
              </a:ext>
            </a:extLst>
          </p:cNvPr>
          <p:cNvSpPr/>
          <p:nvPr/>
        </p:nvSpPr>
        <p:spPr>
          <a:xfrm>
            <a:off x="7513173" y="3536960"/>
            <a:ext cx="2156272" cy="293473"/>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CATALIZADOR</a:t>
            </a:r>
          </a:p>
        </p:txBody>
      </p:sp>
      <p:sp>
        <p:nvSpPr>
          <p:cNvPr id="24" name="Retângulo: Cantos Arredondados 23">
            <a:hlinkClick r:id="rId13" action="ppaction://hlinksldjump"/>
            <a:extLst>
              <a:ext uri="{FF2B5EF4-FFF2-40B4-BE49-F238E27FC236}">
                <a16:creationId xmlns:a16="http://schemas.microsoft.com/office/drawing/2014/main" id="{C6BC3702-B64D-40CB-ABFC-37181F5CAF80}"/>
              </a:ext>
            </a:extLst>
          </p:cNvPr>
          <p:cNvSpPr/>
          <p:nvPr/>
        </p:nvSpPr>
        <p:spPr>
          <a:xfrm>
            <a:off x="585810" y="4878741"/>
            <a:ext cx="2736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CINTURONES/RODILLOS</a:t>
            </a:r>
          </a:p>
        </p:txBody>
      </p:sp>
      <p:sp>
        <p:nvSpPr>
          <p:cNvPr id="25" name="Retângulo: Cantos Arredondados 24">
            <a:hlinkClick r:id="rId13" action="ppaction://hlinksldjump"/>
            <a:extLst>
              <a:ext uri="{FF2B5EF4-FFF2-40B4-BE49-F238E27FC236}">
                <a16:creationId xmlns:a16="http://schemas.microsoft.com/office/drawing/2014/main" id="{17D3F73D-4DD6-4398-825A-0B96776D2A22}"/>
              </a:ext>
            </a:extLst>
          </p:cNvPr>
          <p:cNvSpPr/>
          <p:nvPr/>
        </p:nvSpPr>
        <p:spPr>
          <a:xfrm>
            <a:off x="7174514" y="4828171"/>
            <a:ext cx="1584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EMBALAJE</a:t>
            </a:r>
          </a:p>
        </p:txBody>
      </p:sp>
      <p:sp>
        <p:nvSpPr>
          <p:cNvPr id="27" name="Retângulo: Cantos Arredondados 26">
            <a:hlinkClick r:id="rId14" action="ppaction://hlinksldjump"/>
            <a:extLst>
              <a:ext uri="{FF2B5EF4-FFF2-40B4-BE49-F238E27FC236}">
                <a16:creationId xmlns:a16="http://schemas.microsoft.com/office/drawing/2014/main" id="{F72472CE-39A2-4BDF-9352-F6469225BA1B}"/>
              </a:ext>
            </a:extLst>
          </p:cNvPr>
          <p:cNvSpPr/>
          <p:nvPr/>
        </p:nvSpPr>
        <p:spPr>
          <a:xfrm>
            <a:off x="2835022" y="3539283"/>
            <a:ext cx="4500000" cy="300474"/>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PRODUCTO QUIMICO NO PELIGROSO</a:t>
            </a:r>
          </a:p>
        </p:txBody>
      </p:sp>
      <p:sp>
        <p:nvSpPr>
          <p:cNvPr id="28" name="Retângulo: Cantos Arredondados 27">
            <a:hlinkClick r:id="rId15" action="ppaction://hlinksldjump"/>
            <a:extLst>
              <a:ext uri="{FF2B5EF4-FFF2-40B4-BE49-F238E27FC236}">
                <a16:creationId xmlns:a16="http://schemas.microsoft.com/office/drawing/2014/main" id="{57BF5B50-F041-4103-93C4-EBEE586D1BCC}"/>
              </a:ext>
            </a:extLst>
          </p:cNvPr>
          <p:cNvSpPr/>
          <p:nvPr/>
        </p:nvSpPr>
        <p:spPr>
          <a:xfrm>
            <a:off x="4475247" y="5710412"/>
            <a:ext cx="3348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EXPLOSIVOS Y COMPONENTES</a:t>
            </a:r>
          </a:p>
        </p:txBody>
      </p:sp>
      <p:sp>
        <p:nvSpPr>
          <p:cNvPr id="29" name="Retângulo: Cantos Arredondados 28">
            <a:hlinkClick r:id="rId15" action="ppaction://hlinksldjump"/>
            <a:extLst>
              <a:ext uri="{FF2B5EF4-FFF2-40B4-BE49-F238E27FC236}">
                <a16:creationId xmlns:a16="http://schemas.microsoft.com/office/drawing/2014/main" id="{D717BE47-E956-439E-AC02-F52E4FBCCE25}"/>
              </a:ext>
            </a:extLst>
          </p:cNvPr>
          <p:cNvSpPr/>
          <p:nvPr/>
        </p:nvSpPr>
        <p:spPr>
          <a:xfrm>
            <a:off x="7265498" y="3989755"/>
            <a:ext cx="2156272"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INFORMATICA</a:t>
            </a:r>
          </a:p>
        </p:txBody>
      </p:sp>
      <p:sp>
        <p:nvSpPr>
          <p:cNvPr id="30" name="Retângulo: Cantos Arredondados 29">
            <a:hlinkClick r:id="rId16" action="ppaction://hlinksldjump"/>
            <a:extLst>
              <a:ext uri="{FF2B5EF4-FFF2-40B4-BE49-F238E27FC236}">
                <a16:creationId xmlns:a16="http://schemas.microsoft.com/office/drawing/2014/main" id="{3B019039-628B-4824-AEB3-1ED8C1D9125B}"/>
              </a:ext>
            </a:extLst>
          </p:cNvPr>
          <p:cNvSpPr/>
          <p:nvPr/>
        </p:nvSpPr>
        <p:spPr>
          <a:xfrm>
            <a:off x="6308800" y="4415752"/>
            <a:ext cx="2124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ARTÍCULOS DIBUJO</a:t>
            </a:r>
          </a:p>
        </p:txBody>
      </p:sp>
      <p:sp>
        <p:nvSpPr>
          <p:cNvPr id="31" name="Retângulo: Cantos Arredondados 30">
            <a:hlinkClick r:id="rId14" action="ppaction://hlinksldjump"/>
            <a:extLst>
              <a:ext uri="{FF2B5EF4-FFF2-40B4-BE49-F238E27FC236}">
                <a16:creationId xmlns:a16="http://schemas.microsoft.com/office/drawing/2014/main" id="{9971C0CA-7716-40C1-9D75-F2A9D5AF6F06}"/>
              </a:ext>
            </a:extLst>
          </p:cNvPr>
          <p:cNvSpPr/>
          <p:nvPr/>
        </p:nvSpPr>
        <p:spPr>
          <a:xfrm>
            <a:off x="3171951" y="5275441"/>
            <a:ext cx="2952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MATERIALES EN GENERAL</a:t>
            </a:r>
          </a:p>
        </p:txBody>
      </p:sp>
      <p:sp>
        <p:nvSpPr>
          <p:cNvPr id="32" name="Retângulo: Cantos Arredondados 31">
            <a:hlinkClick r:id="rId17" action="ppaction://hlinksldjump"/>
            <a:extLst>
              <a:ext uri="{FF2B5EF4-FFF2-40B4-BE49-F238E27FC236}">
                <a16:creationId xmlns:a16="http://schemas.microsoft.com/office/drawing/2014/main" id="{E758FF9D-A1F0-497E-876F-53CA1D9A9C2D}"/>
              </a:ext>
            </a:extLst>
          </p:cNvPr>
          <p:cNvSpPr/>
          <p:nvPr/>
        </p:nvSpPr>
        <p:spPr>
          <a:xfrm>
            <a:off x="611026" y="5714708"/>
            <a:ext cx="3672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PLANTAS/PRODUCTO FLORÍCOLA</a:t>
            </a:r>
          </a:p>
        </p:txBody>
      </p:sp>
      <p:sp>
        <p:nvSpPr>
          <p:cNvPr id="33" name="Retângulo: Cantos Arredondados 32">
            <a:hlinkClick r:id="rId17" action="ppaction://hlinksldjump"/>
            <a:extLst>
              <a:ext uri="{FF2B5EF4-FFF2-40B4-BE49-F238E27FC236}">
                <a16:creationId xmlns:a16="http://schemas.microsoft.com/office/drawing/2014/main" id="{D81070AD-8653-4931-8274-DDB64BCB87F1}"/>
              </a:ext>
            </a:extLst>
          </p:cNvPr>
          <p:cNvSpPr/>
          <p:nvPr/>
        </p:nvSpPr>
        <p:spPr>
          <a:xfrm>
            <a:off x="3482448" y="4865234"/>
            <a:ext cx="3456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PRODUCTO QUIMICO PELIGROSO</a:t>
            </a:r>
          </a:p>
        </p:txBody>
      </p:sp>
      <p:sp>
        <p:nvSpPr>
          <p:cNvPr id="34" name="Retângulo: Cantos Arredondados 33">
            <a:hlinkClick r:id="rId16" action="ppaction://hlinksldjump"/>
            <a:extLst>
              <a:ext uri="{FF2B5EF4-FFF2-40B4-BE49-F238E27FC236}">
                <a16:creationId xmlns:a16="http://schemas.microsoft.com/office/drawing/2014/main" id="{316BAD7B-DF26-4C94-AC1C-B165536E2891}"/>
              </a:ext>
            </a:extLst>
          </p:cNvPr>
          <p:cNvSpPr/>
          <p:nvPr/>
        </p:nvSpPr>
        <p:spPr>
          <a:xfrm>
            <a:off x="2859815" y="3968092"/>
            <a:ext cx="4212000" cy="279308"/>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TINTAS/PEGATINAS/LUBRIFICANTES</a:t>
            </a:r>
          </a:p>
        </p:txBody>
      </p:sp>
      <p:sp>
        <p:nvSpPr>
          <p:cNvPr id="35" name="Retângulo: Cantos Arredondados 34">
            <a:hlinkClick r:id="rId12" action="ppaction://hlinksldjump"/>
            <a:extLst>
              <a:ext uri="{FF2B5EF4-FFF2-40B4-BE49-F238E27FC236}">
                <a16:creationId xmlns:a16="http://schemas.microsoft.com/office/drawing/2014/main" id="{AB9E9502-82B0-41F3-A68E-CF3D4F04C14C}"/>
              </a:ext>
            </a:extLst>
          </p:cNvPr>
          <p:cNvSpPr/>
          <p:nvPr/>
        </p:nvSpPr>
        <p:spPr>
          <a:xfrm>
            <a:off x="6281216" y="5287823"/>
            <a:ext cx="2268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ROPA/UNIFORMES</a:t>
            </a:r>
          </a:p>
        </p:txBody>
      </p:sp>
      <p:sp>
        <p:nvSpPr>
          <p:cNvPr id="36" name="Retângulo: Cantos Arredondados 35">
            <a:hlinkClick r:id="rId10" action="ppaction://hlinksldjump"/>
            <a:extLst>
              <a:ext uri="{FF2B5EF4-FFF2-40B4-BE49-F238E27FC236}">
                <a16:creationId xmlns:a16="http://schemas.microsoft.com/office/drawing/2014/main" id="{C99218BF-E43E-40C3-AC4E-C1D518115F7B}"/>
              </a:ext>
            </a:extLst>
          </p:cNvPr>
          <p:cNvSpPr/>
          <p:nvPr/>
        </p:nvSpPr>
        <p:spPr>
          <a:xfrm>
            <a:off x="3800505" y="2161031"/>
            <a:ext cx="2952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90" b="1" dirty="0">
                <a:solidFill>
                  <a:schemeClr val="bg1"/>
                </a:solidFill>
                <a:effectLst>
                  <a:outerShdw blurRad="38100" dist="38100" dir="2700000" algn="tl">
                    <a:srgbClr val="000000">
                      <a:alpha val="43137"/>
                    </a:srgbClr>
                  </a:outerShdw>
                </a:effectLst>
                <a:latin typeface="Verdana Pro SemiBold" panose="020B0704030504040204" pitchFamily="34" charset="0"/>
              </a:rPr>
              <a:t>ENTRADA/MATERIA PRIMA</a:t>
            </a:r>
            <a:endParaRPr lang="pt-BR" sz="1290" b="1" dirty="0">
              <a:solidFill>
                <a:schemeClr val="bg1"/>
              </a:solidFill>
              <a:latin typeface="Verdana Pro SemiBold" panose="020B0704030504040204" pitchFamily="34" charset="0"/>
              <a:cs typeface="Segoe UI" panose="020B0502040204020203" pitchFamily="34" charset="0"/>
            </a:endParaRPr>
          </a:p>
        </p:txBody>
      </p:sp>
      <p:sp>
        <p:nvSpPr>
          <p:cNvPr id="37" name="Retângulo: Cantos Arredondados 36">
            <a:hlinkClick r:id="rId18" action="ppaction://hlinksldjump"/>
            <a:extLst>
              <a:ext uri="{FF2B5EF4-FFF2-40B4-BE49-F238E27FC236}">
                <a16:creationId xmlns:a16="http://schemas.microsoft.com/office/drawing/2014/main" id="{97F0BFDF-5A6A-460B-9D46-61D7BF317111}"/>
              </a:ext>
            </a:extLst>
          </p:cNvPr>
          <p:cNvSpPr/>
          <p:nvPr/>
        </p:nvSpPr>
        <p:spPr>
          <a:xfrm>
            <a:off x="598508" y="5295525"/>
            <a:ext cx="2412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EQUIPO INDUSTRIAL</a:t>
            </a:r>
          </a:p>
        </p:txBody>
      </p:sp>
      <p:sp>
        <p:nvSpPr>
          <p:cNvPr id="38" name="Retângulo: Cantos Arredondados 37">
            <a:hlinkClick r:id="rId18" action="ppaction://hlinksldjump"/>
            <a:extLst>
              <a:ext uri="{FF2B5EF4-FFF2-40B4-BE49-F238E27FC236}">
                <a16:creationId xmlns:a16="http://schemas.microsoft.com/office/drawing/2014/main" id="{A486CD2C-D25A-42EB-8D83-CF00B45CF7FB}"/>
              </a:ext>
            </a:extLst>
          </p:cNvPr>
          <p:cNvSpPr/>
          <p:nvPr/>
        </p:nvSpPr>
        <p:spPr>
          <a:xfrm>
            <a:off x="598508" y="4390626"/>
            <a:ext cx="5436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92" dirty="0">
                <a:latin typeface="Verdana Pro SemiBold" panose="020B0704030504040204" pitchFamily="34" charset="0"/>
                <a:ea typeface="Verdana" panose="020B0604030504040204" pitchFamily="34" charset="0"/>
                <a:cs typeface="Aharoni" panose="02010803020104030203" pitchFamily="2" charset="-79"/>
              </a:rPr>
              <a:t>EQUIPOS INDUSTRIAL/MATERIALES EN MOVIMIENTO</a:t>
            </a:r>
            <a:endParaRPr lang="pt-BR" sz="1292" dirty="0">
              <a:latin typeface="Verdana Pro SemiBold" panose="020B0704030504040204" pitchFamily="34" charset="0"/>
              <a:ea typeface="Verdana" panose="020B0604030504040204" pitchFamily="34" charset="0"/>
              <a:cs typeface="Aharoni" panose="02010803020104030203" pitchFamily="2" charset="-79"/>
            </a:endParaRPr>
          </a:p>
        </p:txBody>
      </p:sp>
      <p:sp>
        <p:nvSpPr>
          <p:cNvPr id="44" name="Retângulo: Cantos Arredondados 43">
            <a:hlinkClick r:id="rId19" action="ppaction://hlinksldjump"/>
            <a:extLst>
              <a:ext uri="{FF2B5EF4-FFF2-40B4-BE49-F238E27FC236}">
                <a16:creationId xmlns:a16="http://schemas.microsoft.com/office/drawing/2014/main" id="{0F95EE2C-9BC4-4D75-9335-78481EC08197}"/>
              </a:ext>
            </a:extLst>
          </p:cNvPr>
          <p:cNvSpPr/>
          <p:nvPr/>
        </p:nvSpPr>
        <p:spPr>
          <a:xfrm>
            <a:off x="6209325" y="2552616"/>
            <a:ext cx="2952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1250" dirty="0">
                <a:solidFill>
                  <a:schemeClr val="bg1"/>
                </a:solidFill>
                <a:effectLst/>
                <a:latin typeface="Verdana Pro SemiBold" panose="020B0704030504040204" pitchFamily="34" charset="0"/>
                <a:ea typeface="Calibri" panose="020F0502020204030204" pitchFamily="34" charset="0"/>
              </a:rPr>
              <a:t>REPRESENTACIÓN COMERCIAL</a:t>
            </a:r>
            <a:endParaRPr lang="pt-BR" sz="1250" dirty="0">
              <a:solidFill>
                <a:schemeClr val="bg1"/>
              </a:solidFill>
              <a:latin typeface="Verdana Pro SemiBold" panose="020B0704030504040204" pitchFamily="34" charset="0"/>
              <a:ea typeface="Verdana" panose="020B0604030504040204" pitchFamily="34" charset="0"/>
              <a:cs typeface="Aharoni" panose="02010803020104030203" pitchFamily="2" charset="-79"/>
            </a:endParaRPr>
          </a:p>
        </p:txBody>
      </p:sp>
    </p:spTree>
    <p:extLst>
      <p:ext uri="{BB962C8B-B14F-4D97-AF65-F5344CB8AC3E}">
        <p14:creationId xmlns:p14="http://schemas.microsoft.com/office/powerpoint/2010/main" val="8726161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3944857032"/>
              </p:ext>
            </p:extLst>
          </p:nvPr>
        </p:nvGraphicFramePr>
        <p:xfrm>
          <a:off x="143098" y="884249"/>
          <a:ext cx="9372695" cy="1143445"/>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33237">
                  <a:extLst>
                    <a:ext uri="{9D8B030D-6E8A-4147-A177-3AD203B41FA5}">
                      <a16:colId xmlns:a16="http://schemas.microsoft.com/office/drawing/2014/main" val="3096327074"/>
                    </a:ext>
                  </a:extLst>
                </a:gridCol>
                <a:gridCol w="1637885">
                  <a:extLst>
                    <a:ext uri="{9D8B030D-6E8A-4147-A177-3AD203B41FA5}">
                      <a16:colId xmlns:a16="http://schemas.microsoft.com/office/drawing/2014/main" val="1882042586"/>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6" y="227692"/>
            <a:ext cx="5010024"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GESTIÓN INMOBILIARIA/SEGURO|</a:t>
            </a:r>
            <a:endParaRPr lang="pt-BR" sz="2215" b="1" dirty="0">
              <a:solidFill>
                <a:schemeClr val="bg1"/>
              </a:solidFill>
              <a:latin typeface="Segoe UI" panose="020B0502040204020203" pitchFamily="34" charset="0"/>
              <a:cs typeface="Segoe UI" panose="020B0502040204020203" pitchFamily="34" charset="0"/>
            </a:endParaRPr>
          </a:p>
        </p:txBody>
      </p:sp>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graphicFrame>
        <p:nvGraphicFramePr>
          <p:cNvPr id="12" name="Table 7">
            <a:extLst>
              <a:ext uri="{FF2B5EF4-FFF2-40B4-BE49-F238E27FC236}">
                <a16:creationId xmlns:a16="http://schemas.microsoft.com/office/drawing/2014/main" id="{D1C82FC1-0E74-4802-84A7-BC689F5C3660}"/>
              </a:ext>
            </a:extLst>
          </p:cNvPr>
          <p:cNvGraphicFramePr>
            <a:graphicFrameLocks noGrp="1"/>
          </p:cNvGraphicFramePr>
          <p:nvPr>
            <p:extLst>
              <p:ext uri="{D42A27DB-BD31-4B8C-83A1-F6EECF244321}">
                <p14:modId xmlns:p14="http://schemas.microsoft.com/office/powerpoint/2010/main" val="2917733992"/>
              </p:ext>
            </p:extLst>
          </p:nvPr>
        </p:nvGraphicFramePr>
        <p:xfrm>
          <a:off x="153791" y="2857277"/>
          <a:ext cx="9372695" cy="1143445"/>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36611">
                  <a:extLst>
                    <a:ext uri="{9D8B030D-6E8A-4147-A177-3AD203B41FA5}">
                      <a16:colId xmlns:a16="http://schemas.microsoft.com/office/drawing/2014/main" val="3096327074"/>
                    </a:ext>
                  </a:extLst>
                </a:gridCol>
                <a:gridCol w="1634511">
                  <a:extLst>
                    <a:ext uri="{9D8B030D-6E8A-4147-A177-3AD203B41FA5}">
                      <a16:colId xmlns:a16="http://schemas.microsoft.com/office/drawing/2014/main" val="1053144290"/>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13" name="Retângulo: Cantos Arredondados 12">
            <a:extLst>
              <a:ext uri="{FF2B5EF4-FFF2-40B4-BE49-F238E27FC236}">
                <a16:creationId xmlns:a16="http://schemas.microsoft.com/office/drawing/2014/main" id="{197715E4-2E9A-4BC7-890A-5F76060D394B}"/>
              </a:ext>
            </a:extLst>
          </p:cNvPr>
          <p:cNvSpPr/>
          <p:nvPr/>
        </p:nvSpPr>
        <p:spPr>
          <a:xfrm>
            <a:off x="0" y="2661026"/>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5" name="CaixaDeTexto 14">
            <a:extLst>
              <a:ext uri="{FF2B5EF4-FFF2-40B4-BE49-F238E27FC236}">
                <a16:creationId xmlns:a16="http://schemas.microsoft.com/office/drawing/2014/main" id="{44EC76D9-5B13-40C1-B8AB-C535BCCCCDC2}"/>
              </a:ext>
            </a:extLst>
          </p:cNvPr>
          <p:cNvSpPr txBox="1"/>
          <p:nvPr/>
        </p:nvSpPr>
        <p:spPr>
          <a:xfrm>
            <a:off x="506119" y="2200720"/>
            <a:ext cx="7883902"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MANTENIMIENTO DE EQUIPOS REFRIGERACIÓN |</a:t>
            </a:r>
            <a:endParaRPr lang="pt-BR" sz="2215" b="1" dirty="0">
              <a:solidFill>
                <a:schemeClr val="bg1"/>
              </a:solidFill>
              <a:latin typeface="Segoe UI" panose="020B0502040204020203" pitchFamily="34" charset="0"/>
              <a:cs typeface="Segoe UI" panose="020B0502040204020203" pitchFamily="34" charset="0"/>
            </a:endParaRPr>
          </a:p>
        </p:txBody>
      </p:sp>
      <p:sp>
        <p:nvSpPr>
          <p:cNvPr id="17" name="Retângulo: Cantos Arredondados 16">
            <a:extLst>
              <a:ext uri="{FF2B5EF4-FFF2-40B4-BE49-F238E27FC236}">
                <a16:creationId xmlns:a16="http://schemas.microsoft.com/office/drawing/2014/main" id="{BA897DFB-961E-4F86-8EA6-CB74EE06C7E1}"/>
              </a:ext>
            </a:extLst>
          </p:cNvPr>
          <p:cNvSpPr/>
          <p:nvPr/>
        </p:nvSpPr>
        <p:spPr>
          <a:xfrm>
            <a:off x="0" y="4694213"/>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9" name="CaixaDeTexto 18">
            <a:extLst>
              <a:ext uri="{FF2B5EF4-FFF2-40B4-BE49-F238E27FC236}">
                <a16:creationId xmlns:a16="http://schemas.microsoft.com/office/drawing/2014/main" id="{0339A849-4864-439D-961F-05343940A682}"/>
              </a:ext>
            </a:extLst>
          </p:cNvPr>
          <p:cNvSpPr txBox="1"/>
          <p:nvPr/>
        </p:nvSpPr>
        <p:spPr>
          <a:xfrm>
            <a:off x="506119" y="4233907"/>
            <a:ext cx="5010024" cy="461665"/>
          </a:xfrm>
          <a:prstGeom prst="rect">
            <a:avLst/>
          </a:prstGeom>
          <a:noFill/>
        </p:spPr>
        <p:txBody>
          <a:bodyPr wrap="square" rtlCol="0">
            <a:spAutoFit/>
          </a:bodyPr>
          <a:lstStyle/>
          <a:p>
            <a:r>
              <a:rPr lang="pt-BR" sz="2400" b="1" dirty="0">
                <a:solidFill>
                  <a:schemeClr val="bg1"/>
                </a:solidFill>
                <a:effectLst>
                  <a:outerShdw blurRad="38100" dist="38100" dir="2700000" algn="tl">
                    <a:srgbClr val="000000">
                      <a:alpha val="43137"/>
                    </a:srgbClr>
                  </a:outerShdw>
                </a:effectLst>
              </a:rPr>
              <a:t>INSTRUMENTACIÓN </a:t>
            </a:r>
            <a:r>
              <a:rPr lang="en-US" sz="2400" b="1" dirty="0">
                <a:solidFill>
                  <a:schemeClr val="bg1"/>
                </a:solidFill>
                <a:effectLst>
                  <a:outerShdw blurRad="38100" dist="38100" dir="2700000" algn="tl">
                    <a:srgbClr val="000000">
                      <a:alpha val="43137"/>
                    </a:srgbClr>
                  </a:outerShdw>
                </a:effectLst>
              </a:rPr>
              <a:t>|</a:t>
            </a:r>
            <a:endParaRPr lang="pt-BR" sz="2400" b="1" dirty="0">
              <a:solidFill>
                <a:schemeClr val="bg1"/>
              </a:solidFill>
              <a:effectLst>
                <a:outerShdw blurRad="38100" dist="38100" dir="2700000" algn="tl">
                  <a:srgbClr val="000000">
                    <a:alpha val="43137"/>
                  </a:srgbClr>
                </a:outerShdw>
              </a:effectLst>
            </a:endParaRPr>
          </a:p>
        </p:txBody>
      </p:sp>
      <p:graphicFrame>
        <p:nvGraphicFramePr>
          <p:cNvPr id="20" name="Table 7">
            <a:extLst>
              <a:ext uri="{FF2B5EF4-FFF2-40B4-BE49-F238E27FC236}">
                <a16:creationId xmlns:a16="http://schemas.microsoft.com/office/drawing/2014/main" id="{2C2BD721-2A03-4E7A-97BD-0524018BF8C8}"/>
              </a:ext>
            </a:extLst>
          </p:cNvPr>
          <p:cNvGraphicFramePr>
            <a:graphicFrameLocks noGrp="1"/>
          </p:cNvGraphicFramePr>
          <p:nvPr>
            <p:extLst>
              <p:ext uri="{D42A27DB-BD31-4B8C-83A1-F6EECF244321}">
                <p14:modId xmlns:p14="http://schemas.microsoft.com/office/powerpoint/2010/main" val="1466073830"/>
              </p:ext>
            </p:extLst>
          </p:nvPr>
        </p:nvGraphicFramePr>
        <p:xfrm>
          <a:off x="153791" y="4905432"/>
          <a:ext cx="9372695" cy="754139"/>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22544">
                  <a:extLst>
                    <a:ext uri="{9D8B030D-6E8A-4147-A177-3AD203B41FA5}">
                      <a16:colId xmlns:a16="http://schemas.microsoft.com/office/drawing/2014/main" val="3096327074"/>
                    </a:ext>
                  </a:extLst>
                </a:gridCol>
                <a:gridCol w="1648578">
                  <a:extLst>
                    <a:ext uri="{9D8B030D-6E8A-4147-A177-3AD203B41FA5}">
                      <a16:colId xmlns:a16="http://schemas.microsoft.com/office/drawing/2014/main" val="316773325"/>
                    </a:ext>
                  </a:extLst>
                </a:gridCol>
              </a:tblGrid>
              <a:tr h="0">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pic>
        <p:nvPicPr>
          <p:cNvPr id="21" name="Gráfico 20" descr="Início com preenchimento sólido">
            <a:hlinkClick r:id="rId2" action="ppaction://hlinksldjump"/>
            <a:extLst>
              <a:ext uri="{FF2B5EF4-FFF2-40B4-BE49-F238E27FC236}">
                <a16:creationId xmlns:a16="http://schemas.microsoft.com/office/drawing/2014/main" id="{B30756D6-CD7C-488A-81CD-1F80DCBD1AF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Tree>
    <p:extLst>
      <p:ext uri="{BB962C8B-B14F-4D97-AF65-F5344CB8AC3E}">
        <p14:creationId xmlns:p14="http://schemas.microsoft.com/office/powerpoint/2010/main" val="20820137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110871398"/>
              </p:ext>
            </p:extLst>
          </p:nvPr>
        </p:nvGraphicFramePr>
        <p:xfrm>
          <a:off x="143098" y="884249"/>
          <a:ext cx="9372695" cy="1107376"/>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47304">
                  <a:extLst>
                    <a:ext uri="{9D8B030D-6E8A-4147-A177-3AD203B41FA5}">
                      <a16:colId xmlns:a16="http://schemas.microsoft.com/office/drawing/2014/main" val="3096327074"/>
                    </a:ext>
                  </a:extLst>
                </a:gridCol>
                <a:gridCol w="1623818">
                  <a:extLst>
                    <a:ext uri="{9D8B030D-6E8A-4147-A177-3AD203B41FA5}">
                      <a16:colId xmlns:a16="http://schemas.microsoft.com/office/drawing/2014/main" val="2009248353"/>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32969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6" y="227692"/>
            <a:ext cx="5953500" cy="461665"/>
          </a:xfrm>
          <a:prstGeom prst="rect">
            <a:avLst/>
          </a:prstGeom>
          <a:noFill/>
        </p:spPr>
        <p:txBody>
          <a:bodyPr wrap="square" rtlCol="0">
            <a:spAutoFit/>
          </a:bodyPr>
          <a:lstStyle/>
          <a:p>
            <a:r>
              <a:rPr lang="es-ES" sz="2400" b="1" dirty="0">
                <a:solidFill>
                  <a:schemeClr val="bg1"/>
                </a:solidFill>
                <a:effectLst>
                  <a:outerShdw blurRad="38100" dist="38100" dir="2700000" algn="tl">
                    <a:srgbClr val="000000">
                      <a:alpha val="43137"/>
                    </a:srgbClr>
                  </a:outerShdw>
                </a:effectLst>
              </a:rPr>
              <a:t>MANEJO/RECUPERACIÓN DE AREAS VERDES</a:t>
            </a:r>
            <a:r>
              <a:rPr lang="en-US" sz="2400" b="1" dirty="0">
                <a:solidFill>
                  <a:schemeClr val="bg1"/>
                </a:solidFill>
                <a:effectLst>
                  <a:outerShdw blurRad="38100" dist="38100" dir="2700000" algn="tl">
                    <a:srgbClr val="000000">
                      <a:alpha val="43137"/>
                    </a:srgbClr>
                  </a:outerShdw>
                </a:effectLst>
              </a:rPr>
              <a:t>|</a:t>
            </a:r>
            <a:endParaRPr lang="pt-BR" sz="2215" b="1" dirty="0">
              <a:solidFill>
                <a:schemeClr val="bg1"/>
              </a:solidFill>
              <a:latin typeface="Segoe UI" panose="020B0502040204020203" pitchFamily="34" charset="0"/>
              <a:cs typeface="Segoe UI" panose="020B0502040204020203" pitchFamily="34" charset="0"/>
            </a:endParaRPr>
          </a:p>
        </p:txBody>
      </p:sp>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graphicFrame>
        <p:nvGraphicFramePr>
          <p:cNvPr id="8" name="Table 7">
            <a:extLst>
              <a:ext uri="{FF2B5EF4-FFF2-40B4-BE49-F238E27FC236}">
                <a16:creationId xmlns:a16="http://schemas.microsoft.com/office/drawing/2014/main" id="{BFBBA159-35F8-43E1-9B6E-504D4691E5D7}"/>
              </a:ext>
            </a:extLst>
          </p:cNvPr>
          <p:cNvGraphicFramePr>
            <a:graphicFrameLocks noGrp="1"/>
          </p:cNvGraphicFramePr>
          <p:nvPr>
            <p:extLst>
              <p:ext uri="{D42A27DB-BD31-4B8C-83A1-F6EECF244321}">
                <p14:modId xmlns:p14="http://schemas.microsoft.com/office/powerpoint/2010/main" val="815800554"/>
              </p:ext>
            </p:extLst>
          </p:nvPr>
        </p:nvGraphicFramePr>
        <p:xfrm>
          <a:off x="153791" y="3950513"/>
          <a:ext cx="9372695" cy="960587"/>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50679">
                  <a:extLst>
                    <a:ext uri="{9D8B030D-6E8A-4147-A177-3AD203B41FA5}">
                      <a16:colId xmlns:a16="http://schemas.microsoft.com/office/drawing/2014/main" val="3096327074"/>
                    </a:ext>
                  </a:extLst>
                </a:gridCol>
                <a:gridCol w="1620443">
                  <a:extLst>
                    <a:ext uri="{9D8B030D-6E8A-4147-A177-3AD203B41FA5}">
                      <a16:colId xmlns:a16="http://schemas.microsoft.com/office/drawing/2014/main" val="4129662441"/>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9" name="Retângulo: Cantos Arredondados 8">
            <a:extLst>
              <a:ext uri="{FF2B5EF4-FFF2-40B4-BE49-F238E27FC236}">
                <a16:creationId xmlns:a16="http://schemas.microsoft.com/office/drawing/2014/main" id="{2CA83988-BC29-4720-9AE5-393EAA277935}"/>
              </a:ext>
            </a:extLst>
          </p:cNvPr>
          <p:cNvSpPr/>
          <p:nvPr/>
        </p:nvSpPr>
        <p:spPr>
          <a:xfrm>
            <a:off x="0" y="3754262"/>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0" name="CaixaDeTexto 9">
            <a:extLst>
              <a:ext uri="{FF2B5EF4-FFF2-40B4-BE49-F238E27FC236}">
                <a16:creationId xmlns:a16="http://schemas.microsoft.com/office/drawing/2014/main" id="{0C429252-A791-4334-A3A0-89A655BB777B}"/>
              </a:ext>
            </a:extLst>
          </p:cNvPr>
          <p:cNvSpPr txBox="1"/>
          <p:nvPr/>
        </p:nvSpPr>
        <p:spPr>
          <a:xfrm>
            <a:off x="506118" y="3293956"/>
            <a:ext cx="8960118" cy="461665"/>
          </a:xfrm>
          <a:prstGeom prst="rect">
            <a:avLst/>
          </a:prstGeom>
          <a:noFill/>
        </p:spPr>
        <p:txBody>
          <a:bodyPr wrap="square" rtlCol="0">
            <a:spAutoFit/>
          </a:bodyPr>
          <a:lstStyle>
            <a:defPPr>
              <a:defRPr lang="en-US"/>
            </a:defPPr>
            <a:lvl1pPr>
              <a:defRPr sz="2400" b="1">
                <a:solidFill>
                  <a:schemeClr val="bg1"/>
                </a:solidFill>
                <a:effectLst>
                  <a:outerShdw blurRad="38100" dist="38100" dir="2700000" algn="tl">
                    <a:srgbClr val="000000">
                      <a:alpha val="43137"/>
                    </a:srgbClr>
                  </a:outerShdw>
                </a:effectLst>
              </a:defRPr>
            </a:lvl1pPr>
          </a:lstStyle>
          <a:p>
            <a:r>
              <a:rPr lang="es-ES" dirty="0"/>
              <a:t>MATERIAL DE IMAGEN/COMUNICACIÓN</a:t>
            </a:r>
            <a:r>
              <a:rPr lang="en-US" dirty="0"/>
              <a:t>|</a:t>
            </a:r>
            <a:endParaRPr lang="pt-BR" dirty="0"/>
          </a:p>
        </p:txBody>
      </p:sp>
      <p:pic>
        <p:nvPicPr>
          <p:cNvPr id="12" name="Gráfico 11" descr="Início com preenchimento sólido">
            <a:hlinkClick r:id="rId2" action="ppaction://hlinksldjump"/>
            <a:extLst>
              <a:ext uri="{FF2B5EF4-FFF2-40B4-BE49-F238E27FC236}">
                <a16:creationId xmlns:a16="http://schemas.microsoft.com/office/drawing/2014/main" id="{6C19CE08-A27B-4471-BA52-D21EF1ABA34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Tree>
    <p:extLst>
      <p:ext uri="{BB962C8B-B14F-4D97-AF65-F5344CB8AC3E}">
        <p14:creationId xmlns:p14="http://schemas.microsoft.com/office/powerpoint/2010/main" val="33173224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graphicFrame>
        <p:nvGraphicFramePr>
          <p:cNvPr id="12" name="Table 7">
            <a:extLst>
              <a:ext uri="{FF2B5EF4-FFF2-40B4-BE49-F238E27FC236}">
                <a16:creationId xmlns:a16="http://schemas.microsoft.com/office/drawing/2014/main" id="{D1C82FC1-0E74-4802-84A7-BC689F5C3660}"/>
              </a:ext>
            </a:extLst>
          </p:cNvPr>
          <p:cNvGraphicFramePr>
            <a:graphicFrameLocks noGrp="1"/>
          </p:cNvGraphicFramePr>
          <p:nvPr>
            <p:extLst>
              <p:ext uri="{D42A27DB-BD31-4B8C-83A1-F6EECF244321}">
                <p14:modId xmlns:p14="http://schemas.microsoft.com/office/powerpoint/2010/main" val="17488357"/>
              </p:ext>
            </p:extLst>
          </p:nvPr>
        </p:nvGraphicFramePr>
        <p:xfrm>
          <a:off x="153791" y="957281"/>
          <a:ext cx="9372695" cy="1143445"/>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36611">
                  <a:extLst>
                    <a:ext uri="{9D8B030D-6E8A-4147-A177-3AD203B41FA5}">
                      <a16:colId xmlns:a16="http://schemas.microsoft.com/office/drawing/2014/main" val="3096327074"/>
                    </a:ext>
                  </a:extLst>
                </a:gridCol>
                <a:gridCol w="1634511">
                  <a:extLst>
                    <a:ext uri="{9D8B030D-6E8A-4147-A177-3AD203B41FA5}">
                      <a16:colId xmlns:a16="http://schemas.microsoft.com/office/drawing/2014/main" val="1083536033"/>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13" name="Retângulo: Cantos Arredondados 12">
            <a:extLst>
              <a:ext uri="{FF2B5EF4-FFF2-40B4-BE49-F238E27FC236}">
                <a16:creationId xmlns:a16="http://schemas.microsoft.com/office/drawing/2014/main" id="{197715E4-2E9A-4BC7-890A-5F76060D394B}"/>
              </a:ext>
            </a:extLst>
          </p:cNvPr>
          <p:cNvSpPr/>
          <p:nvPr/>
        </p:nvSpPr>
        <p:spPr>
          <a:xfrm>
            <a:off x="0" y="761030"/>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5" name="CaixaDeTexto 14">
            <a:extLst>
              <a:ext uri="{FF2B5EF4-FFF2-40B4-BE49-F238E27FC236}">
                <a16:creationId xmlns:a16="http://schemas.microsoft.com/office/drawing/2014/main" id="{44EC76D9-5B13-40C1-B8AB-C535BCCCCDC2}"/>
              </a:ext>
            </a:extLst>
          </p:cNvPr>
          <p:cNvSpPr txBox="1"/>
          <p:nvPr/>
        </p:nvSpPr>
        <p:spPr>
          <a:xfrm>
            <a:off x="506119" y="300724"/>
            <a:ext cx="7883902"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COMODATO/LEASING |</a:t>
            </a:r>
            <a:endParaRPr lang="pt-BR" sz="2215" b="1" dirty="0">
              <a:solidFill>
                <a:schemeClr val="bg1"/>
              </a:solidFill>
              <a:latin typeface="Segoe UI" panose="020B0502040204020203" pitchFamily="34" charset="0"/>
              <a:cs typeface="Segoe UI" panose="020B0502040204020203" pitchFamily="34" charset="0"/>
            </a:endParaRPr>
          </a:p>
        </p:txBody>
      </p:sp>
      <p:sp>
        <p:nvSpPr>
          <p:cNvPr id="17" name="Retângulo: Cantos Arredondados 16">
            <a:extLst>
              <a:ext uri="{FF2B5EF4-FFF2-40B4-BE49-F238E27FC236}">
                <a16:creationId xmlns:a16="http://schemas.microsoft.com/office/drawing/2014/main" id="{BA897DFB-961E-4F86-8EA6-CB74EE06C7E1}"/>
              </a:ext>
            </a:extLst>
          </p:cNvPr>
          <p:cNvSpPr/>
          <p:nvPr/>
        </p:nvSpPr>
        <p:spPr>
          <a:xfrm>
            <a:off x="0" y="2794217"/>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9" name="CaixaDeTexto 18">
            <a:extLst>
              <a:ext uri="{FF2B5EF4-FFF2-40B4-BE49-F238E27FC236}">
                <a16:creationId xmlns:a16="http://schemas.microsoft.com/office/drawing/2014/main" id="{0339A849-4864-439D-961F-05343940A682}"/>
              </a:ext>
            </a:extLst>
          </p:cNvPr>
          <p:cNvSpPr txBox="1"/>
          <p:nvPr/>
        </p:nvSpPr>
        <p:spPr>
          <a:xfrm>
            <a:off x="506119" y="2333911"/>
            <a:ext cx="5010024" cy="461665"/>
          </a:xfrm>
          <a:prstGeom prst="rect">
            <a:avLst/>
          </a:prstGeom>
          <a:noFill/>
        </p:spPr>
        <p:txBody>
          <a:bodyPr wrap="square" rtlCol="0">
            <a:spAutoFit/>
          </a:bodyPr>
          <a:lstStyle/>
          <a:p>
            <a:r>
              <a:rPr lang="pt-BR" sz="2400" b="1" dirty="0">
                <a:solidFill>
                  <a:schemeClr val="bg1"/>
                </a:solidFill>
                <a:effectLst>
                  <a:outerShdw blurRad="38100" dist="38100" dir="2700000" algn="tl">
                    <a:srgbClr val="000000">
                      <a:alpha val="43137"/>
                    </a:srgbClr>
                  </a:outerShdw>
                </a:effectLst>
              </a:rPr>
              <a:t>REFORMA EQUIPOS </a:t>
            </a:r>
            <a:r>
              <a:rPr lang="en-US" sz="2400" b="1" dirty="0">
                <a:solidFill>
                  <a:schemeClr val="bg1"/>
                </a:solidFill>
                <a:effectLst>
                  <a:outerShdw blurRad="38100" dist="38100" dir="2700000" algn="tl">
                    <a:srgbClr val="000000">
                      <a:alpha val="43137"/>
                    </a:srgbClr>
                  </a:outerShdw>
                </a:effectLst>
              </a:rPr>
              <a:t>|</a:t>
            </a:r>
            <a:endParaRPr lang="pt-BR" sz="2400" b="1" dirty="0">
              <a:solidFill>
                <a:schemeClr val="bg1"/>
              </a:solidFill>
              <a:effectLst>
                <a:outerShdw blurRad="38100" dist="38100" dir="2700000" algn="tl">
                  <a:srgbClr val="000000">
                    <a:alpha val="43137"/>
                  </a:srgbClr>
                </a:outerShdw>
              </a:effectLst>
            </a:endParaRPr>
          </a:p>
        </p:txBody>
      </p:sp>
      <p:graphicFrame>
        <p:nvGraphicFramePr>
          <p:cNvPr id="20" name="Table 7">
            <a:extLst>
              <a:ext uri="{FF2B5EF4-FFF2-40B4-BE49-F238E27FC236}">
                <a16:creationId xmlns:a16="http://schemas.microsoft.com/office/drawing/2014/main" id="{2C2BD721-2A03-4E7A-97BD-0524018BF8C8}"/>
              </a:ext>
            </a:extLst>
          </p:cNvPr>
          <p:cNvGraphicFramePr>
            <a:graphicFrameLocks noGrp="1"/>
          </p:cNvGraphicFramePr>
          <p:nvPr>
            <p:extLst>
              <p:ext uri="{D42A27DB-BD31-4B8C-83A1-F6EECF244321}">
                <p14:modId xmlns:p14="http://schemas.microsoft.com/office/powerpoint/2010/main" val="2099370575"/>
              </p:ext>
            </p:extLst>
          </p:nvPr>
        </p:nvGraphicFramePr>
        <p:xfrm>
          <a:off x="153791" y="3080073"/>
          <a:ext cx="9372695" cy="1747331"/>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36611">
                  <a:extLst>
                    <a:ext uri="{9D8B030D-6E8A-4147-A177-3AD203B41FA5}">
                      <a16:colId xmlns:a16="http://schemas.microsoft.com/office/drawing/2014/main" val="3096327074"/>
                    </a:ext>
                  </a:extLst>
                </a:gridCol>
                <a:gridCol w="1634511">
                  <a:extLst>
                    <a:ext uri="{9D8B030D-6E8A-4147-A177-3AD203B41FA5}">
                      <a16:colId xmlns:a16="http://schemas.microsoft.com/office/drawing/2014/main" val="1974328211"/>
                    </a:ext>
                  </a:extLst>
                </a:gridCol>
              </a:tblGrid>
              <a:tr h="0">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99319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bl>
          </a:graphicData>
        </a:graphic>
      </p:graphicFrame>
      <p:pic>
        <p:nvPicPr>
          <p:cNvPr id="16" name="Gráfico 15" descr="Início com preenchimento sólido">
            <a:hlinkClick r:id="rId2" action="ppaction://hlinksldjump"/>
            <a:extLst>
              <a:ext uri="{FF2B5EF4-FFF2-40B4-BE49-F238E27FC236}">
                <a16:creationId xmlns:a16="http://schemas.microsoft.com/office/drawing/2014/main" id="{8C7DD38A-F52E-43D8-BF42-4BF3D5CAFCE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Tree>
    <p:extLst>
      <p:ext uri="{BB962C8B-B14F-4D97-AF65-F5344CB8AC3E}">
        <p14:creationId xmlns:p14="http://schemas.microsoft.com/office/powerpoint/2010/main" val="42499549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1586827906"/>
              </p:ext>
            </p:extLst>
          </p:nvPr>
        </p:nvGraphicFramePr>
        <p:xfrm>
          <a:off x="143098" y="884249"/>
          <a:ext cx="9372695" cy="777685"/>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47304">
                  <a:extLst>
                    <a:ext uri="{9D8B030D-6E8A-4147-A177-3AD203B41FA5}">
                      <a16:colId xmlns:a16="http://schemas.microsoft.com/office/drawing/2014/main" val="3096327074"/>
                    </a:ext>
                  </a:extLst>
                </a:gridCol>
                <a:gridCol w="1623818">
                  <a:extLst>
                    <a:ext uri="{9D8B030D-6E8A-4147-A177-3AD203B41FA5}">
                      <a16:colId xmlns:a16="http://schemas.microsoft.com/office/drawing/2014/main" val="974251067"/>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5" y="227692"/>
            <a:ext cx="5253881" cy="461665"/>
          </a:xfrm>
          <a:prstGeom prst="rect">
            <a:avLst/>
          </a:prstGeom>
          <a:noFill/>
        </p:spPr>
        <p:txBody>
          <a:bodyPr wrap="square" rtlCol="0">
            <a:spAutoFit/>
          </a:bodyPr>
          <a:lstStyle>
            <a:defPPr>
              <a:defRPr lang="en-US"/>
            </a:defPPr>
            <a:lvl1pPr>
              <a:defRPr sz="2400" b="1">
                <a:solidFill>
                  <a:schemeClr val="bg1"/>
                </a:solidFill>
                <a:effectLst>
                  <a:outerShdw blurRad="38100" dist="38100" dir="2700000" algn="tl">
                    <a:srgbClr val="000000">
                      <a:alpha val="43137"/>
                    </a:srgbClr>
                  </a:outerShdw>
                </a:effectLst>
              </a:defRPr>
            </a:lvl1pPr>
          </a:lstStyle>
          <a:p>
            <a:r>
              <a:rPr lang="pt-BR" dirty="0"/>
              <a:t>SERVICIO LOGISTICA INTERNACIONAL </a:t>
            </a:r>
            <a:r>
              <a:rPr lang="en-US" dirty="0"/>
              <a:t>|</a:t>
            </a:r>
            <a:endParaRPr lang="pt-BR" dirty="0"/>
          </a:p>
        </p:txBody>
      </p:sp>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graphicFrame>
        <p:nvGraphicFramePr>
          <p:cNvPr id="12" name="Table 7">
            <a:extLst>
              <a:ext uri="{FF2B5EF4-FFF2-40B4-BE49-F238E27FC236}">
                <a16:creationId xmlns:a16="http://schemas.microsoft.com/office/drawing/2014/main" id="{D1C82FC1-0E74-4802-84A7-BC689F5C3660}"/>
              </a:ext>
            </a:extLst>
          </p:cNvPr>
          <p:cNvGraphicFramePr>
            <a:graphicFrameLocks noGrp="1"/>
          </p:cNvGraphicFramePr>
          <p:nvPr>
            <p:extLst>
              <p:ext uri="{D42A27DB-BD31-4B8C-83A1-F6EECF244321}">
                <p14:modId xmlns:p14="http://schemas.microsoft.com/office/powerpoint/2010/main" val="2827660046"/>
              </p:ext>
            </p:extLst>
          </p:nvPr>
        </p:nvGraphicFramePr>
        <p:xfrm>
          <a:off x="143097" y="2509451"/>
          <a:ext cx="9372695" cy="777685"/>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47305">
                  <a:extLst>
                    <a:ext uri="{9D8B030D-6E8A-4147-A177-3AD203B41FA5}">
                      <a16:colId xmlns:a16="http://schemas.microsoft.com/office/drawing/2014/main" val="3096327074"/>
                    </a:ext>
                  </a:extLst>
                </a:gridCol>
                <a:gridCol w="1623817">
                  <a:extLst>
                    <a:ext uri="{9D8B030D-6E8A-4147-A177-3AD203B41FA5}">
                      <a16:colId xmlns:a16="http://schemas.microsoft.com/office/drawing/2014/main" val="2925143726"/>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13" name="Retângulo: Cantos Arredondados 12">
            <a:extLst>
              <a:ext uri="{FF2B5EF4-FFF2-40B4-BE49-F238E27FC236}">
                <a16:creationId xmlns:a16="http://schemas.microsoft.com/office/drawing/2014/main" id="{197715E4-2E9A-4BC7-890A-5F76060D394B}"/>
              </a:ext>
            </a:extLst>
          </p:cNvPr>
          <p:cNvSpPr/>
          <p:nvPr/>
        </p:nvSpPr>
        <p:spPr>
          <a:xfrm>
            <a:off x="-10694" y="2331276"/>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5" name="CaixaDeTexto 14">
            <a:extLst>
              <a:ext uri="{FF2B5EF4-FFF2-40B4-BE49-F238E27FC236}">
                <a16:creationId xmlns:a16="http://schemas.microsoft.com/office/drawing/2014/main" id="{44EC76D9-5B13-40C1-B8AB-C535BCCCCDC2}"/>
              </a:ext>
            </a:extLst>
          </p:cNvPr>
          <p:cNvSpPr txBox="1"/>
          <p:nvPr/>
        </p:nvSpPr>
        <p:spPr>
          <a:xfrm>
            <a:off x="495425" y="1870970"/>
            <a:ext cx="7883902" cy="461665"/>
          </a:xfrm>
          <a:prstGeom prst="rect">
            <a:avLst/>
          </a:prstGeom>
          <a:noFill/>
        </p:spPr>
        <p:txBody>
          <a:bodyPr wrap="square" rtlCol="0">
            <a:spAutoFit/>
          </a:bodyPr>
          <a:lstStyle>
            <a:defPPr>
              <a:defRPr lang="en-US"/>
            </a:defPPr>
            <a:lvl1pPr>
              <a:defRPr sz="2400" b="1">
                <a:solidFill>
                  <a:schemeClr val="bg1"/>
                </a:solidFill>
                <a:effectLst>
                  <a:outerShdw blurRad="38100" dist="38100" dir="2700000" algn="tl">
                    <a:srgbClr val="000000">
                      <a:alpha val="43137"/>
                    </a:srgbClr>
                  </a:outerShdw>
                </a:effectLst>
              </a:defRPr>
            </a:lvl1pPr>
          </a:lstStyle>
          <a:p>
            <a:r>
              <a:rPr lang="pt-BR" dirty="0"/>
              <a:t>SERVICIO ADMINISTRATIVO </a:t>
            </a:r>
            <a:r>
              <a:rPr lang="en-US" dirty="0"/>
              <a:t>|</a:t>
            </a:r>
            <a:endParaRPr lang="pt-BR" dirty="0"/>
          </a:p>
        </p:txBody>
      </p:sp>
      <p:sp>
        <p:nvSpPr>
          <p:cNvPr id="17" name="Retângulo: Cantos Arredondados 16">
            <a:extLst>
              <a:ext uri="{FF2B5EF4-FFF2-40B4-BE49-F238E27FC236}">
                <a16:creationId xmlns:a16="http://schemas.microsoft.com/office/drawing/2014/main" id="{BA897DFB-961E-4F86-8EA6-CB74EE06C7E1}"/>
              </a:ext>
            </a:extLst>
          </p:cNvPr>
          <p:cNvSpPr/>
          <p:nvPr/>
        </p:nvSpPr>
        <p:spPr>
          <a:xfrm>
            <a:off x="-10694" y="40605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9" name="CaixaDeTexto 18">
            <a:extLst>
              <a:ext uri="{FF2B5EF4-FFF2-40B4-BE49-F238E27FC236}">
                <a16:creationId xmlns:a16="http://schemas.microsoft.com/office/drawing/2014/main" id="{0339A849-4864-439D-961F-05343940A682}"/>
              </a:ext>
            </a:extLst>
          </p:cNvPr>
          <p:cNvSpPr txBox="1"/>
          <p:nvPr/>
        </p:nvSpPr>
        <p:spPr>
          <a:xfrm>
            <a:off x="495425" y="3600292"/>
            <a:ext cx="5010024" cy="461665"/>
          </a:xfrm>
          <a:prstGeom prst="rect">
            <a:avLst/>
          </a:prstGeom>
          <a:noFill/>
        </p:spPr>
        <p:txBody>
          <a:bodyPr wrap="square" rtlCol="0">
            <a:spAutoFit/>
          </a:bodyPr>
          <a:lstStyle/>
          <a:p>
            <a:r>
              <a:rPr lang="pt-BR" sz="2400" b="1" dirty="0">
                <a:solidFill>
                  <a:schemeClr val="bg1"/>
                </a:solidFill>
                <a:effectLst>
                  <a:outerShdw blurRad="38100" dist="38100" dir="2700000" algn="tl">
                    <a:srgbClr val="000000">
                      <a:alpha val="43137"/>
                    </a:srgbClr>
                  </a:outerShdw>
                </a:effectLst>
              </a:rPr>
              <a:t>SERVICIO AMBIENTAL</a:t>
            </a:r>
            <a:r>
              <a:rPr lang="en-US" sz="2400" b="1" dirty="0">
                <a:solidFill>
                  <a:schemeClr val="bg1"/>
                </a:solidFill>
                <a:effectLst>
                  <a:outerShdw blurRad="38100" dist="38100" dir="2700000" algn="tl">
                    <a:srgbClr val="000000">
                      <a:alpha val="43137"/>
                    </a:srgbClr>
                  </a:outerShdw>
                </a:effectLst>
              </a:rPr>
              <a:t>|</a:t>
            </a:r>
            <a:endParaRPr lang="pt-BR" sz="2400" b="1" dirty="0">
              <a:solidFill>
                <a:schemeClr val="bg1"/>
              </a:solidFill>
              <a:effectLst>
                <a:outerShdw blurRad="38100" dist="38100" dir="2700000" algn="tl">
                  <a:srgbClr val="000000">
                    <a:alpha val="43137"/>
                  </a:srgbClr>
                </a:outerShdw>
              </a:effectLst>
            </a:endParaRPr>
          </a:p>
        </p:txBody>
      </p:sp>
      <p:sp>
        <p:nvSpPr>
          <p:cNvPr id="14" name="CaixaDeTexto 13">
            <a:extLst>
              <a:ext uri="{FF2B5EF4-FFF2-40B4-BE49-F238E27FC236}">
                <a16:creationId xmlns:a16="http://schemas.microsoft.com/office/drawing/2014/main" id="{506D3F2A-242F-4A33-94FE-71BB5F781514}"/>
              </a:ext>
            </a:extLst>
          </p:cNvPr>
          <p:cNvSpPr txBox="1"/>
          <p:nvPr/>
        </p:nvSpPr>
        <p:spPr>
          <a:xfrm>
            <a:off x="4237677" y="1741478"/>
            <a:ext cx="5657629" cy="584775"/>
          </a:xfrm>
          <a:prstGeom prst="rect">
            <a:avLst/>
          </a:prstGeom>
          <a:noFill/>
        </p:spPr>
        <p:txBody>
          <a:bodyPr wrap="square" rtlCol="0">
            <a:spAutoFit/>
          </a:bodyPr>
          <a:lstStyle/>
          <a:p>
            <a:r>
              <a:rPr lang="es-ES" sz="800" dirty="0">
                <a:solidFill>
                  <a:schemeClr val="bg1"/>
                </a:solidFill>
                <a:effectLst>
                  <a:outerShdw blurRad="38100" dist="38100" dir="2700000" algn="tl">
                    <a:srgbClr val="000000">
                      <a:alpha val="43137"/>
                    </a:srgbClr>
                  </a:outerShdw>
                </a:effectLst>
              </a:rPr>
              <a:t>RECLUTAMIENTO Y SELECCIÓN; TRADUCCIÓN; FORMACIÓN Y CAPACIDAD; ARCHIVOS DE ORGANIZACIÓN; ORGANIZACIÓN DEL EVENTO; FRANQUEO Y PEDIDO; SERVICIOS GRÁFICOS; DESARROLLO DE SISTEMAS; LICENCIA DE SOFTWARE; MANTENIMIENTO DE HARDWARE; MANTENIMIENTO DE LA RED DE DATOS; SERVICIO DE SOPORTE; SERVICIOS DE SEGUIMIENTO ELECTRÓNICO; TELECOMUNICACIÓN; VIAJE / ALOJAMIENTO</a:t>
            </a:r>
            <a:endParaRPr lang="pt-BR" sz="800" dirty="0">
              <a:solidFill>
                <a:schemeClr val="bg1"/>
              </a:solidFill>
              <a:latin typeface="Segoe UI" panose="020B0502040204020203" pitchFamily="34" charset="0"/>
              <a:cs typeface="Segoe UI" panose="020B0502040204020203" pitchFamily="34" charset="0"/>
            </a:endParaRPr>
          </a:p>
        </p:txBody>
      </p:sp>
      <p:sp>
        <p:nvSpPr>
          <p:cNvPr id="16" name="CaixaDeTexto 15">
            <a:extLst>
              <a:ext uri="{FF2B5EF4-FFF2-40B4-BE49-F238E27FC236}">
                <a16:creationId xmlns:a16="http://schemas.microsoft.com/office/drawing/2014/main" id="{81FFA5B7-9A70-470A-BCE1-04162CA4ED2C}"/>
              </a:ext>
            </a:extLst>
          </p:cNvPr>
          <p:cNvSpPr txBox="1"/>
          <p:nvPr/>
        </p:nvSpPr>
        <p:spPr>
          <a:xfrm>
            <a:off x="3400314" y="3653756"/>
            <a:ext cx="6346602" cy="400110"/>
          </a:xfrm>
          <a:prstGeom prst="rect">
            <a:avLst/>
          </a:prstGeom>
          <a:noFill/>
        </p:spPr>
        <p:txBody>
          <a:bodyPr wrap="square" rtlCol="0">
            <a:spAutoFit/>
          </a:bodyPr>
          <a:lstStyle/>
          <a:p>
            <a:r>
              <a:rPr lang="es-ES" sz="1000" dirty="0">
                <a:solidFill>
                  <a:schemeClr val="bg1"/>
                </a:solidFill>
                <a:effectLst>
                  <a:outerShdw blurRad="38100" dist="38100" dir="2700000" algn="tl">
                    <a:srgbClr val="000000">
                      <a:alpha val="43137"/>
                    </a:srgbClr>
                  </a:outerShdw>
                </a:effectLst>
              </a:rPr>
              <a:t>RECOGIDA Y ANÁLISIS FÍSICO / QUÍMICO; MONITOREO AMBIENTAL; SEGUIMIENTO GEOLÓGICO Y AFINES; SERVICIO DE PERFORACIÓN; SERVICIO DE ENCUESTAS; SERVICIO DE TOPOGRAFÍA; SEGUIMIENTO DEL TIEMPO Y SISMOLOGÍA</a:t>
            </a:r>
            <a:endParaRPr lang="pt-BR" sz="1000" dirty="0">
              <a:solidFill>
                <a:schemeClr val="bg1"/>
              </a:solidFill>
              <a:latin typeface="Segoe UI" panose="020B0502040204020203" pitchFamily="34" charset="0"/>
              <a:cs typeface="Segoe UI" panose="020B0502040204020203" pitchFamily="34" charset="0"/>
            </a:endParaRPr>
          </a:p>
        </p:txBody>
      </p:sp>
      <p:sp>
        <p:nvSpPr>
          <p:cNvPr id="21" name="CaixaDeTexto 20">
            <a:extLst>
              <a:ext uri="{FF2B5EF4-FFF2-40B4-BE49-F238E27FC236}">
                <a16:creationId xmlns:a16="http://schemas.microsoft.com/office/drawing/2014/main" id="{5AB00D3D-BC86-4CF2-B315-406A7810610A}"/>
              </a:ext>
            </a:extLst>
          </p:cNvPr>
          <p:cNvSpPr txBox="1"/>
          <p:nvPr/>
        </p:nvSpPr>
        <p:spPr>
          <a:xfrm>
            <a:off x="5464399" y="227692"/>
            <a:ext cx="4441601" cy="415498"/>
          </a:xfrm>
          <a:prstGeom prst="rect">
            <a:avLst/>
          </a:prstGeom>
          <a:noFill/>
        </p:spPr>
        <p:txBody>
          <a:bodyPr wrap="square" rtlCol="0">
            <a:spAutoFit/>
          </a:bodyPr>
          <a:lstStyle/>
          <a:p>
            <a:r>
              <a:rPr lang="es-ES" sz="1050" dirty="0">
                <a:solidFill>
                  <a:schemeClr val="bg1"/>
                </a:solidFill>
                <a:effectLst>
                  <a:outerShdw blurRad="38100" dist="38100" dir="2700000" algn="tl">
                    <a:srgbClr val="000000">
                      <a:alpha val="43137"/>
                    </a:srgbClr>
                  </a:outerShdw>
                </a:effectLst>
              </a:rPr>
              <a:t>COSTUMBRES; FUNCIONAMIENTO DEL PUERTO; SUPERFICIARIOS; DEMORA; EMBARQUE DESEMBARQUE DEL BUQUE</a:t>
            </a:r>
            <a:endParaRPr lang="pt-BR" sz="1050" dirty="0">
              <a:solidFill>
                <a:schemeClr val="bg1"/>
              </a:solidFill>
              <a:latin typeface="Segoe UI" panose="020B0502040204020203" pitchFamily="34" charset="0"/>
              <a:cs typeface="Segoe UI" panose="020B0502040204020203" pitchFamily="34" charset="0"/>
            </a:endParaRPr>
          </a:p>
        </p:txBody>
      </p:sp>
      <p:graphicFrame>
        <p:nvGraphicFramePr>
          <p:cNvPr id="22" name="Table 7">
            <a:extLst>
              <a:ext uri="{FF2B5EF4-FFF2-40B4-BE49-F238E27FC236}">
                <a16:creationId xmlns:a16="http://schemas.microsoft.com/office/drawing/2014/main" id="{CC39E517-15C9-474C-B28D-E800B25D8E60}"/>
              </a:ext>
            </a:extLst>
          </p:cNvPr>
          <p:cNvGraphicFramePr>
            <a:graphicFrameLocks noGrp="1"/>
          </p:cNvGraphicFramePr>
          <p:nvPr>
            <p:extLst>
              <p:ext uri="{D42A27DB-BD31-4B8C-83A1-F6EECF244321}">
                <p14:modId xmlns:p14="http://schemas.microsoft.com/office/powerpoint/2010/main" val="1222208418"/>
              </p:ext>
            </p:extLst>
          </p:nvPr>
        </p:nvGraphicFramePr>
        <p:xfrm>
          <a:off x="143097" y="4295142"/>
          <a:ext cx="9372695" cy="2031301"/>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47305">
                  <a:extLst>
                    <a:ext uri="{9D8B030D-6E8A-4147-A177-3AD203B41FA5}">
                      <a16:colId xmlns:a16="http://schemas.microsoft.com/office/drawing/2014/main" val="3096327074"/>
                    </a:ext>
                  </a:extLst>
                </a:gridCol>
                <a:gridCol w="1623817">
                  <a:extLst>
                    <a:ext uri="{9D8B030D-6E8A-4147-A177-3AD203B41FA5}">
                      <a16:colId xmlns:a16="http://schemas.microsoft.com/office/drawing/2014/main" val="3904451023"/>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32969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r h="58250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097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097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097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p>
                      <a:pPr marL="18097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097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097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097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bl>
          </a:graphicData>
        </a:graphic>
      </p:graphicFrame>
      <p:pic>
        <p:nvPicPr>
          <p:cNvPr id="23" name="Gráfico 22" descr="Início com preenchimento sólido">
            <a:hlinkClick r:id="rId2" action="ppaction://hlinksldjump"/>
            <a:extLst>
              <a:ext uri="{FF2B5EF4-FFF2-40B4-BE49-F238E27FC236}">
                <a16:creationId xmlns:a16="http://schemas.microsoft.com/office/drawing/2014/main" id="{2F2F4C3A-53E6-4285-B660-8461AC6B758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Tree>
    <p:extLst>
      <p:ext uri="{BB962C8B-B14F-4D97-AF65-F5344CB8AC3E}">
        <p14:creationId xmlns:p14="http://schemas.microsoft.com/office/powerpoint/2010/main" val="22570211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2544755688"/>
              </p:ext>
            </p:extLst>
          </p:nvPr>
        </p:nvGraphicFramePr>
        <p:xfrm>
          <a:off x="143098" y="884249"/>
          <a:ext cx="9372695" cy="1143445"/>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33237">
                  <a:extLst>
                    <a:ext uri="{9D8B030D-6E8A-4147-A177-3AD203B41FA5}">
                      <a16:colId xmlns:a16="http://schemas.microsoft.com/office/drawing/2014/main" val="3096327074"/>
                    </a:ext>
                  </a:extLst>
                </a:gridCol>
                <a:gridCol w="1637885">
                  <a:extLst>
                    <a:ext uri="{9D8B030D-6E8A-4147-A177-3AD203B41FA5}">
                      <a16:colId xmlns:a16="http://schemas.microsoft.com/office/drawing/2014/main" val="391795884"/>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506119" y="191850"/>
            <a:ext cx="5010024" cy="461665"/>
          </a:xfrm>
          <a:prstGeom prst="rect">
            <a:avLst/>
          </a:prstGeom>
          <a:noFill/>
        </p:spPr>
        <p:txBody>
          <a:bodyPr wrap="square" rtlCol="0">
            <a:spAutoFit/>
          </a:bodyPr>
          <a:lstStyle>
            <a:defPPr>
              <a:defRPr lang="en-US"/>
            </a:defPPr>
            <a:lvl1pPr>
              <a:defRPr sz="2400" b="1">
                <a:solidFill>
                  <a:schemeClr val="bg1"/>
                </a:solidFill>
                <a:effectLst>
                  <a:outerShdw blurRad="38100" dist="38100" dir="2700000" algn="tl">
                    <a:srgbClr val="000000">
                      <a:alpha val="43137"/>
                    </a:srgbClr>
                  </a:outerShdw>
                </a:effectLst>
              </a:defRPr>
            </a:lvl1pPr>
          </a:lstStyle>
          <a:p>
            <a:r>
              <a:rPr lang="es-ES" dirty="0"/>
              <a:t>SERVICIO CONTRA INCENDIOS </a:t>
            </a:r>
            <a:r>
              <a:rPr lang="en-US" dirty="0"/>
              <a:t>|</a:t>
            </a:r>
            <a:endParaRPr lang="pt-BR" dirty="0"/>
          </a:p>
        </p:txBody>
      </p:sp>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graphicFrame>
        <p:nvGraphicFramePr>
          <p:cNvPr id="12" name="Table 7">
            <a:extLst>
              <a:ext uri="{FF2B5EF4-FFF2-40B4-BE49-F238E27FC236}">
                <a16:creationId xmlns:a16="http://schemas.microsoft.com/office/drawing/2014/main" id="{D1C82FC1-0E74-4802-84A7-BC689F5C3660}"/>
              </a:ext>
            </a:extLst>
          </p:cNvPr>
          <p:cNvGraphicFramePr>
            <a:graphicFrameLocks noGrp="1"/>
          </p:cNvGraphicFramePr>
          <p:nvPr>
            <p:extLst>
              <p:ext uri="{D42A27DB-BD31-4B8C-83A1-F6EECF244321}">
                <p14:modId xmlns:p14="http://schemas.microsoft.com/office/powerpoint/2010/main" val="3902463426"/>
              </p:ext>
            </p:extLst>
          </p:nvPr>
        </p:nvGraphicFramePr>
        <p:xfrm>
          <a:off x="153791" y="2857277"/>
          <a:ext cx="9372695" cy="1143445"/>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36611">
                  <a:extLst>
                    <a:ext uri="{9D8B030D-6E8A-4147-A177-3AD203B41FA5}">
                      <a16:colId xmlns:a16="http://schemas.microsoft.com/office/drawing/2014/main" val="3096327074"/>
                    </a:ext>
                  </a:extLst>
                </a:gridCol>
                <a:gridCol w="1634511">
                  <a:extLst>
                    <a:ext uri="{9D8B030D-6E8A-4147-A177-3AD203B41FA5}">
                      <a16:colId xmlns:a16="http://schemas.microsoft.com/office/drawing/2014/main" val="1563788081"/>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13" name="Retângulo: Cantos Arredondados 12">
            <a:extLst>
              <a:ext uri="{FF2B5EF4-FFF2-40B4-BE49-F238E27FC236}">
                <a16:creationId xmlns:a16="http://schemas.microsoft.com/office/drawing/2014/main" id="{197715E4-2E9A-4BC7-890A-5F76060D394B}"/>
              </a:ext>
            </a:extLst>
          </p:cNvPr>
          <p:cNvSpPr/>
          <p:nvPr/>
        </p:nvSpPr>
        <p:spPr>
          <a:xfrm>
            <a:off x="0" y="2661026"/>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5" name="CaixaDeTexto 14">
            <a:extLst>
              <a:ext uri="{FF2B5EF4-FFF2-40B4-BE49-F238E27FC236}">
                <a16:creationId xmlns:a16="http://schemas.microsoft.com/office/drawing/2014/main" id="{44EC76D9-5B13-40C1-B8AB-C535BCCCCDC2}"/>
              </a:ext>
            </a:extLst>
          </p:cNvPr>
          <p:cNvSpPr txBox="1"/>
          <p:nvPr/>
        </p:nvSpPr>
        <p:spPr>
          <a:xfrm>
            <a:off x="506119" y="2200720"/>
            <a:ext cx="7883902" cy="461665"/>
          </a:xfrm>
          <a:prstGeom prst="rect">
            <a:avLst/>
          </a:prstGeom>
          <a:noFill/>
        </p:spPr>
        <p:txBody>
          <a:bodyPr wrap="square" rtlCol="0">
            <a:spAutoFit/>
          </a:bodyPr>
          <a:lstStyle>
            <a:defPPr>
              <a:defRPr lang="en-US"/>
            </a:defPPr>
            <a:lvl1pPr>
              <a:defRPr sz="2400" b="1">
                <a:solidFill>
                  <a:schemeClr val="bg1"/>
                </a:solidFill>
                <a:effectLst>
                  <a:outerShdw blurRad="38100" dist="38100" dir="2700000" algn="tl">
                    <a:srgbClr val="000000">
                      <a:alpha val="43137"/>
                    </a:srgbClr>
                  </a:outerShdw>
                </a:effectLst>
              </a:defRPr>
            </a:lvl1pPr>
          </a:lstStyle>
          <a:p>
            <a:r>
              <a:rPr lang="pt-BR" dirty="0"/>
              <a:t>SERVICIO CONSTRUCCIÓN CIVIL </a:t>
            </a:r>
            <a:r>
              <a:rPr lang="en-US" dirty="0"/>
              <a:t>|</a:t>
            </a:r>
            <a:endParaRPr lang="pt-BR" dirty="0"/>
          </a:p>
        </p:txBody>
      </p:sp>
      <p:graphicFrame>
        <p:nvGraphicFramePr>
          <p:cNvPr id="16" name="Table 7">
            <a:extLst>
              <a:ext uri="{FF2B5EF4-FFF2-40B4-BE49-F238E27FC236}">
                <a16:creationId xmlns:a16="http://schemas.microsoft.com/office/drawing/2014/main" id="{E1CF1179-7C5C-4163-B18F-A542D6705CD6}"/>
              </a:ext>
            </a:extLst>
          </p:cNvPr>
          <p:cNvGraphicFramePr>
            <a:graphicFrameLocks noGrp="1"/>
          </p:cNvGraphicFramePr>
          <p:nvPr>
            <p:extLst>
              <p:ext uri="{D42A27DB-BD31-4B8C-83A1-F6EECF244321}">
                <p14:modId xmlns:p14="http://schemas.microsoft.com/office/powerpoint/2010/main" val="2583067326"/>
              </p:ext>
            </p:extLst>
          </p:nvPr>
        </p:nvGraphicFramePr>
        <p:xfrm>
          <a:off x="153791" y="4890464"/>
          <a:ext cx="9372695" cy="1143445"/>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36611">
                  <a:extLst>
                    <a:ext uri="{9D8B030D-6E8A-4147-A177-3AD203B41FA5}">
                      <a16:colId xmlns:a16="http://schemas.microsoft.com/office/drawing/2014/main" val="3096327074"/>
                    </a:ext>
                  </a:extLst>
                </a:gridCol>
                <a:gridCol w="1634511">
                  <a:extLst>
                    <a:ext uri="{9D8B030D-6E8A-4147-A177-3AD203B41FA5}">
                      <a16:colId xmlns:a16="http://schemas.microsoft.com/office/drawing/2014/main" val="102967037"/>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17" name="Retângulo: Cantos Arredondados 16">
            <a:extLst>
              <a:ext uri="{FF2B5EF4-FFF2-40B4-BE49-F238E27FC236}">
                <a16:creationId xmlns:a16="http://schemas.microsoft.com/office/drawing/2014/main" id="{BA897DFB-961E-4F86-8EA6-CB74EE06C7E1}"/>
              </a:ext>
            </a:extLst>
          </p:cNvPr>
          <p:cNvSpPr/>
          <p:nvPr/>
        </p:nvSpPr>
        <p:spPr>
          <a:xfrm>
            <a:off x="0" y="4694213"/>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9" name="CaixaDeTexto 18">
            <a:extLst>
              <a:ext uri="{FF2B5EF4-FFF2-40B4-BE49-F238E27FC236}">
                <a16:creationId xmlns:a16="http://schemas.microsoft.com/office/drawing/2014/main" id="{0339A849-4864-439D-961F-05343940A682}"/>
              </a:ext>
            </a:extLst>
          </p:cNvPr>
          <p:cNvSpPr txBox="1"/>
          <p:nvPr/>
        </p:nvSpPr>
        <p:spPr>
          <a:xfrm>
            <a:off x="506119" y="4233907"/>
            <a:ext cx="5010024" cy="461665"/>
          </a:xfrm>
          <a:prstGeom prst="rect">
            <a:avLst/>
          </a:prstGeom>
          <a:noFill/>
        </p:spPr>
        <p:txBody>
          <a:bodyPr wrap="square" rtlCol="0">
            <a:spAutoFit/>
          </a:bodyPr>
          <a:lstStyle/>
          <a:p>
            <a:r>
              <a:rPr lang="pt-BR" sz="2400" b="1" dirty="0">
                <a:solidFill>
                  <a:schemeClr val="bg1"/>
                </a:solidFill>
                <a:effectLst>
                  <a:outerShdw blurRad="38100" dist="38100" dir="2700000" algn="tl">
                    <a:srgbClr val="000000">
                      <a:alpha val="43137"/>
                    </a:srgbClr>
                  </a:outerShdw>
                </a:effectLst>
              </a:rPr>
              <a:t>SERVICIO GENERAL  </a:t>
            </a:r>
            <a:r>
              <a:rPr lang="en-US" sz="2400" b="1" dirty="0">
                <a:solidFill>
                  <a:schemeClr val="bg1"/>
                </a:solidFill>
                <a:effectLst>
                  <a:outerShdw blurRad="38100" dist="38100" dir="2700000" algn="tl">
                    <a:srgbClr val="000000">
                      <a:alpha val="43137"/>
                    </a:srgbClr>
                  </a:outerShdw>
                </a:effectLst>
              </a:rPr>
              <a:t>|</a:t>
            </a:r>
            <a:endParaRPr lang="pt-BR" sz="2400" b="1" dirty="0">
              <a:solidFill>
                <a:schemeClr val="bg1"/>
              </a:solidFill>
              <a:effectLst>
                <a:outerShdw blurRad="38100" dist="38100" dir="2700000" algn="tl">
                  <a:srgbClr val="000000">
                    <a:alpha val="43137"/>
                  </a:srgbClr>
                </a:outerShdw>
              </a:effectLst>
            </a:endParaRPr>
          </a:p>
        </p:txBody>
      </p:sp>
      <p:sp>
        <p:nvSpPr>
          <p:cNvPr id="14" name="CaixaDeTexto 13">
            <a:extLst>
              <a:ext uri="{FF2B5EF4-FFF2-40B4-BE49-F238E27FC236}">
                <a16:creationId xmlns:a16="http://schemas.microsoft.com/office/drawing/2014/main" id="{BA507DD2-4FA5-4F8B-8C71-75FB3D10474D}"/>
              </a:ext>
            </a:extLst>
          </p:cNvPr>
          <p:cNvSpPr txBox="1"/>
          <p:nvPr/>
        </p:nvSpPr>
        <p:spPr>
          <a:xfrm>
            <a:off x="3242672" y="4194535"/>
            <a:ext cx="6509537" cy="507831"/>
          </a:xfrm>
          <a:prstGeom prst="rect">
            <a:avLst/>
          </a:prstGeom>
          <a:noFill/>
        </p:spPr>
        <p:txBody>
          <a:bodyPr wrap="square" rtlCol="0">
            <a:spAutoFit/>
          </a:bodyPr>
          <a:lstStyle/>
          <a:p>
            <a:r>
              <a:rPr lang="es-ES" sz="900" dirty="0">
                <a:solidFill>
                  <a:schemeClr val="bg1"/>
                </a:solidFill>
                <a:effectLst>
                  <a:outerShdw blurRad="38100" dist="38100" dir="2700000" algn="tl">
                    <a:srgbClr val="000000">
                      <a:alpha val="43137"/>
                    </a:srgbClr>
                  </a:outerShdw>
                </a:effectLst>
              </a:rPr>
              <a:t>SERVICIO DE TRATAMIENTO TÉRMICO; SOPORTE DE OFICINAS DE SERVICIO; SERV DILIGENCIA; FUNERARIO SERV; LIMPIEZA DE VEHÍCULOS; CONTROL DE PLAGAS; LIMPIEZA INDUSTRIAL; LIMPIEZA PESADA; RECEPCIÓN Y ORDENANZA; LIMPIEZA DE EDIFICIOS; MANEJO DE MANO DE OBRA; SERVICIO DE VIGILANCIA DESARMADA; ARRENDAMIENTO DE TRABAJO TEMPORAL MAO</a:t>
            </a:r>
            <a:endParaRPr lang="pt-BR" sz="900" dirty="0">
              <a:solidFill>
                <a:schemeClr val="bg1"/>
              </a:solidFill>
              <a:latin typeface="Segoe UI" panose="020B0502040204020203" pitchFamily="34" charset="0"/>
              <a:cs typeface="Segoe UI" panose="020B0502040204020203" pitchFamily="34" charset="0"/>
            </a:endParaRPr>
          </a:p>
        </p:txBody>
      </p:sp>
      <p:pic>
        <p:nvPicPr>
          <p:cNvPr id="21" name="Gráfico 20" descr="Início com preenchimento sólido">
            <a:hlinkClick r:id="rId2" action="ppaction://hlinksldjump"/>
            <a:extLst>
              <a:ext uri="{FF2B5EF4-FFF2-40B4-BE49-F238E27FC236}">
                <a16:creationId xmlns:a16="http://schemas.microsoft.com/office/drawing/2014/main" id="{C70CA58A-5B31-40B4-BBE7-46D90E571DA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Tree>
    <p:extLst>
      <p:ext uri="{BB962C8B-B14F-4D97-AF65-F5344CB8AC3E}">
        <p14:creationId xmlns:p14="http://schemas.microsoft.com/office/powerpoint/2010/main" val="12970400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3620333915"/>
              </p:ext>
            </p:extLst>
          </p:nvPr>
        </p:nvGraphicFramePr>
        <p:xfrm>
          <a:off x="143098" y="884249"/>
          <a:ext cx="9372695" cy="777685"/>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33237">
                  <a:extLst>
                    <a:ext uri="{9D8B030D-6E8A-4147-A177-3AD203B41FA5}">
                      <a16:colId xmlns:a16="http://schemas.microsoft.com/office/drawing/2014/main" val="3096327074"/>
                    </a:ext>
                  </a:extLst>
                </a:gridCol>
                <a:gridCol w="1637885">
                  <a:extLst>
                    <a:ext uri="{9D8B030D-6E8A-4147-A177-3AD203B41FA5}">
                      <a16:colId xmlns:a16="http://schemas.microsoft.com/office/drawing/2014/main" val="3691888428"/>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5" y="227692"/>
            <a:ext cx="6402680" cy="461665"/>
          </a:xfrm>
          <a:prstGeom prst="rect">
            <a:avLst/>
          </a:prstGeom>
          <a:noFill/>
        </p:spPr>
        <p:txBody>
          <a:bodyPr wrap="square" rtlCol="0">
            <a:spAutoFit/>
          </a:bodyPr>
          <a:lstStyle>
            <a:defPPr>
              <a:defRPr lang="en-US"/>
            </a:defPPr>
            <a:lvl1pPr>
              <a:defRPr sz="2400" b="1">
                <a:solidFill>
                  <a:schemeClr val="bg1"/>
                </a:solidFill>
                <a:effectLst>
                  <a:outerShdw blurRad="38100" dist="38100" dir="2700000" algn="tl">
                    <a:srgbClr val="000000">
                      <a:alpha val="43137"/>
                    </a:srgbClr>
                  </a:outerShdw>
                </a:effectLst>
              </a:defRPr>
            </a:lvl1pPr>
          </a:lstStyle>
          <a:p>
            <a:r>
              <a:rPr lang="es-ES" dirty="0"/>
              <a:t>SERVICIO DE VIGILANCIA ARMADA / ESCUCHA</a:t>
            </a:r>
            <a:r>
              <a:rPr lang="en-US" dirty="0"/>
              <a:t>|</a:t>
            </a:r>
            <a:endParaRPr lang="pt-BR" dirty="0"/>
          </a:p>
        </p:txBody>
      </p:sp>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sp>
        <p:nvSpPr>
          <p:cNvPr id="13" name="Retângulo: Cantos Arredondados 12">
            <a:extLst>
              <a:ext uri="{FF2B5EF4-FFF2-40B4-BE49-F238E27FC236}">
                <a16:creationId xmlns:a16="http://schemas.microsoft.com/office/drawing/2014/main" id="{197715E4-2E9A-4BC7-890A-5F76060D394B}"/>
              </a:ext>
            </a:extLst>
          </p:cNvPr>
          <p:cNvSpPr/>
          <p:nvPr/>
        </p:nvSpPr>
        <p:spPr>
          <a:xfrm>
            <a:off x="-10694" y="2331276"/>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5" name="CaixaDeTexto 14">
            <a:extLst>
              <a:ext uri="{FF2B5EF4-FFF2-40B4-BE49-F238E27FC236}">
                <a16:creationId xmlns:a16="http://schemas.microsoft.com/office/drawing/2014/main" id="{44EC76D9-5B13-40C1-B8AB-C535BCCCCDC2}"/>
              </a:ext>
            </a:extLst>
          </p:cNvPr>
          <p:cNvSpPr txBox="1"/>
          <p:nvPr/>
        </p:nvSpPr>
        <p:spPr>
          <a:xfrm>
            <a:off x="495425" y="1870970"/>
            <a:ext cx="7883902" cy="461665"/>
          </a:xfrm>
          <a:prstGeom prst="rect">
            <a:avLst/>
          </a:prstGeom>
          <a:noFill/>
        </p:spPr>
        <p:txBody>
          <a:bodyPr wrap="square" rtlCol="0">
            <a:spAutoFit/>
          </a:bodyPr>
          <a:lstStyle>
            <a:defPPr>
              <a:defRPr lang="en-US"/>
            </a:defPPr>
            <a:lvl1pPr>
              <a:defRPr sz="2400" b="1">
                <a:solidFill>
                  <a:schemeClr val="bg1"/>
                </a:solidFill>
                <a:effectLst>
                  <a:outerShdw blurRad="38100" dist="38100" dir="2700000" algn="tl">
                    <a:srgbClr val="000000">
                      <a:alpha val="43137"/>
                    </a:srgbClr>
                  </a:outerShdw>
                </a:effectLst>
              </a:defRPr>
            </a:lvl1pPr>
          </a:lstStyle>
          <a:p>
            <a:r>
              <a:rPr lang="pt-BR" dirty="0"/>
              <a:t>SERVICIO DE TRABAJOS CIVILES</a:t>
            </a:r>
            <a:r>
              <a:rPr lang="en-US" dirty="0"/>
              <a:t>|</a:t>
            </a:r>
            <a:endParaRPr lang="pt-BR" dirty="0"/>
          </a:p>
        </p:txBody>
      </p:sp>
      <p:sp>
        <p:nvSpPr>
          <p:cNvPr id="17" name="Retângulo: Cantos Arredondados 16">
            <a:extLst>
              <a:ext uri="{FF2B5EF4-FFF2-40B4-BE49-F238E27FC236}">
                <a16:creationId xmlns:a16="http://schemas.microsoft.com/office/drawing/2014/main" id="{BA897DFB-961E-4F86-8EA6-CB74EE06C7E1}"/>
              </a:ext>
            </a:extLst>
          </p:cNvPr>
          <p:cNvSpPr/>
          <p:nvPr/>
        </p:nvSpPr>
        <p:spPr>
          <a:xfrm>
            <a:off x="0" y="4705881"/>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9" name="CaixaDeTexto 18">
            <a:extLst>
              <a:ext uri="{FF2B5EF4-FFF2-40B4-BE49-F238E27FC236}">
                <a16:creationId xmlns:a16="http://schemas.microsoft.com/office/drawing/2014/main" id="{0339A849-4864-439D-961F-05343940A682}"/>
              </a:ext>
            </a:extLst>
          </p:cNvPr>
          <p:cNvSpPr txBox="1"/>
          <p:nvPr/>
        </p:nvSpPr>
        <p:spPr>
          <a:xfrm>
            <a:off x="495425" y="4039475"/>
            <a:ext cx="7060407" cy="461665"/>
          </a:xfrm>
          <a:prstGeom prst="rect">
            <a:avLst/>
          </a:prstGeom>
          <a:noFill/>
        </p:spPr>
        <p:txBody>
          <a:bodyPr wrap="square" rtlCol="0">
            <a:spAutoFit/>
          </a:bodyPr>
          <a:lstStyle/>
          <a:p>
            <a:r>
              <a:rPr lang="es-ES" sz="2400" b="1" dirty="0">
                <a:solidFill>
                  <a:schemeClr val="bg1"/>
                </a:solidFill>
                <a:effectLst>
                  <a:outerShdw blurRad="38100" dist="38100" dir="2700000" algn="tl">
                    <a:srgbClr val="000000">
                      <a:alpha val="43137"/>
                    </a:srgbClr>
                  </a:outerShdw>
                </a:effectLst>
              </a:rPr>
              <a:t>SERVICIO DE LAVANDERIA/LIMPIEZA URBANA</a:t>
            </a:r>
            <a:r>
              <a:rPr lang="en-US" sz="2400" b="1" dirty="0">
                <a:solidFill>
                  <a:schemeClr val="bg1"/>
                </a:solidFill>
                <a:effectLst>
                  <a:outerShdw blurRad="38100" dist="38100" dir="2700000" algn="tl">
                    <a:srgbClr val="000000">
                      <a:alpha val="43137"/>
                    </a:srgbClr>
                  </a:outerShdw>
                </a:effectLst>
              </a:rPr>
              <a:t>|</a:t>
            </a:r>
            <a:endParaRPr lang="pt-BR" sz="2400" b="1" dirty="0">
              <a:solidFill>
                <a:schemeClr val="bg1"/>
              </a:solidFill>
              <a:effectLst>
                <a:outerShdw blurRad="38100" dist="38100" dir="2700000" algn="tl">
                  <a:srgbClr val="000000">
                    <a:alpha val="43137"/>
                  </a:srgbClr>
                </a:outerShdw>
              </a:effectLst>
            </a:endParaRPr>
          </a:p>
        </p:txBody>
      </p:sp>
      <p:graphicFrame>
        <p:nvGraphicFramePr>
          <p:cNvPr id="22" name="Table 7">
            <a:extLst>
              <a:ext uri="{FF2B5EF4-FFF2-40B4-BE49-F238E27FC236}">
                <a16:creationId xmlns:a16="http://schemas.microsoft.com/office/drawing/2014/main" id="{CC39E517-15C9-474C-B28D-E800B25D8E60}"/>
              </a:ext>
            </a:extLst>
          </p:cNvPr>
          <p:cNvGraphicFramePr>
            <a:graphicFrameLocks noGrp="1"/>
          </p:cNvGraphicFramePr>
          <p:nvPr>
            <p:extLst>
              <p:ext uri="{D42A27DB-BD31-4B8C-83A1-F6EECF244321}">
                <p14:modId xmlns:p14="http://schemas.microsoft.com/office/powerpoint/2010/main" val="3375356983"/>
              </p:ext>
            </p:extLst>
          </p:nvPr>
        </p:nvGraphicFramePr>
        <p:xfrm>
          <a:off x="153791" y="4749079"/>
          <a:ext cx="9372695" cy="1689883"/>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36611">
                  <a:extLst>
                    <a:ext uri="{9D8B030D-6E8A-4147-A177-3AD203B41FA5}">
                      <a16:colId xmlns:a16="http://schemas.microsoft.com/office/drawing/2014/main" val="3096327074"/>
                    </a:ext>
                  </a:extLst>
                </a:gridCol>
                <a:gridCol w="1634511">
                  <a:extLst>
                    <a:ext uri="{9D8B030D-6E8A-4147-A177-3AD203B41FA5}">
                      <a16:colId xmlns:a16="http://schemas.microsoft.com/office/drawing/2014/main" val="2164426747"/>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32969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r h="58250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097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p>
                      <a:pPr marL="18097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097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bl>
          </a:graphicData>
        </a:graphic>
      </p:graphicFrame>
      <p:graphicFrame>
        <p:nvGraphicFramePr>
          <p:cNvPr id="24" name="Table 7">
            <a:extLst>
              <a:ext uri="{FF2B5EF4-FFF2-40B4-BE49-F238E27FC236}">
                <a16:creationId xmlns:a16="http://schemas.microsoft.com/office/drawing/2014/main" id="{CD802A4F-B819-4345-B740-C72BEF52FEAE}"/>
              </a:ext>
            </a:extLst>
          </p:cNvPr>
          <p:cNvGraphicFramePr>
            <a:graphicFrameLocks noGrp="1"/>
          </p:cNvGraphicFramePr>
          <p:nvPr>
            <p:extLst>
              <p:ext uri="{D42A27DB-BD31-4B8C-83A1-F6EECF244321}">
                <p14:modId xmlns:p14="http://schemas.microsoft.com/office/powerpoint/2010/main" val="3181049483"/>
              </p:ext>
            </p:extLst>
          </p:nvPr>
        </p:nvGraphicFramePr>
        <p:xfrm>
          <a:off x="153791" y="2479446"/>
          <a:ext cx="9372695" cy="754139"/>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36611">
                  <a:extLst>
                    <a:ext uri="{9D8B030D-6E8A-4147-A177-3AD203B41FA5}">
                      <a16:colId xmlns:a16="http://schemas.microsoft.com/office/drawing/2014/main" val="3096327074"/>
                    </a:ext>
                  </a:extLst>
                </a:gridCol>
                <a:gridCol w="1634511">
                  <a:extLst>
                    <a:ext uri="{9D8B030D-6E8A-4147-A177-3AD203B41FA5}">
                      <a16:colId xmlns:a16="http://schemas.microsoft.com/office/drawing/2014/main" val="3614063478"/>
                    </a:ext>
                  </a:extLst>
                </a:gridCol>
              </a:tblGrid>
              <a:tr h="0">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pic>
        <p:nvPicPr>
          <p:cNvPr id="25" name="Gráfico 24" descr="Início com preenchimento sólido">
            <a:hlinkClick r:id="rId2" action="ppaction://hlinksldjump"/>
            <a:extLst>
              <a:ext uri="{FF2B5EF4-FFF2-40B4-BE49-F238E27FC236}">
                <a16:creationId xmlns:a16="http://schemas.microsoft.com/office/drawing/2014/main" id="{DAABB703-B6C6-4C17-8BA9-7AF6F9DC093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Tree>
    <p:extLst>
      <p:ext uri="{BB962C8B-B14F-4D97-AF65-F5344CB8AC3E}">
        <p14:creationId xmlns:p14="http://schemas.microsoft.com/office/powerpoint/2010/main" val="29536757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2770030807"/>
              </p:ext>
            </p:extLst>
          </p:nvPr>
        </p:nvGraphicFramePr>
        <p:xfrm>
          <a:off x="143098" y="884249"/>
          <a:ext cx="9372695" cy="777685"/>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47304">
                  <a:extLst>
                    <a:ext uri="{9D8B030D-6E8A-4147-A177-3AD203B41FA5}">
                      <a16:colId xmlns:a16="http://schemas.microsoft.com/office/drawing/2014/main" val="3096327074"/>
                    </a:ext>
                  </a:extLst>
                </a:gridCol>
                <a:gridCol w="1623818">
                  <a:extLst>
                    <a:ext uri="{9D8B030D-6E8A-4147-A177-3AD203B41FA5}">
                      <a16:colId xmlns:a16="http://schemas.microsoft.com/office/drawing/2014/main" val="3699359644"/>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5" y="227692"/>
            <a:ext cx="6402680" cy="461665"/>
          </a:xfrm>
          <a:prstGeom prst="rect">
            <a:avLst/>
          </a:prstGeom>
          <a:noFill/>
        </p:spPr>
        <p:txBody>
          <a:bodyPr wrap="square" rtlCol="0">
            <a:spAutoFit/>
          </a:bodyPr>
          <a:lstStyle>
            <a:defPPr>
              <a:defRPr lang="en-US"/>
            </a:defPPr>
            <a:lvl1pPr>
              <a:defRPr sz="2400" b="1">
                <a:solidFill>
                  <a:schemeClr val="bg1"/>
                </a:solidFill>
                <a:effectLst>
                  <a:outerShdw blurRad="38100" dist="38100" dir="2700000" algn="tl">
                    <a:srgbClr val="000000">
                      <a:alpha val="43137"/>
                    </a:srgbClr>
                  </a:outerShdw>
                </a:effectLst>
              </a:defRPr>
            </a:lvl1pPr>
          </a:lstStyle>
          <a:p>
            <a:r>
              <a:rPr lang="es-ES" dirty="0"/>
              <a:t>SERVICIOS DOMÉSTICOS GENERAL</a:t>
            </a:r>
            <a:r>
              <a:rPr lang="en-US" dirty="0"/>
              <a:t>|</a:t>
            </a:r>
            <a:endParaRPr lang="pt-BR" dirty="0"/>
          </a:p>
        </p:txBody>
      </p:sp>
      <p:pic>
        <p:nvPicPr>
          <p:cNvPr id="3" name="Gráfico 2" descr="Início com preenchimento sólido">
            <a:hlinkClick r:id="rId2" action="ppaction://hlinksldjump"/>
            <a:extLst>
              <a:ext uri="{FF2B5EF4-FFF2-40B4-BE49-F238E27FC236}">
                <a16:creationId xmlns:a16="http://schemas.microsoft.com/office/drawing/2014/main" id="{BE032582-BDEB-4372-811D-9A5CF0B221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sp>
        <p:nvSpPr>
          <p:cNvPr id="13" name="Retângulo: Cantos Arredondados 12">
            <a:extLst>
              <a:ext uri="{FF2B5EF4-FFF2-40B4-BE49-F238E27FC236}">
                <a16:creationId xmlns:a16="http://schemas.microsoft.com/office/drawing/2014/main" id="{197715E4-2E9A-4BC7-890A-5F76060D394B}"/>
              </a:ext>
            </a:extLst>
          </p:cNvPr>
          <p:cNvSpPr/>
          <p:nvPr/>
        </p:nvSpPr>
        <p:spPr>
          <a:xfrm>
            <a:off x="-10694" y="2331276"/>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5" name="CaixaDeTexto 14">
            <a:extLst>
              <a:ext uri="{FF2B5EF4-FFF2-40B4-BE49-F238E27FC236}">
                <a16:creationId xmlns:a16="http://schemas.microsoft.com/office/drawing/2014/main" id="{44EC76D9-5B13-40C1-B8AB-C535BCCCCDC2}"/>
              </a:ext>
            </a:extLst>
          </p:cNvPr>
          <p:cNvSpPr txBox="1"/>
          <p:nvPr/>
        </p:nvSpPr>
        <p:spPr>
          <a:xfrm>
            <a:off x="495425" y="1870970"/>
            <a:ext cx="7883902" cy="461665"/>
          </a:xfrm>
          <a:prstGeom prst="rect">
            <a:avLst/>
          </a:prstGeom>
          <a:noFill/>
        </p:spPr>
        <p:txBody>
          <a:bodyPr wrap="square" rtlCol="0">
            <a:spAutoFit/>
          </a:bodyPr>
          <a:lstStyle>
            <a:defPPr>
              <a:defRPr lang="en-US"/>
            </a:defPPr>
            <a:lvl1pPr>
              <a:defRPr sz="2400" b="1">
                <a:solidFill>
                  <a:schemeClr val="bg1"/>
                </a:solidFill>
                <a:effectLst>
                  <a:outerShdw blurRad="38100" dist="38100" dir="2700000" algn="tl">
                    <a:srgbClr val="000000">
                      <a:alpha val="43137"/>
                    </a:srgbClr>
                  </a:outerShdw>
                </a:effectLst>
              </a:defRPr>
            </a:lvl1pPr>
          </a:lstStyle>
          <a:p>
            <a:r>
              <a:rPr lang="pt-BR" dirty="0"/>
              <a:t>SUMINISTRO DE AGUA</a:t>
            </a:r>
            <a:r>
              <a:rPr lang="en-US" dirty="0"/>
              <a:t>|</a:t>
            </a:r>
            <a:endParaRPr lang="pt-BR" dirty="0"/>
          </a:p>
        </p:txBody>
      </p:sp>
      <p:sp>
        <p:nvSpPr>
          <p:cNvPr id="17" name="Retângulo: Cantos Arredondados 16">
            <a:extLst>
              <a:ext uri="{FF2B5EF4-FFF2-40B4-BE49-F238E27FC236}">
                <a16:creationId xmlns:a16="http://schemas.microsoft.com/office/drawing/2014/main" id="{BA897DFB-961E-4F86-8EA6-CB74EE06C7E1}"/>
              </a:ext>
            </a:extLst>
          </p:cNvPr>
          <p:cNvSpPr/>
          <p:nvPr/>
        </p:nvSpPr>
        <p:spPr>
          <a:xfrm>
            <a:off x="0" y="4705881"/>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9" name="CaixaDeTexto 18">
            <a:extLst>
              <a:ext uri="{FF2B5EF4-FFF2-40B4-BE49-F238E27FC236}">
                <a16:creationId xmlns:a16="http://schemas.microsoft.com/office/drawing/2014/main" id="{0339A849-4864-439D-961F-05343940A682}"/>
              </a:ext>
            </a:extLst>
          </p:cNvPr>
          <p:cNvSpPr txBox="1"/>
          <p:nvPr/>
        </p:nvSpPr>
        <p:spPr>
          <a:xfrm>
            <a:off x="506118" y="4245575"/>
            <a:ext cx="7060407" cy="461665"/>
          </a:xfrm>
          <a:prstGeom prst="rect">
            <a:avLst/>
          </a:prstGeom>
          <a:noFill/>
        </p:spPr>
        <p:txBody>
          <a:bodyPr wrap="square" rtlCol="0">
            <a:spAutoFit/>
          </a:bodyPr>
          <a:lstStyle/>
          <a:p>
            <a:r>
              <a:rPr lang="es-ES" sz="2400" b="1" dirty="0">
                <a:solidFill>
                  <a:schemeClr val="bg1"/>
                </a:solidFill>
                <a:effectLst>
                  <a:outerShdw blurRad="38100" dist="38100" dir="2700000" algn="tl">
                    <a:srgbClr val="000000">
                      <a:alpha val="43137"/>
                    </a:srgbClr>
                  </a:outerShdw>
                </a:effectLst>
              </a:rPr>
              <a:t>TRANSPORTE RESIDUOS</a:t>
            </a:r>
            <a:r>
              <a:rPr lang="en-US" sz="2400" b="1" dirty="0">
                <a:solidFill>
                  <a:schemeClr val="bg1"/>
                </a:solidFill>
                <a:effectLst>
                  <a:outerShdw blurRad="38100" dist="38100" dir="2700000" algn="tl">
                    <a:srgbClr val="000000">
                      <a:alpha val="43137"/>
                    </a:srgbClr>
                  </a:outerShdw>
                </a:effectLst>
              </a:rPr>
              <a:t>|</a:t>
            </a:r>
            <a:endParaRPr lang="pt-BR" sz="2400" b="1" dirty="0">
              <a:solidFill>
                <a:schemeClr val="bg1"/>
              </a:solidFill>
              <a:effectLst>
                <a:outerShdw blurRad="38100" dist="38100" dir="2700000" algn="tl">
                  <a:srgbClr val="000000">
                    <a:alpha val="43137"/>
                  </a:srgbClr>
                </a:outerShdw>
              </a:effectLst>
            </a:endParaRPr>
          </a:p>
        </p:txBody>
      </p:sp>
      <p:graphicFrame>
        <p:nvGraphicFramePr>
          <p:cNvPr id="22" name="Table 7">
            <a:extLst>
              <a:ext uri="{FF2B5EF4-FFF2-40B4-BE49-F238E27FC236}">
                <a16:creationId xmlns:a16="http://schemas.microsoft.com/office/drawing/2014/main" id="{CC39E517-15C9-474C-B28D-E800B25D8E60}"/>
              </a:ext>
            </a:extLst>
          </p:cNvPr>
          <p:cNvGraphicFramePr>
            <a:graphicFrameLocks noGrp="1"/>
          </p:cNvGraphicFramePr>
          <p:nvPr>
            <p:extLst>
              <p:ext uri="{D42A27DB-BD31-4B8C-83A1-F6EECF244321}">
                <p14:modId xmlns:p14="http://schemas.microsoft.com/office/powerpoint/2010/main" val="1933262732"/>
              </p:ext>
            </p:extLst>
          </p:nvPr>
        </p:nvGraphicFramePr>
        <p:xfrm>
          <a:off x="153791" y="4940425"/>
          <a:ext cx="9372695" cy="1689883"/>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50679">
                  <a:extLst>
                    <a:ext uri="{9D8B030D-6E8A-4147-A177-3AD203B41FA5}">
                      <a16:colId xmlns:a16="http://schemas.microsoft.com/office/drawing/2014/main" val="3096327074"/>
                    </a:ext>
                  </a:extLst>
                </a:gridCol>
                <a:gridCol w="1620443">
                  <a:extLst>
                    <a:ext uri="{9D8B030D-6E8A-4147-A177-3AD203B41FA5}">
                      <a16:colId xmlns:a16="http://schemas.microsoft.com/office/drawing/2014/main" val="494204298"/>
                    </a:ext>
                  </a:extLst>
                </a:gridCol>
              </a:tblGrid>
              <a:tr h="295598">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362524">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32969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r h="58250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097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p>
                      <a:pPr marL="18097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097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bl>
          </a:graphicData>
        </a:graphic>
      </p:graphicFrame>
      <p:graphicFrame>
        <p:nvGraphicFramePr>
          <p:cNvPr id="24" name="Table 7">
            <a:extLst>
              <a:ext uri="{FF2B5EF4-FFF2-40B4-BE49-F238E27FC236}">
                <a16:creationId xmlns:a16="http://schemas.microsoft.com/office/drawing/2014/main" id="{CD802A4F-B819-4345-B740-C72BEF52FEAE}"/>
              </a:ext>
            </a:extLst>
          </p:cNvPr>
          <p:cNvGraphicFramePr>
            <a:graphicFrameLocks noGrp="1"/>
          </p:cNvGraphicFramePr>
          <p:nvPr>
            <p:extLst>
              <p:ext uri="{D42A27DB-BD31-4B8C-83A1-F6EECF244321}">
                <p14:modId xmlns:p14="http://schemas.microsoft.com/office/powerpoint/2010/main" val="2392788671"/>
              </p:ext>
            </p:extLst>
          </p:nvPr>
        </p:nvGraphicFramePr>
        <p:xfrm>
          <a:off x="153791" y="2479446"/>
          <a:ext cx="9372695" cy="1510139"/>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050679">
                  <a:extLst>
                    <a:ext uri="{9D8B030D-6E8A-4147-A177-3AD203B41FA5}">
                      <a16:colId xmlns:a16="http://schemas.microsoft.com/office/drawing/2014/main" val="3096327074"/>
                    </a:ext>
                  </a:extLst>
                </a:gridCol>
                <a:gridCol w="1620443">
                  <a:extLst>
                    <a:ext uri="{9D8B030D-6E8A-4147-A177-3AD203B41FA5}">
                      <a16:colId xmlns:a16="http://schemas.microsoft.com/office/drawing/2014/main" val="2553965074"/>
                    </a:ext>
                  </a:extLst>
                </a:gridCol>
              </a:tblGrid>
              <a:tr h="0">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p>
                      <a:pPr marL="182563" indent="0" algn="l" defTabSz="900113" rtl="0" eaLnBrk="1" fontAlgn="b" latinLnBrk="0" hangingPunct="1">
                        <a:tabLst>
                          <a:tab pos="1616075" algn="l"/>
                          <a:tab pos="1882775" algn="l"/>
                        </a:tabLst>
                      </a:pPr>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756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bl>
          </a:graphicData>
        </a:graphic>
      </p:graphicFrame>
    </p:spTree>
    <p:extLst>
      <p:ext uri="{BB962C8B-B14F-4D97-AF65-F5344CB8AC3E}">
        <p14:creationId xmlns:p14="http://schemas.microsoft.com/office/powerpoint/2010/main" val="29977843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6" y="227692"/>
            <a:ext cx="3531141"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FLETE TERRESTRE |</a:t>
            </a:r>
            <a:endParaRPr lang="pt-BR" sz="2215" b="1" dirty="0">
              <a:solidFill>
                <a:schemeClr val="bg1"/>
              </a:solidFill>
              <a:latin typeface="Segoe UI" panose="020B0502040204020203" pitchFamily="34" charset="0"/>
              <a:cs typeface="Segoe UI" panose="020B0502040204020203" pitchFamily="34" charset="0"/>
            </a:endParaRPr>
          </a:p>
        </p:txBody>
      </p:sp>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sp>
        <p:nvSpPr>
          <p:cNvPr id="9" name="Retângulo: Cantos Arredondados 8">
            <a:extLst>
              <a:ext uri="{FF2B5EF4-FFF2-40B4-BE49-F238E27FC236}">
                <a16:creationId xmlns:a16="http://schemas.microsoft.com/office/drawing/2014/main" id="{2CA83988-BC29-4720-9AE5-393EAA277935}"/>
              </a:ext>
            </a:extLst>
          </p:cNvPr>
          <p:cNvSpPr/>
          <p:nvPr/>
        </p:nvSpPr>
        <p:spPr>
          <a:xfrm>
            <a:off x="0" y="2957844"/>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0" name="CaixaDeTexto 9">
            <a:extLst>
              <a:ext uri="{FF2B5EF4-FFF2-40B4-BE49-F238E27FC236}">
                <a16:creationId xmlns:a16="http://schemas.microsoft.com/office/drawing/2014/main" id="{0C429252-A791-4334-A3A0-89A655BB777B}"/>
              </a:ext>
            </a:extLst>
          </p:cNvPr>
          <p:cNvSpPr txBox="1"/>
          <p:nvPr/>
        </p:nvSpPr>
        <p:spPr>
          <a:xfrm>
            <a:off x="483794" y="2466813"/>
            <a:ext cx="5760000"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TRANSPORTE DE PRODUCTOS QUIMICOS |</a:t>
            </a:r>
            <a:endParaRPr lang="pt-BR" sz="2215" b="1" dirty="0">
              <a:solidFill>
                <a:schemeClr val="bg1"/>
              </a:solidFill>
              <a:latin typeface="Segoe UI" panose="020B0502040204020203" pitchFamily="34" charset="0"/>
              <a:cs typeface="Segoe UI" panose="020B0502040204020203" pitchFamily="34" charset="0"/>
            </a:endParaRPr>
          </a:p>
        </p:txBody>
      </p:sp>
      <p:graphicFrame>
        <p:nvGraphicFramePr>
          <p:cNvPr id="13" name="Table 7">
            <a:extLst>
              <a:ext uri="{FF2B5EF4-FFF2-40B4-BE49-F238E27FC236}">
                <a16:creationId xmlns:a16="http://schemas.microsoft.com/office/drawing/2014/main" id="{358C5AAE-B804-4E7C-8A41-555D4F43CC4A}"/>
              </a:ext>
            </a:extLst>
          </p:cNvPr>
          <p:cNvGraphicFramePr>
            <a:graphicFrameLocks noGrp="1"/>
          </p:cNvGraphicFramePr>
          <p:nvPr>
            <p:extLst>
              <p:ext uri="{D42A27DB-BD31-4B8C-83A1-F6EECF244321}">
                <p14:modId xmlns:p14="http://schemas.microsoft.com/office/powerpoint/2010/main" val="2744500725"/>
              </p:ext>
            </p:extLst>
          </p:nvPr>
        </p:nvGraphicFramePr>
        <p:xfrm>
          <a:off x="229298" y="3214416"/>
          <a:ext cx="9372695" cy="3015091"/>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39">
                  <a:extLst>
                    <a:ext uri="{9D8B030D-6E8A-4147-A177-3AD203B41FA5}">
                      <a16:colId xmlns:a16="http://schemas.microsoft.com/office/drawing/2014/main" val="1349069656"/>
                    </a:ext>
                  </a:extLst>
                </a:gridCol>
                <a:gridCol w="1388852">
                  <a:extLst>
                    <a:ext uri="{9D8B030D-6E8A-4147-A177-3AD203B41FA5}">
                      <a16:colId xmlns:a16="http://schemas.microsoft.com/office/drawing/2014/main" val="3968628279"/>
                    </a:ext>
                  </a:extLst>
                </a:gridCol>
                <a:gridCol w="5045511">
                  <a:extLst>
                    <a:ext uri="{9D8B030D-6E8A-4147-A177-3AD203B41FA5}">
                      <a16:colId xmlns:a16="http://schemas.microsoft.com/office/drawing/2014/main" val="3096327074"/>
                    </a:ext>
                  </a:extLst>
                </a:gridCol>
                <a:gridCol w="1625611">
                  <a:extLst>
                    <a:ext uri="{9D8B030D-6E8A-4147-A177-3AD203B41FA5}">
                      <a16:colId xmlns:a16="http://schemas.microsoft.com/office/drawing/2014/main" val="1703725493"/>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Fonte de </a:t>
                      </a:r>
                      <a:r>
                        <a:rPr lang="pt-BR" sz="1000" b="1" noProof="0" dirty="0"/>
                        <a:t>analise</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O que é?</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04969">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336833">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r h="464783">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mn-lt"/>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r h="401491">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Registro Nacional de Transporte Terrestre de Materiales y Residuos Peligrosos del MTC</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https://www.mtc.gob.pe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Es una constancia de registro Nacional de Transporte Terrestre de Materiales y Residuos Peligrosos: Esta debe ser solicitada por el proveedor al MTC.</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2365993059"/>
                  </a:ext>
                </a:extLst>
              </a:tr>
              <a:tr h="537868">
                <a:tc vMerge="1">
                  <a:txBody>
                    <a:bodyPr/>
                    <a:lstStyle/>
                    <a:p>
                      <a:endParaRPr lang="pt-BR"/>
                    </a:p>
                  </a:txBody>
                  <a:tcPr/>
                </a:tc>
                <a:tc>
                  <a:txBody>
                    <a:bodyPr/>
                    <a:lstStyle/>
                    <a:p>
                      <a:pPr marL="0" algn="ctr" defTabSz="914400" rtl="0" eaLnBrk="1" fontAlgn="b" latinLnBrk="0" hangingPunct="1"/>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Permiso de Operación Especial para prestar el Servicio de Transporte Terrestre de Materiales y/o Residuos Peligrosos emitido por el MTC.</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https://portal.mtc.gob.pe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Autorización del servicio de materiales y residuos peligrosos</a:t>
                      </a:r>
                      <a:b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b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Permiso de operación especial para transporte de materiales y/o residuos peligrosos por carretera. Link informativo sobre el procedimiento para obtener el permiso)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2015940584"/>
                  </a:ext>
                </a:extLst>
              </a:tr>
              <a:tr h="537868">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700" b="1" i="0" u="none" strike="noStrike" kern="1200" cap="none" spc="0" normalizeH="0" baseline="0" noProof="0" dirty="0">
                        <a:ln>
                          <a:noFill/>
                        </a:ln>
                        <a:solidFill>
                          <a:schemeClr val="bg1"/>
                        </a:solidFill>
                        <a:effectLst/>
                        <a:uLnTx/>
                        <a:uFillTx/>
                        <a:latin typeface="+mn-lt"/>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Plan de Contingencia de Transporte de Materiales y Residuos Peligrosos debidamente aprobado por el MTC</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https://portal.mtc.gob.pe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Link para el procedimiento de una empresa realizar el trámite de "Plan de contingencia" requisitos y más.</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      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676330108"/>
                  </a:ext>
                </a:extLst>
              </a:tr>
            </a:tbl>
          </a:graphicData>
        </a:graphic>
      </p:graphicFrame>
      <p:pic>
        <p:nvPicPr>
          <p:cNvPr id="11" name="Gráfico 10" descr="Início com preenchimento sólido">
            <a:hlinkClick r:id="rId2" action="ppaction://hlinksldjump"/>
            <a:extLst>
              <a:ext uri="{FF2B5EF4-FFF2-40B4-BE49-F238E27FC236}">
                <a16:creationId xmlns:a16="http://schemas.microsoft.com/office/drawing/2014/main" id="{008770C0-3C22-4299-AF5E-61D5A475FDB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graphicFrame>
        <p:nvGraphicFramePr>
          <p:cNvPr id="12" name="Table 7">
            <a:extLst>
              <a:ext uri="{FF2B5EF4-FFF2-40B4-BE49-F238E27FC236}">
                <a16:creationId xmlns:a16="http://schemas.microsoft.com/office/drawing/2014/main" id="{AA49FB35-12A9-49BB-B8DF-E6391ED4D8D1}"/>
              </a:ext>
            </a:extLst>
          </p:cNvPr>
          <p:cNvGraphicFramePr>
            <a:graphicFrameLocks noGrp="1"/>
          </p:cNvGraphicFramePr>
          <p:nvPr>
            <p:extLst>
              <p:ext uri="{D42A27DB-BD31-4B8C-83A1-F6EECF244321}">
                <p14:modId xmlns:p14="http://schemas.microsoft.com/office/powerpoint/2010/main" val="3329184264"/>
              </p:ext>
            </p:extLst>
          </p:nvPr>
        </p:nvGraphicFramePr>
        <p:xfrm>
          <a:off x="229297" y="886641"/>
          <a:ext cx="9372695" cy="1274116"/>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39">
                  <a:extLst>
                    <a:ext uri="{9D8B030D-6E8A-4147-A177-3AD203B41FA5}">
                      <a16:colId xmlns:a16="http://schemas.microsoft.com/office/drawing/2014/main" val="1349069656"/>
                    </a:ext>
                  </a:extLst>
                </a:gridCol>
                <a:gridCol w="1388852">
                  <a:extLst>
                    <a:ext uri="{9D8B030D-6E8A-4147-A177-3AD203B41FA5}">
                      <a16:colId xmlns:a16="http://schemas.microsoft.com/office/drawing/2014/main" val="3968628279"/>
                    </a:ext>
                  </a:extLst>
                </a:gridCol>
                <a:gridCol w="5045512">
                  <a:extLst>
                    <a:ext uri="{9D8B030D-6E8A-4147-A177-3AD203B41FA5}">
                      <a16:colId xmlns:a16="http://schemas.microsoft.com/office/drawing/2014/main" val="3096327074"/>
                    </a:ext>
                  </a:extLst>
                </a:gridCol>
                <a:gridCol w="1625610">
                  <a:extLst>
                    <a:ext uri="{9D8B030D-6E8A-4147-A177-3AD203B41FA5}">
                      <a16:colId xmlns:a16="http://schemas.microsoft.com/office/drawing/2014/main" val="320722416"/>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Fonte de </a:t>
                      </a:r>
                      <a:r>
                        <a:rPr lang="pt-BR" sz="1000" b="1" noProof="0" dirty="0"/>
                        <a:t>analise</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O que é?</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04969">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4647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mn-lt"/>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Plan de Contingencia de Transporte de Materiales y Residuos Peligrosos debidamente aprobado por el MTC</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https://portal.mtc.gob.pe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462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7462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7462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Link para el procedimiento de una empresa realizar el trámite de "Plan de contingencia" requisitos y más.</a:t>
                      </a:r>
                    </a:p>
                    <a:p>
                      <a:pPr marL="17462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7462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7462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462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bl>
          </a:graphicData>
        </a:graphic>
      </p:graphicFrame>
    </p:spTree>
    <p:extLst>
      <p:ext uri="{BB962C8B-B14F-4D97-AF65-F5344CB8AC3E}">
        <p14:creationId xmlns:p14="http://schemas.microsoft.com/office/powerpoint/2010/main" val="251727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6" y="227692"/>
            <a:ext cx="3531141"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TRANSPORTE PERSONAL |</a:t>
            </a:r>
            <a:endParaRPr lang="pt-BR" sz="2215" b="1" dirty="0">
              <a:solidFill>
                <a:schemeClr val="bg1"/>
              </a:solidFill>
              <a:latin typeface="Segoe UI" panose="020B0502040204020203" pitchFamily="34" charset="0"/>
              <a:cs typeface="Segoe UI" panose="020B0502040204020203" pitchFamily="34" charset="0"/>
            </a:endParaRPr>
          </a:p>
        </p:txBody>
      </p:sp>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sp>
        <p:nvSpPr>
          <p:cNvPr id="9" name="Retângulo: Cantos Arredondados 8">
            <a:extLst>
              <a:ext uri="{FF2B5EF4-FFF2-40B4-BE49-F238E27FC236}">
                <a16:creationId xmlns:a16="http://schemas.microsoft.com/office/drawing/2014/main" id="{2CA83988-BC29-4720-9AE5-393EAA277935}"/>
              </a:ext>
            </a:extLst>
          </p:cNvPr>
          <p:cNvSpPr/>
          <p:nvPr/>
        </p:nvSpPr>
        <p:spPr>
          <a:xfrm>
            <a:off x="0" y="2918636"/>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0" name="CaixaDeTexto 9">
            <a:extLst>
              <a:ext uri="{FF2B5EF4-FFF2-40B4-BE49-F238E27FC236}">
                <a16:creationId xmlns:a16="http://schemas.microsoft.com/office/drawing/2014/main" id="{0C429252-A791-4334-A3A0-89A655BB777B}"/>
              </a:ext>
            </a:extLst>
          </p:cNvPr>
          <p:cNvSpPr txBox="1"/>
          <p:nvPr/>
        </p:nvSpPr>
        <p:spPr>
          <a:xfrm>
            <a:off x="483794" y="2427605"/>
            <a:ext cx="4748606"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TRANSPORTE PELIGROSO |</a:t>
            </a:r>
            <a:endParaRPr lang="pt-BR" sz="2215" b="1" dirty="0">
              <a:solidFill>
                <a:schemeClr val="bg1"/>
              </a:solidFill>
              <a:latin typeface="Segoe UI" panose="020B0502040204020203" pitchFamily="34" charset="0"/>
              <a:cs typeface="Segoe UI" panose="020B0502040204020203" pitchFamily="34" charset="0"/>
            </a:endParaRPr>
          </a:p>
        </p:txBody>
      </p:sp>
      <p:graphicFrame>
        <p:nvGraphicFramePr>
          <p:cNvPr id="13" name="Table 7">
            <a:extLst>
              <a:ext uri="{FF2B5EF4-FFF2-40B4-BE49-F238E27FC236}">
                <a16:creationId xmlns:a16="http://schemas.microsoft.com/office/drawing/2014/main" id="{358C5AAE-B804-4E7C-8A41-555D4F43CC4A}"/>
              </a:ext>
            </a:extLst>
          </p:cNvPr>
          <p:cNvGraphicFramePr>
            <a:graphicFrameLocks noGrp="1"/>
          </p:cNvGraphicFramePr>
          <p:nvPr>
            <p:extLst>
              <p:ext uri="{D42A27DB-BD31-4B8C-83A1-F6EECF244321}">
                <p14:modId xmlns:p14="http://schemas.microsoft.com/office/powerpoint/2010/main" val="1757308603"/>
              </p:ext>
            </p:extLst>
          </p:nvPr>
        </p:nvGraphicFramePr>
        <p:xfrm>
          <a:off x="229298" y="3175208"/>
          <a:ext cx="9360216" cy="3015091"/>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39">
                  <a:extLst>
                    <a:ext uri="{9D8B030D-6E8A-4147-A177-3AD203B41FA5}">
                      <a16:colId xmlns:a16="http://schemas.microsoft.com/office/drawing/2014/main" val="1349069656"/>
                    </a:ext>
                  </a:extLst>
                </a:gridCol>
                <a:gridCol w="1388852">
                  <a:extLst>
                    <a:ext uri="{9D8B030D-6E8A-4147-A177-3AD203B41FA5}">
                      <a16:colId xmlns:a16="http://schemas.microsoft.com/office/drawing/2014/main" val="3968628279"/>
                    </a:ext>
                  </a:extLst>
                </a:gridCol>
                <a:gridCol w="5031443">
                  <a:extLst>
                    <a:ext uri="{9D8B030D-6E8A-4147-A177-3AD203B41FA5}">
                      <a16:colId xmlns:a16="http://schemas.microsoft.com/office/drawing/2014/main" val="3096327074"/>
                    </a:ext>
                  </a:extLst>
                </a:gridCol>
                <a:gridCol w="1627200">
                  <a:extLst>
                    <a:ext uri="{9D8B030D-6E8A-4147-A177-3AD203B41FA5}">
                      <a16:colId xmlns:a16="http://schemas.microsoft.com/office/drawing/2014/main" val="2313751204"/>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Fonte de </a:t>
                      </a:r>
                      <a:r>
                        <a:rPr lang="pt-BR" sz="1000" b="1" noProof="0" dirty="0"/>
                        <a:t>analise</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O que é?</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04969">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336833">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r h="464783">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mn-lt"/>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r h="401491">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Registro Nacional de Transporte Terrestre de Materiales y Residuos Peligrosos del MTC</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https://www.mtc.gob.pe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Es una constancia de registro Nacional de Transporte Terrestre de Materiales y Residuos Peligrosos: Esta debe ser solicitada por el proveedor al MTC.</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2365993059"/>
                  </a:ext>
                </a:extLst>
              </a:tr>
              <a:tr h="537868">
                <a:tc vMerge="1">
                  <a:txBody>
                    <a:bodyPr/>
                    <a:lstStyle/>
                    <a:p>
                      <a:endParaRPr lang="pt-BR"/>
                    </a:p>
                  </a:txBody>
                  <a:tcPr/>
                </a:tc>
                <a:tc>
                  <a:txBody>
                    <a:bodyPr/>
                    <a:lstStyle/>
                    <a:p>
                      <a:pPr marL="0" algn="ctr" defTabSz="914400" rtl="0" eaLnBrk="1" fontAlgn="b" latinLnBrk="0" hangingPunct="1"/>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Permiso de Operación Especial para prestar el Servicio de Transporte Terrestre de Materiales y/o Residuos Peligrosos emitido por el MTC.</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https://portal.mtc.gob.pe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Autorización del servicio de materiales y residuos peligrosos</a:t>
                      </a:r>
                      <a:b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b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Permiso de operación especial para transporte de materiales y/o residuos peligrosos por carretera. Link informativo sobre el procedimiento para obtener el permiso)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9388"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2015940584"/>
                  </a:ext>
                </a:extLst>
              </a:tr>
              <a:tr h="537868">
                <a:tc vMerge="1">
                  <a:txBody>
                    <a:bodyPr/>
                    <a:lstStyle/>
                    <a:p>
                      <a:pPr marL="0" algn="ctr" defTabSz="914400" rtl="0" eaLnBrk="1" fontAlgn="b" latinLnBrk="0" hangingPunct="1"/>
                      <a:endParaRPr lang="pt-BR" sz="600" b="1"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Plan de Contingencia de Transporte de Materiales y Residuos Peligrosos debidamente aprobado por el MTC</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https://portal.mtc.gob.pe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462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Link para el procedimiento de una empresa realizar el trámite de "Plan de contingencia" requisitos y más.</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462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534217148"/>
                  </a:ext>
                </a:extLst>
              </a:tr>
            </a:tbl>
          </a:graphicData>
        </a:graphic>
      </p:graphicFrame>
      <p:pic>
        <p:nvPicPr>
          <p:cNvPr id="11" name="Gráfico 10" descr="Início com preenchimento sólido">
            <a:hlinkClick r:id="rId2" action="ppaction://hlinksldjump"/>
            <a:extLst>
              <a:ext uri="{FF2B5EF4-FFF2-40B4-BE49-F238E27FC236}">
                <a16:creationId xmlns:a16="http://schemas.microsoft.com/office/drawing/2014/main" id="{512A415B-96A8-408E-9E9F-BAE375E57DD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graphicFrame>
        <p:nvGraphicFramePr>
          <p:cNvPr id="12" name="Table 7">
            <a:extLst>
              <a:ext uri="{FF2B5EF4-FFF2-40B4-BE49-F238E27FC236}">
                <a16:creationId xmlns:a16="http://schemas.microsoft.com/office/drawing/2014/main" id="{034A3ECA-0F09-428A-8B79-CF502524A333}"/>
              </a:ext>
            </a:extLst>
          </p:cNvPr>
          <p:cNvGraphicFramePr>
            <a:graphicFrameLocks noGrp="1"/>
          </p:cNvGraphicFramePr>
          <p:nvPr>
            <p:extLst>
              <p:ext uri="{D42A27DB-BD31-4B8C-83A1-F6EECF244321}">
                <p14:modId xmlns:p14="http://schemas.microsoft.com/office/powerpoint/2010/main" val="970798857"/>
              </p:ext>
            </p:extLst>
          </p:nvPr>
        </p:nvGraphicFramePr>
        <p:xfrm>
          <a:off x="229297" y="886641"/>
          <a:ext cx="9372695" cy="1365556"/>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39">
                  <a:extLst>
                    <a:ext uri="{9D8B030D-6E8A-4147-A177-3AD203B41FA5}">
                      <a16:colId xmlns:a16="http://schemas.microsoft.com/office/drawing/2014/main" val="1349069656"/>
                    </a:ext>
                  </a:extLst>
                </a:gridCol>
                <a:gridCol w="1388852">
                  <a:extLst>
                    <a:ext uri="{9D8B030D-6E8A-4147-A177-3AD203B41FA5}">
                      <a16:colId xmlns:a16="http://schemas.microsoft.com/office/drawing/2014/main" val="3968628279"/>
                    </a:ext>
                  </a:extLst>
                </a:gridCol>
                <a:gridCol w="5045512">
                  <a:extLst>
                    <a:ext uri="{9D8B030D-6E8A-4147-A177-3AD203B41FA5}">
                      <a16:colId xmlns:a16="http://schemas.microsoft.com/office/drawing/2014/main" val="3096327074"/>
                    </a:ext>
                  </a:extLst>
                </a:gridCol>
                <a:gridCol w="1625610">
                  <a:extLst>
                    <a:ext uri="{9D8B030D-6E8A-4147-A177-3AD203B41FA5}">
                      <a16:colId xmlns:a16="http://schemas.microsoft.com/office/drawing/2014/main" val="2427349180"/>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Fonte de </a:t>
                      </a:r>
                      <a:r>
                        <a:rPr lang="pt-BR" sz="1000" b="1" noProof="0" dirty="0"/>
                        <a:t>analise</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O que é?</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04969">
                <a:tc>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4647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mn-lt"/>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Plan de Contingencia de Transporte de Materiales y Residuos Peligrosos debidamente aprobado por el MTC</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https://portal.mtc.gob.pe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462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7462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7462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7462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Link para el procedimiento de una empresa realizar el trámite de "Plan de contingencia" requisitos y más.</a:t>
                      </a:r>
                    </a:p>
                    <a:p>
                      <a:pPr marL="17462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7462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p>
                      <a:pPr marL="174625" indent="0" algn="l" defTabSz="914400" rtl="0" eaLnBrk="1" fontAlgn="b" latinLnBrk="0" hangingPunct="1"/>
                      <a:endParaRPr lang="es-ES" sz="600" b="0" i="0" u="none" strike="noStrike"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462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bl>
          </a:graphicData>
        </a:graphic>
      </p:graphicFrame>
    </p:spTree>
    <p:extLst>
      <p:ext uri="{BB962C8B-B14F-4D97-AF65-F5344CB8AC3E}">
        <p14:creationId xmlns:p14="http://schemas.microsoft.com/office/powerpoint/2010/main" val="24647465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2" name="Imagem 11" descr="Grupo de pessoas com roupas laranja&#10;&#10;Descrição gerada automaticamente">
            <a:extLst>
              <a:ext uri="{FF2B5EF4-FFF2-40B4-BE49-F238E27FC236}">
                <a16:creationId xmlns:a16="http://schemas.microsoft.com/office/drawing/2014/main" id="{6D01CCC6-F303-4EA0-9D7D-5B5F9CE1754D}"/>
              </a:ext>
            </a:extLst>
          </p:cNvPr>
          <p:cNvPicPr>
            <a:picLocks noChangeAspect="1"/>
          </p:cNvPicPr>
          <p:nvPr/>
        </p:nvPicPr>
        <p:blipFill>
          <a:blip r:embed="rId2">
            <a:alphaModFix amt="9000"/>
            <a:extLst>
              <a:ext uri="{28A0092B-C50C-407E-A947-70E740481C1C}">
                <a14:useLocalDpi xmlns:a14="http://schemas.microsoft.com/office/drawing/2010/main" val="0"/>
              </a:ext>
            </a:extLst>
          </a:blip>
          <a:stretch>
            <a:fillRect/>
          </a:stretch>
        </p:blipFill>
        <p:spPr>
          <a:xfrm>
            <a:off x="0" y="21376"/>
            <a:ext cx="9864766" cy="6836623"/>
          </a:xfrm>
          <a:prstGeom prst="rect">
            <a:avLst/>
          </a:prstGeom>
        </p:spPr>
      </p:pic>
      <p:sp>
        <p:nvSpPr>
          <p:cNvPr id="8" name="CaixaDeTexto 7">
            <a:extLst>
              <a:ext uri="{FF2B5EF4-FFF2-40B4-BE49-F238E27FC236}">
                <a16:creationId xmlns:a16="http://schemas.microsoft.com/office/drawing/2014/main" id="{FAE2D208-4109-4045-939B-D21DB6D58B14}"/>
              </a:ext>
            </a:extLst>
          </p:cNvPr>
          <p:cNvSpPr txBox="1"/>
          <p:nvPr/>
        </p:nvSpPr>
        <p:spPr>
          <a:xfrm>
            <a:off x="429568" y="867204"/>
            <a:ext cx="9005629" cy="696024"/>
          </a:xfrm>
          <a:prstGeom prst="rect">
            <a:avLst/>
          </a:prstGeom>
          <a:noFill/>
        </p:spPr>
        <p:txBody>
          <a:bodyPr wrap="square">
            <a:spAutoFit/>
          </a:bodyPr>
          <a:lstStyle/>
          <a:p>
            <a:r>
              <a:rPr lang="es-ES" sz="1000" dirty="0">
                <a:solidFill>
                  <a:schemeClr val="bg1"/>
                </a:solidFill>
                <a:latin typeface="Verdana Pro SemiBold" panose="020B0704030504040204" pitchFamily="34" charset="0"/>
              </a:rPr>
              <a:t>Además de los documentos solicitados a los proveedores, tenemos una búsqueda de documentos públicos como puede ver:</a:t>
            </a:r>
            <a:endParaRPr lang="pt-BR" sz="1000" dirty="0">
              <a:solidFill>
                <a:schemeClr val="bg1"/>
              </a:solidFill>
              <a:latin typeface="Verdana Pro SemiBold" panose="020B0704030504040204" pitchFamily="34" charset="0"/>
            </a:endParaRPr>
          </a:p>
          <a:p>
            <a:endParaRPr lang="pt-BR" sz="1000" dirty="0">
              <a:solidFill>
                <a:schemeClr val="bg1"/>
              </a:solidFill>
              <a:latin typeface="Verdana Pro SemiBold" panose="020B0704030504040204" pitchFamily="34" charset="0"/>
            </a:endParaRPr>
          </a:p>
          <a:p>
            <a:endParaRPr lang="pt-BR" sz="1000" dirty="0">
              <a:solidFill>
                <a:schemeClr val="bg1"/>
              </a:solidFill>
              <a:latin typeface="Verdana Pro SemiBold" panose="020B0704030504040204" pitchFamily="34" charset="0"/>
            </a:endParaRPr>
          </a:p>
          <a:p>
            <a:endParaRPr lang="pt-BR" sz="923" dirty="0">
              <a:solidFill>
                <a:schemeClr val="bg1"/>
              </a:solidFill>
              <a:latin typeface="Verdana Pro SemiBold" panose="020B0704030504040204" pitchFamily="34" charset="0"/>
            </a:endParaRPr>
          </a:p>
        </p:txBody>
      </p:sp>
      <p:sp>
        <p:nvSpPr>
          <p:cNvPr id="36" name="Retângulo: Cantos Arredondados 35">
            <a:extLst>
              <a:ext uri="{FF2B5EF4-FFF2-40B4-BE49-F238E27FC236}">
                <a16:creationId xmlns:a16="http://schemas.microsoft.com/office/drawing/2014/main" id="{3049A0E2-D3F7-4109-A8BA-8EC3B2F30DB2}"/>
              </a:ext>
            </a:extLst>
          </p:cNvPr>
          <p:cNvSpPr/>
          <p:nvPr/>
        </p:nvSpPr>
        <p:spPr>
          <a:xfrm>
            <a:off x="1140" y="644493"/>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37" name="CaixaDeTexto 36">
            <a:extLst>
              <a:ext uri="{FF2B5EF4-FFF2-40B4-BE49-F238E27FC236}">
                <a16:creationId xmlns:a16="http://schemas.microsoft.com/office/drawing/2014/main" id="{AE41D1F6-21D2-4714-84B5-B92446287B3E}"/>
              </a:ext>
            </a:extLst>
          </p:cNvPr>
          <p:cNvSpPr txBox="1"/>
          <p:nvPr/>
        </p:nvSpPr>
        <p:spPr>
          <a:xfrm>
            <a:off x="495426" y="227692"/>
            <a:ext cx="6253717" cy="433196"/>
          </a:xfrm>
          <a:prstGeom prst="rect">
            <a:avLst/>
          </a:prstGeom>
          <a:noFill/>
        </p:spPr>
        <p:txBody>
          <a:bodyPr wrap="square" rtlCol="0">
            <a:spAutoFit/>
          </a:bodyPr>
          <a:lstStyle/>
          <a:p>
            <a:r>
              <a:rPr lang="pt-BR" sz="2215" b="1" dirty="0">
                <a:solidFill>
                  <a:schemeClr val="bg1"/>
                </a:solidFill>
                <a:latin typeface="Verdana" panose="020B0604030504040204" pitchFamily="34" charset="0"/>
                <a:ea typeface="Verdana" panose="020B0604030504040204" pitchFamily="34" charset="0"/>
                <a:cs typeface="Segoe UI" panose="020B0502040204020203" pitchFamily="34" charset="0"/>
              </a:rPr>
              <a:t>DOCUMENTACIÓN INVESTIGADA</a:t>
            </a:r>
          </a:p>
        </p:txBody>
      </p:sp>
      <p:graphicFrame>
        <p:nvGraphicFramePr>
          <p:cNvPr id="13" name="Table 7">
            <a:extLst>
              <a:ext uri="{FF2B5EF4-FFF2-40B4-BE49-F238E27FC236}">
                <a16:creationId xmlns:a16="http://schemas.microsoft.com/office/drawing/2014/main" id="{6F459D89-FF41-4716-AD20-0E6DA683DCAD}"/>
              </a:ext>
            </a:extLst>
          </p:cNvPr>
          <p:cNvGraphicFramePr>
            <a:graphicFrameLocks noGrp="1"/>
          </p:cNvGraphicFramePr>
          <p:nvPr>
            <p:extLst>
              <p:ext uri="{D42A27DB-BD31-4B8C-83A1-F6EECF244321}">
                <p14:modId xmlns:p14="http://schemas.microsoft.com/office/powerpoint/2010/main" val="1284047953"/>
              </p:ext>
            </p:extLst>
          </p:nvPr>
        </p:nvGraphicFramePr>
        <p:xfrm>
          <a:off x="276159" y="1215216"/>
          <a:ext cx="9372695" cy="4630982"/>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39">
                  <a:extLst>
                    <a:ext uri="{9D8B030D-6E8A-4147-A177-3AD203B41FA5}">
                      <a16:colId xmlns:a16="http://schemas.microsoft.com/office/drawing/2014/main" val="1349069656"/>
                    </a:ext>
                  </a:extLst>
                </a:gridCol>
                <a:gridCol w="1388852">
                  <a:extLst>
                    <a:ext uri="{9D8B030D-6E8A-4147-A177-3AD203B41FA5}">
                      <a16:colId xmlns:a16="http://schemas.microsoft.com/office/drawing/2014/main" val="3968628279"/>
                    </a:ext>
                  </a:extLst>
                </a:gridCol>
                <a:gridCol w="5026785">
                  <a:extLst>
                    <a:ext uri="{9D8B030D-6E8A-4147-A177-3AD203B41FA5}">
                      <a16:colId xmlns:a16="http://schemas.microsoft.com/office/drawing/2014/main" val="3096327074"/>
                    </a:ext>
                  </a:extLst>
                </a:gridCol>
                <a:gridCol w="1644337">
                  <a:extLst>
                    <a:ext uri="{9D8B030D-6E8A-4147-A177-3AD203B41FA5}">
                      <a16:colId xmlns:a16="http://schemas.microsoft.com/office/drawing/2014/main" val="858520617"/>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Fonte de </a:t>
                      </a:r>
                      <a:r>
                        <a:rPr lang="pt-BR" sz="1000" b="1" noProof="0" dirty="0"/>
                        <a:t>analise</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O que é?</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720000">
                <a:tc rowSpan="6">
                  <a:txBody>
                    <a:bodyPr/>
                    <a:lstStyle/>
                    <a:p>
                      <a:pPr algn="ctr"/>
                      <a:r>
                        <a:rPr lang="en-US" sz="1050" b="1" dirty="0" err="1">
                          <a:solidFill>
                            <a:schemeClr val="bg1"/>
                          </a:solidFill>
                        </a:rPr>
                        <a:t>Documentación</a:t>
                      </a:r>
                      <a:endParaRPr lang="en-US" sz="1000" b="1" dirty="0">
                        <a:solidFill>
                          <a:schemeClr val="bg1"/>
                        </a:solidFill>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174625" indent="0" algn="l" defTabSz="914400" rtl="0" eaLnBrk="1" fontAlgn="ctr" latinLnBrk="0" hangingPunct="1"/>
                      <a:r>
                        <a:rPr lang="pt-BR" sz="600" b="1" i="0" kern="1200" dirty="0" err="1">
                          <a:solidFill>
                            <a:schemeClr val="tx1"/>
                          </a:solidFill>
                          <a:effectLst/>
                          <a:latin typeface="Verdana" panose="020B0604030504040204" pitchFamily="34" charset="0"/>
                          <a:ea typeface="Verdana" panose="020B0604030504040204" pitchFamily="34" charset="0"/>
                          <a:cs typeface="+mn-cs"/>
                        </a:rPr>
                        <a:t>Riesgo</a:t>
                      </a:r>
                      <a:r>
                        <a:rPr lang="pt-BR" sz="600" b="1" i="0" kern="1200" dirty="0">
                          <a:solidFill>
                            <a:schemeClr val="tx1"/>
                          </a:solidFill>
                          <a:effectLst/>
                          <a:latin typeface="Verdana" panose="020B0604030504040204" pitchFamily="34" charset="0"/>
                          <a:ea typeface="Verdana" panose="020B0604030504040204" pitchFamily="34" charset="0"/>
                          <a:cs typeface="+mn-cs"/>
                        </a:rPr>
                        <a:t> Financeiro (</a:t>
                      </a:r>
                      <a:r>
                        <a:rPr lang="pt-BR" sz="600" b="1" i="0" kern="1200" dirty="0" err="1">
                          <a:solidFill>
                            <a:schemeClr val="tx1"/>
                          </a:solidFill>
                          <a:effectLst/>
                          <a:latin typeface="Verdana" panose="020B0604030504040204" pitchFamily="34" charset="0"/>
                          <a:ea typeface="Verdana" panose="020B0604030504040204" pitchFamily="34" charset="0"/>
                          <a:cs typeface="+mn-cs"/>
                        </a:rPr>
                        <a:t>Sentinel</a:t>
                      </a:r>
                      <a:r>
                        <a:rPr lang="pt-BR" sz="600" b="1" i="0" kern="1200" dirty="0">
                          <a:solidFill>
                            <a:schemeClr val="tx1"/>
                          </a:solidFill>
                          <a:effectLst/>
                          <a:latin typeface="Verdana" panose="020B0604030504040204" pitchFamily="34" charset="0"/>
                          <a:ea typeface="Verdana" panose="020B0604030504040204" pitchFamily="34" charset="0"/>
                          <a:cs typeface="+mn-cs"/>
                        </a:rPr>
                        <a:t>) </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indent="0" algn="ctr" fontAlgn="b"/>
                      <a:r>
                        <a:rPr lang="es-ES" sz="600" b="0" i="0" kern="1200" dirty="0">
                          <a:solidFill>
                            <a:schemeClr val="tx1"/>
                          </a:solidFill>
                          <a:effectLst/>
                          <a:latin typeface="Verdana" panose="020B0604030504040204" pitchFamily="34" charset="0"/>
                          <a:ea typeface="Verdana" panose="020B0604030504040204" pitchFamily="34" charset="0"/>
                          <a:cs typeface="+mn-cs"/>
                        </a:rPr>
                        <a:t>https://www.sentinelperu.com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indent="0" algn="ctr" defTabSz="914400" rtl="0" eaLnBrk="1" fontAlgn="b" latinLnBrk="0" hangingPunct="1"/>
                      <a:br>
                        <a:rPr lang="pt-BR" sz="600" b="0" i="0" kern="1200" dirty="0">
                          <a:solidFill>
                            <a:schemeClr val="tx1"/>
                          </a:solidFill>
                          <a:effectLst/>
                          <a:latin typeface="Verdana" panose="020B0604030504040204" pitchFamily="34" charset="0"/>
                          <a:ea typeface="Verdana" panose="020B0604030504040204" pitchFamily="34" charset="0"/>
                          <a:cs typeface="+mn-cs"/>
                        </a:rPr>
                      </a:br>
                      <a:r>
                        <a:rPr lang="pt-BR" sz="600" b="0" i="0" kern="1200" dirty="0">
                          <a:solidFill>
                            <a:schemeClr val="tx1"/>
                          </a:solidFill>
                          <a:effectLst/>
                          <a:latin typeface="Verdana" panose="020B0604030504040204" pitchFamily="34" charset="0"/>
                          <a:ea typeface="Verdana" panose="020B0604030504040204" pitchFamily="34" charset="0"/>
                          <a:cs typeface="+mn-cs"/>
                        </a:rPr>
                        <a:t>0 (Valor 0) - No registra |  1  (Valor 0 até 0.001) - Mínimo </a:t>
                      </a:r>
                      <a:r>
                        <a:rPr lang="pt-BR" sz="600" b="0" i="0" kern="1200" dirty="0" err="1">
                          <a:solidFill>
                            <a:schemeClr val="tx1"/>
                          </a:solidFill>
                          <a:effectLst/>
                          <a:latin typeface="Verdana" panose="020B0604030504040204" pitchFamily="34" charset="0"/>
                          <a:ea typeface="Verdana" panose="020B0604030504040204" pitchFamily="34" charset="0"/>
                          <a:cs typeface="+mn-cs"/>
                        </a:rPr>
                        <a:t>Riesgo</a:t>
                      </a:r>
                      <a:r>
                        <a:rPr lang="pt-BR" sz="600" b="0" i="0" kern="1200" dirty="0">
                          <a:solidFill>
                            <a:schemeClr val="tx1"/>
                          </a:solidFill>
                          <a:effectLst/>
                          <a:latin typeface="Verdana" panose="020B0604030504040204" pitchFamily="34" charset="0"/>
                          <a:ea typeface="Verdana" panose="020B0604030504040204" pitchFamily="34" charset="0"/>
                          <a:cs typeface="+mn-cs"/>
                        </a:rPr>
                        <a:t> |  2 (Valor 0.001 até 2) - Mediano </a:t>
                      </a:r>
                      <a:r>
                        <a:rPr lang="pt-BR" sz="600" b="0" i="0" kern="1200" dirty="0" err="1">
                          <a:solidFill>
                            <a:schemeClr val="tx1"/>
                          </a:solidFill>
                          <a:effectLst/>
                          <a:latin typeface="Verdana" panose="020B0604030504040204" pitchFamily="34" charset="0"/>
                          <a:ea typeface="Verdana" panose="020B0604030504040204" pitchFamily="34" charset="0"/>
                          <a:cs typeface="+mn-cs"/>
                        </a:rPr>
                        <a:t>Riesgo</a:t>
                      </a:r>
                      <a:r>
                        <a:rPr lang="pt-BR" sz="600" b="0" i="0" kern="1200" dirty="0">
                          <a:solidFill>
                            <a:schemeClr val="tx1"/>
                          </a:solidFill>
                          <a:effectLst/>
                          <a:latin typeface="Verdana" panose="020B0604030504040204" pitchFamily="34" charset="0"/>
                          <a:ea typeface="Verdana" panose="020B0604030504040204" pitchFamily="34" charset="0"/>
                          <a:cs typeface="+mn-cs"/>
                        </a:rPr>
                        <a:t> |  3  (Valor 2 até 6) - Alto </a:t>
                      </a:r>
                      <a:r>
                        <a:rPr lang="pt-BR" sz="600" b="0" i="0" kern="1200" dirty="0" err="1">
                          <a:solidFill>
                            <a:schemeClr val="tx1"/>
                          </a:solidFill>
                          <a:effectLst/>
                          <a:latin typeface="Verdana" panose="020B0604030504040204" pitchFamily="34" charset="0"/>
                          <a:ea typeface="Verdana" panose="020B0604030504040204" pitchFamily="34" charset="0"/>
                          <a:cs typeface="+mn-cs"/>
                        </a:rPr>
                        <a:t>Riesgo</a:t>
                      </a:r>
                      <a:endParaRPr lang="pt-BR" sz="600" b="0" i="0"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pt-BR" sz="600" b="1" i="0" kern="1200" dirty="0">
                          <a:solidFill>
                            <a:schemeClr val="tx1"/>
                          </a:solidFill>
                          <a:effectLst/>
                          <a:latin typeface="Verdana" panose="020B0604030504040204" pitchFamily="34" charset="0"/>
                          <a:ea typeface="Verdana" panose="020B0604030504040204" pitchFamily="34" charset="0"/>
                          <a:cs typeface="+mn-cs"/>
                        </a:rPr>
                        <a:t>ALTO</a:t>
                      </a:r>
                    </a:p>
                    <a:p>
                      <a:pPr marL="0" indent="0" algn="ctr" defTabSz="914400" rtl="0" eaLnBrk="1" fontAlgn="b" latinLnBrk="0" hangingPunct="1"/>
                      <a:endParaRPr lang="pt-BR" sz="600" b="0" i="0"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extLst>
                  <a:ext uri="{0D108BD9-81ED-4DB2-BD59-A6C34878D82A}">
                    <a16:rowId xmlns:a16="http://schemas.microsoft.com/office/drawing/2014/main" val="666579773"/>
                  </a:ext>
                </a:extLst>
              </a:tr>
              <a:tr h="720000">
                <a:tc vMerge="1">
                  <a:txBody>
                    <a:bodyPr/>
                    <a:lstStyle/>
                    <a:p>
                      <a:endParaRPr lang="pt-BR"/>
                    </a:p>
                  </a:txBody>
                  <a:tcPr/>
                </a:tc>
                <a:tc>
                  <a:txBody>
                    <a:bodyPr/>
                    <a:lstStyle/>
                    <a:p>
                      <a:pPr marL="174625" indent="0" algn="l" defTabSz="914400" rtl="0" eaLnBrk="1" fontAlgn="ctr"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del proveedor en SUNARP</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algn="ctr" fontAlgn="b"/>
                      <a:r>
                        <a:rPr lang="es-ES" sz="600" b="0" i="0" kern="1200" dirty="0">
                          <a:solidFill>
                            <a:schemeClr val="tx1"/>
                          </a:solidFill>
                          <a:effectLst/>
                          <a:latin typeface="Verdana" panose="020B0604030504040204" pitchFamily="34" charset="0"/>
                          <a:ea typeface="Verdana" panose="020B0604030504040204" pitchFamily="34" charset="0"/>
                          <a:cs typeface="+mn-cs"/>
                        </a:rPr>
                        <a:t>https://www.sunarp.gob.pe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indent="0" algn="ctr" defTabSz="914400" rtl="0" eaLnBrk="1" fontAlgn="b" latinLnBrk="0" hangingPunct="1"/>
                      <a:r>
                        <a:rPr lang="pt-BR" sz="600" b="0" i="0" kern="1200" dirty="0" err="1">
                          <a:solidFill>
                            <a:schemeClr val="tx1"/>
                          </a:solidFill>
                          <a:effectLst/>
                          <a:latin typeface="Verdana" panose="020B0604030504040204" pitchFamily="34" charset="0"/>
                          <a:ea typeface="Verdana" panose="020B0604030504040204" pitchFamily="34" charset="0"/>
                          <a:cs typeface="+mn-cs"/>
                        </a:rPr>
                        <a:t>Superintendencia</a:t>
                      </a:r>
                      <a:r>
                        <a:rPr lang="pt-BR" sz="600" b="0" i="0" kern="1200" dirty="0">
                          <a:solidFill>
                            <a:schemeClr val="tx1"/>
                          </a:solidFill>
                          <a:effectLst/>
                          <a:latin typeface="Verdana" panose="020B0604030504040204" pitchFamily="34" charset="0"/>
                          <a:ea typeface="Verdana" panose="020B0604030504040204" pitchFamily="34" charset="0"/>
                          <a:cs typeface="+mn-cs"/>
                        </a:rPr>
                        <a:t> Nacional de Registros </a:t>
                      </a:r>
                      <a:r>
                        <a:rPr lang="pt-BR" sz="600" b="0" i="0" kern="1200" dirty="0" err="1">
                          <a:solidFill>
                            <a:schemeClr val="tx1"/>
                          </a:solidFill>
                          <a:effectLst/>
                          <a:latin typeface="Verdana" panose="020B0604030504040204" pitchFamily="34" charset="0"/>
                          <a:ea typeface="Verdana" panose="020B0604030504040204" pitchFamily="34" charset="0"/>
                          <a:cs typeface="+mn-cs"/>
                        </a:rPr>
                        <a:t>Publicos</a:t>
                      </a:r>
                      <a:r>
                        <a:rPr lang="pt-BR" sz="600" b="0" i="0" kern="1200" dirty="0">
                          <a:solidFill>
                            <a:schemeClr val="tx1"/>
                          </a:solidFill>
                          <a:effectLst/>
                          <a:latin typeface="Verdana" panose="020B0604030504040204" pitchFamily="34" charset="0"/>
                          <a:ea typeface="Verdana" panose="020B0604030504040204" pitchFamily="34" charset="0"/>
                          <a:cs typeface="+mn-cs"/>
                        </a:rPr>
                        <a:t>: </a:t>
                      </a:r>
                      <a:r>
                        <a:rPr lang="pt-BR" sz="600" b="0" i="0" kern="1200" dirty="0" err="1">
                          <a:solidFill>
                            <a:schemeClr val="tx1"/>
                          </a:solidFill>
                          <a:effectLst/>
                          <a:latin typeface="Verdana" panose="020B0604030504040204" pitchFamily="34" charset="0"/>
                          <a:ea typeface="Verdana" panose="020B0604030504040204" pitchFamily="34" charset="0"/>
                          <a:cs typeface="+mn-cs"/>
                        </a:rPr>
                        <a:t>Validación</a:t>
                      </a:r>
                      <a:r>
                        <a:rPr lang="pt-BR" sz="600" b="0" i="0" kern="1200" dirty="0">
                          <a:solidFill>
                            <a:schemeClr val="tx1"/>
                          </a:solidFill>
                          <a:effectLst/>
                          <a:latin typeface="Verdana" panose="020B0604030504040204" pitchFamily="34" charset="0"/>
                          <a:ea typeface="Verdana" panose="020B0604030504040204" pitchFamily="34" charset="0"/>
                          <a:cs typeface="+mn-cs"/>
                        </a:rPr>
                        <a:t> por </a:t>
                      </a:r>
                      <a:r>
                        <a:rPr lang="pt-BR" sz="600" b="0" i="0" kern="1200" dirty="0" err="1">
                          <a:solidFill>
                            <a:schemeClr val="tx1"/>
                          </a:solidFill>
                          <a:effectLst/>
                          <a:latin typeface="Verdana" panose="020B0604030504040204" pitchFamily="34" charset="0"/>
                          <a:ea typeface="Verdana" panose="020B0604030504040204" pitchFamily="34" charset="0"/>
                          <a:cs typeface="+mn-cs"/>
                        </a:rPr>
                        <a:t>razón</a:t>
                      </a:r>
                      <a:r>
                        <a:rPr lang="pt-BR" sz="600" b="0" i="0" kern="1200" dirty="0">
                          <a:solidFill>
                            <a:schemeClr val="tx1"/>
                          </a:solidFill>
                          <a:effectLst/>
                          <a:latin typeface="Verdana" panose="020B0604030504040204" pitchFamily="34" charset="0"/>
                          <a:ea typeface="Verdana" panose="020B0604030504040204" pitchFamily="34" charset="0"/>
                          <a:cs typeface="+mn-cs"/>
                        </a:rPr>
                        <a:t> social, proporciona número de partida registral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pt-BR" sz="600" b="1" i="0" kern="1200" dirty="0">
                          <a:solidFill>
                            <a:schemeClr val="tx1"/>
                          </a:solidFill>
                          <a:effectLst/>
                          <a:latin typeface="Verdana" panose="020B0604030504040204" pitchFamily="34" charset="0"/>
                          <a:ea typeface="Verdana" panose="020B0604030504040204" pitchFamily="34" charset="0"/>
                          <a:cs typeface="+mn-cs"/>
                        </a:rPr>
                        <a:t>ALTO</a:t>
                      </a:r>
                    </a:p>
                    <a:p>
                      <a:pPr marL="0" indent="0" algn="ctr" defTabSz="914400" rtl="0" eaLnBrk="1" fontAlgn="b" latinLnBrk="0" hangingPunct="1"/>
                      <a:endParaRPr lang="pt-BR" sz="600" b="0" i="0"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extLst>
                  <a:ext uri="{0D108BD9-81ED-4DB2-BD59-A6C34878D82A}">
                    <a16:rowId xmlns:a16="http://schemas.microsoft.com/office/drawing/2014/main" val="1530735428"/>
                  </a:ext>
                </a:extLst>
              </a:tr>
              <a:tr h="720000">
                <a:tc vMerge="1">
                  <a:txBody>
                    <a:bodyPr/>
                    <a:lstStyle/>
                    <a:p>
                      <a:endParaRPr lang="pt-BR"/>
                    </a:p>
                  </a:txBody>
                  <a:tcPr/>
                </a:tc>
                <a:tc>
                  <a:txBody>
                    <a:bodyPr/>
                    <a:lstStyle/>
                    <a:p>
                      <a:pPr marL="174625" indent="0" algn="l" defTabSz="914400" rtl="0" eaLnBrk="1" fontAlgn="ctr"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Ficha </a:t>
                      </a:r>
                      <a:r>
                        <a:rPr lang="pt-BR" sz="600" b="1" i="0" kern="1200" dirty="0" err="1">
                          <a:solidFill>
                            <a:schemeClr val="tx1"/>
                          </a:solidFill>
                          <a:effectLst/>
                          <a:latin typeface="Verdana" panose="020B0604030504040204" pitchFamily="34" charset="0"/>
                          <a:ea typeface="Verdana" panose="020B0604030504040204" pitchFamily="34" charset="0"/>
                          <a:cs typeface="+mn-cs"/>
                        </a:rPr>
                        <a:t>Ruc</a:t>
                      </a:r>
                      <a:r>
                        <a:rPr lang="pt-BR" sz="600" b="1" i="0" kern="1200" dirty="0">
                          <a:solidFill>
                            <a:schemeClr val="tx1"/>
                          </a:solidFill>
                          <a:effectLst/>
                          <a:latin typeface="Verdana" panose="020B0604030504040204" pitchFamily="34" charset="0"/>
                          <a:ea typeface="Verdana" panose="020B0604030504040204" pitchFamily="34" charset="0"/>
                          <a:cs typeface="+mn-cs"/>
                        </a:rPr>
                        <a:t> - SUNAT</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algn="ctr" fontAlgn="b"/>
                      <a:r>
                        <a:rPr lang="es-ES" sz="600" b="0" i="0" kern="1200" dirty="0">
                          <a:solidFill>
                            <a:schemeClr val="tx1"/>
                          </a:solidFill>
                          <a:effectLst/>
                          <a:latin typeface="Verdana" panose="020B0604030504040204" pitchFamily="34" charset="0"/>
                          <a:ea typeface="Verdana" panose="020B0604030504040204" pitchFamily="34" charset="0"/>
                          <a:cs typeface="+mn-cs"/>
                        </a:rPr>
                        <a:t>https://e-consultaruc.sunat.gob.pe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indent="0" algn="ctr" defTabSz="914400" rtl="0" eaLnBrk="1" fontAlgn="b" latinLnBrk="0" hangingPunct="1"/>
                      <a:endParaRPr lang="pt-BR" sz="600" b="0" i="0"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indent="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extLst>
                  <a:ext uri="{0D108BD9-81ED-4DB2-BD59-A6C34878D82A}">
                    <a16:rowId xmlns:a16="http://schemas.microsoft.com/office/drawing/2014/main" val="1978815133"/>
                  </a:ext>
                </a:extLst>
              </a:tr>
              <a:tr h="720000">
                <a:tc vMerge="1">
                  <a:txBody>
                    <a:bodyPr/>
                    <a:lstStyle/>
                    <a:p>
                      <a:endParaRPr lang="pt-BR"/>
                    </a:p>
                  </a:txBody>
                  <a:tcPr/>
                </a:tc>
                <a:tc>
                  <a:txBody>
                    <a:bodyPr/>
                    <a:lstStyle/>
                    <a:p>
                      <a:pPr marL="174625" indent="0" algn="l" defTabSz="914400" rtl="0" eaLnBrk="1" fontAlgn="ctr"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Certificaciones (ISO 9001, ISO 14001, OHSAS 18001, BASC etc.)</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algn="ctr" fontAlgn="b"/>
                      <a:r>
                        <a:rPr lang="es-ES" sz="600" b="0" i="0" kern="1200" dirty="0">
                          <a:solidFill>
                            <a:schemeClr val="tx1"/>
                          </a:solidFill>
                          <a:effectLst/>
                          <a:latin typeface="Verdana" panose="020B0604030504040204" pitchFamily="34" charset="0"/>
                          <a:ea typeface="Verdana" panose="020B0604030504040204" pitchFamily="34" charset="0"/>
                          <a:cs typeface="+mn-cs"/>
                        </a:rPr>
                        <a:t>https://www.bascperu.org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indent="0" algn="ctr" defTabSz="914400" rtl="0" eaLnBrk="1" fontAlgn="b" latinLnBrk="0" hangingPunct="1"/>
                      <a:r>
                        <a:rPr lang="es-ES" sz="600" b="0" i="0" kern="1200" dirty="0">
                          <a:solidFill>
                            <a:schemeClr val="tx1"/>
                          </a:solidFill>
                          <a:effectLst/>
                          <a:latin typeface="Verdana" panose="020B0604030504040204" pitchFamily="34" charset="0"/>
                          <a:ea typeface="Verdana" panose="020B0604030504040204" pitchFamily="34" charset="0"/>
                          <a:cs typeface="+mn-cs"/>
                        </a:rPr>
                        <a:t>Consulta por ISO 37001/9001 o por la </a:t>
                      </a:r>
                      <a:r>
                        <a:rPr lang="es-ES" sz="600" b="0" i="0" kern="1200" dirty="0" err="1">
                          <a:solidFill>
                            <a:schemeClr val="tx1"/>
                          </a:solidFill>
                          <a:effectLst/>
                          <a:latin typeface="Verdana" panose="020B0604030504040204" pitchFamily="34" charset="0"/>
                          <a:ea typeface="Verdana" panose="020B0604030504040204" pitchFamily="34" charset="0"/>
                          <a:cs typeface="+mn-cs"/>
                        </a:rPr>
                        <a:t>razon</a:t>
                      </a:r>
                      <a:r>
                        <a:rPr lang="es-ES" sz="600" b="0" i="0" kern="1200" dirty="0">
                          <a:solidFill>
                            <a:schemeClr val="tx1"/>
                          </a:solidFill>
                          <a:effectLst/>
                          <a:latin typeface="Verdana" panose="020B0604030504040204" pitchFamily="34" charset="0"/>
                          <a:ea typeface="Verdana" panose="020B0604030504040204" pitchFamily="34" charset="0"/>
                          <a:cs typeface="+mn-cs"/>
                        </a:rPr>
                        <a:t> social y proporciona validación, Vigencia y periodo de la vigencia</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indent="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NO PONTUA</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extLst>
                  <a:ext uri="{0D108BD9-81ED-4DB2-BD59-A6C34878D82A}">
                    <a16:rowId xmlns:a16="http://schemas.microsoft.com/office/drawing/2014/main" val="1726729669"/>
                  </a:ext>
                </a:extLst>
              </a:tr>
              <a:tr h="720000">
                <a:tc vMerge="1">
                  <a:txBody>
                    <a:bodyPr/>
                    <a:lstStyle/>
                    <a:p>
                      <a:endParaRPr lang="pt-BR"/>
                    </a:p>
                  </a:txBody>
                  <a:tcPr/>
                </a:tc>
                <a:tc>
                  <a:txBody>
                    <a:bodyPr/>
                    <a:lstStyle/>
                    <a:p>
                      <a:pPr marL="174625" indent="0" algn="l" defTabSz="914400" rtl="0" eaLnBrk="1" fontAlgn="ctr"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Nacional de proveedores bienes y servicios</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algn="ctr" fontAlgn="b"/>
                      <a:r>
                        <a:rPr lang="es-ES" sz="600" b="0" i="0" kern="1200" dirty="0">
                          <a:solidFill>
                            <a:schemeClr val="tx1"/>
                          </a:solidFill>
                          <a:effectLst/>
                          <a:latin typeface="Verdana" panose="020B0604030504040204" pitchFamily="34" charset="0"/>
                          <a:ea typeface="Verdana" panose="020B0604030504040204" pitchFamily="34" charset="0"/>
                          <a:cs typeface="+mn-cs"/>
                        </a:rPr>
                        <a:t>https://www.rnp.gob.pe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indent="0" algn="ctr" defTabSz="914400" rtl="0" eaLnBrk="1" fontAlgn="b" latinLnBrk="0" hangingPunct="1"/>
                      <a:r>
                        <a:rPr lang="pt-BR" sz="600" b="0" i="0" kern="1200" dirty="0">
                          <a:solidFill>
                            <a:schemeClr val="tx1"/>
                          </a:solidFill>
                          <a:effectLst/>
                          <a:latin typeface="Verdana" panose="020B0604030504040204" pitchFamily="34" charset="0"/>
                          <a:ea typeface="Verdana" panose="020B0604030504040204" pitchFamily="34" charset="0"/>
                          <a:cs typeface="+mn-cs"/>
                        </a:rPr>
                        <a:t>Verifica si esta registrado para ser </a:t>
                      </a:r>
                      <a:r>
                        <a:rPr lang="pt-BR" sz="600" b="0" i="0" kern="1200" dirty="0" err="1">
                          <a:solidFill>
                            <a:schemeClr val="tx1"/>
                          </a:solidFill>
                          <a:effectLst/>
                          <a:latin typeface="Verdana" panose="020B0604030504040204" pitchFamily="34" charset="0"/>
                          <a:ea typeface="Verdana" panose="020B0604030504040204" pitchFamily="34" charset="0"/>
                          <a:cs typeface="+mn-cs"/>
                        </a:rPr>
                        <a:t>proveedor</a:t>
                      </a:r>
                      <a:r>
                        <a:rPr lang="pt-BR" sz="600" b="0" i="0" kern="1200" dirty="0">
                          <a:solidFill>
                            <a:schemeClr val="tx1"/>
                          </a:solidFill>
                          <a:effectLst/>
                          <a:latin typeface="Verdana" panose="020B0604030504040204" pitchFamily="34" charset="0"/>
                          <a:ea typeface="Verdana" panose="020B0604030504040204" pitchFamily="34" charset="0"/>
                          <a:cs typeface="+mn-cs"/>
                        </a:rPr>
                        <a:t> del estado </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indent="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extLst>
                  <a:ext uri="{0D108BD9-81ED-4DB2-BD59-A6C34878D82A}">
                    <a16:rowId xmlns:a16="http://schemas.microsoft.com/office/drawing/2014/main" val="4074276326"/>
                  </a:ext>
                </a:extLst>
              </a:tr>
              <a:tr h="720000">
                <a:tc vMerge="1">
                  <a:txBody>
                    <a:bodyPr/>
                    <a:lstStyle/>
                    <a:p>
                      <a:endParaRPr lang="pt-BR"/>
                    </a:p>
                  </a:txBody>
                  <a:tcPr/>
                </a:tc>
                <a:tc>
                  <a:txBody>
                    <a:bodyPr/>
                    <a:lstStyle/>
                    <a:p>
                      <a:pPr marL="174625" indent="0" algn="l" defTabSz="914400" rtl="0" eaLnBrk="1" fontAlgn="ctr" latinLnBrk="0" hangingPunct="1"/>
                      <a:r>
                        <a:rPr lang="es-ES" sz="600" b="1" i="0" kern="1200" dirty="0" err="1">
                          <a:solidFill>
                            <a:schemeClr val="tx1"/>
                          </a:solidFill>
                          <a:effectLst/>
                          <a:latin typeface="Verdana" panose="020B0604030504040204" pitchFamily="34" charset="0"/>
                          <a:ea typeface="Verdana" panose="020B0604030504040204" pitchFamily="34" charset="0"/>
                          <a:cs typeface="+mn-cs"/>
                        </a:rPr>
                        <a:t>Busqueda</a:t>
                      </a:r>
                      <a:r>
                        <a:rPr lang="es-ES" sz="600" b="1" i="0" kern="1200" dirty="0">
                          <a:solidFill>
                            <a:schemeClr val="tx1"/>
                          </a:solidFill>
                          <a:effectLst/>
                          <a:latin typeface="Verdana" panose="020B0604030504040204" pitchFamily="34" charset="0"/>
                          <a:ea typeface="Verdana" panose="020B0604030504040204" pitchFamily="34" charset="0"/>
                          <a:cs typeface="+mn-cs"/>
                        </a:rPr>
                        <a:t> de proveedores del Estado</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algn="ctr" fontAlgn="b"/>
                      <a:r>
                        <a:rPr lang="es-ES" sz="600" b="0" i="0" kern="1200" dirty="0">
                          <a:solidFill>
                            <a:schemeClr val="tx1"/>
                          </a:solidFill>
                          <a:effectLst/>
                          <a:latin typeface="Verdana" panose="020B0604030504040204" pitchFamily="34" charset="0"/>
                          <a:ea typeface="Verdana" panose="020B0604030504040204" pitchFamily="34" charset="0"/>
                          <a:cs typeface="+mn-cs"/>
                        </a:rPr>
                        <a:t>https://apps.osce.gob.pe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indent="0" algn="ctr" defTabSz="914400" rtl="0" eaLnBrk="1" fontAlgn="b" latinLnBrk="0" hangingPunct="1"/>
                      <a:r>
                        <a:rPr lang="es-ES" sz="600" b="0" i="0" kern="1200" dirty="0">
                          <a:solidFill>
                            <a:schemeClr val="tx1"/>
                          </a:solidFill>
                          <a:effectLst/>
                          <a:latin typeface="Verdana" panose="020B0604030504040204" pitchFamily="34" charset="0"/>
                          <a:ea typeface="Verdana" panose="020B0604030504040204" pitchFamily="34" charset="0"/>
                          <a:cs typeface="+mn-cs"/>
                        </a:rPr>
                        <a:t>verificar certificados vigentes de bienes y servicios OSCE - Validación por RUC o razón social, proporciona fecha de último contrato, monto y nombre del proyecto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indent="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NO PONTUA</a:t>
                      </a:r>
                    </a:p>
                    <a:p>
                      <a:pPr marL="0" indent="0" algn="ctr" defTabSz="914400" rtl="0" eaLnBrk="1" fontAlgn="b" latinLnBrk="0" hangingPunct="1"/>
                      <a:endParaRPr lang="es-ES" sz="600" b="0" i="0"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extLst>
                  <a:ext uri="{0D108BD9-81ED-4DB2-BD59-A6C34878D82A}">
                    <a16:rowId xmlns:a16="http://schemas.microsoft.com/office/drawing/2014/main" val="4182296917"/>
                  </a:ext>
                </a:extLst>
              </a:tr>
            </a:tbl>
          </a:graphicData>
        </a:graphic>
      </p:graphicFrame>
    </p:spTree>
    <p:extLst>
      <p:ext uri="{BB962C8B-B14F-4D97-AF65-F5344CB8AC3E}">
        <p14:creationId xmlns:p14="http://schemas.microsoft.com/office/powerpoint/2010/main" val="3251168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2" name="Imagem 11" descr="Grupo de pessoas com roupas laranja&#10;&#10;Descrição gerada automaticamente">
            <a:extLst>
              <a:ext uri="{FF2B5EF4-FFF2-40B4-BE49-F238E27FC236}">
                <a16:creationId xmlns:a16="http://schemas.microsoft.com/office/drawing/2014/main" id="{6D01CCC6-F303-4EA0-9D7D-5B5F9CE1754D}"/>
              </a:ext>
            </a:extLst>
          </p:cNvPr>
          <p:cNvPicPr>
            <a:picLocks noChangeAspect="1"/>
          </p:cNvPicPr>
          <p:nvPr/>
        </p:nvPicPr>
        <p:blipFill>
          <a:blip r:embed="rId2">
            <a:alphaModFix amt="9000"/>
            <a:extLst>
              <a:ext uri="{28A0092B-C50C-407E-A947-70E740481C1C}">
                <a14:useLocalDpi xmlns:a14="http://schemas.microsoft.com/office/drawing/2010/main" val="0"/>
              </a:ext>
            </a:extLst>
          </a:blip>
          <a:stretch>
            <a:fillRect/>
          </a:stretch>
        </p:blipFill>
        <p:spPr>
          <a:xfrm>
            <a:off x="0" y="0"/>
            <a:ext cx="9864766" cy="6836623"/>
          </a:xfrm>
          <a:prstGeom prst="rect">
            <a:avLst/>
          </a:prstGeom>
        </p:spPr>
      </p:pic>
      <p:sp>
        <p:nvSpPr>
          <p:cNvPr id="5" name="Retângulo: Cantos Arredondados 4">
            <a:extLst>
              <a:ext uri="{FF2B5EF4-FFF2-40B4-BE49-F238E27FC236}">
                <a16:creationId xmlns:a16="http://schemas.microsoft.com/office/drawing/2014/main" id="{10CF3D1D-2E86-4C87-BC9B-761BA63B2E92}"/>
              </a:ext>
            </a:extLst>
          </p:cNvPr>
          <p:cNvSpPr/>
          <p:nvPr/>
        </p:nvSpPr>
        <p:spPr>
          <a:xfrm>
            <a:off x="1140" y="644493"/>
            <a:ext cx="252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2" name="CaixaDeTexto 1">
            <a:extLst>
              <a:ext uri="{FF2B5EF4-FFF2-40B4-BE49-F238E27FC236}">
                <a16:creationId xmlns:a16="http://schemas.microsoft.com/office/drawing/2014/main" id="{C6E2E82E-4ACC-4C1B-9AEE-CA57A3E4CAA5}"/>
              </a:ext>
            </a:extLst>
          </p:cNvPr>
          <p:cNvSpPr txBox="1"/>
          <p:nvPr/>
        </p:nvSpPr>
        <p:spPr>
          <a:xfrm>
            <a:off x="495427" y="227692"/>
            <a:ext cx="2990914" cy="433196"/>
          </a:xfrm>
          <a:prstGeom prst="rect">
            <a:avLst/>
          </a:prstGeom>
          <a:noFill/>
        </p:spPr>
        <p:txBody>
          <a:bodyPr wrap="square" rtlCol="0">
            <a:spAutoFit/>
          </a:bodyPr>
          <a:lstStyle/>
          <a:p>
            <a:r>
              <a:rPr lang="pt-BR" sz="2215" b="1" dirty="0">
                <a:solidFill>
                  <a:schemeClr val="bg1"/>
                </a:solidFill>
                <a:latin typeface="Verdana" panose="020B0604030504040204" pitchFamily="34" charset="0"/>
                <a:ea typeface="Verdana" panose="020B0604030504040204" pitchFamily="34" charset="0"/>
                <a:cs typeface="Segoe UI" panose="020B0502040204020203" pitchFamily="34" charset="0"/>
              </a:rPr>
              <a:t>CATEGORÍA</a:t>
            </a:r>
          </a:p>
        </p:txBody>
      </p:sp>
      <p:sp>
        <p:nvSpPr>
          <p:cNvPr id="7" name="Retângulo: Cantos Arredondados 6">
            <a:extLst>
              <a:ext uri="{FF2B5EF4-FFF2-40B4-BE49-F238E27FC236}">
                <a16:creationId xmlns:a16="http://schemas.microsoft.com/office/drawing/2014/main" id="{82DEFB2B-5E3D-44A5-9202-936405C328BF}"/>
              </a:ext>
            </a:extLst>
          </p:cNvPr>
          <p:cNvSpPr/>
          <p:nvPr/>
        </p:nvSpPr>
        <p:spPr>
          <a:xfrm>
            <a:off x="203967" y="1082465"/>
            <a:ext cx="9498066" cy="511366"/>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8" name="CaixaDeTexto 7">
            <a:extLst>
              <a:ext uri="{FF2B5EF4-FFF2-40B4-BE49-F238E27FC236}">
                <a16:creationId xmlns:a16="http://schemas.microsoft.com/office/drawing/2014/main" id="{FAE2D208-4109-4045-939B-D21DB6D58B14}"/>
              </a:ext>
            </a:extLst>
          </p:cNvPr>
          <p:cNvSpPr txBox="1"/>
          <p:nvPr/>
        </p:nvSpPr>
        <p:spPr>
          <a:xfrm>
            <a:off x="326267" y="808149"/>
            <a:ext cx="9005629" cy="376385"/>
          </a:xfrm>
          <a:prstGeom prst="rect">
            <a:avLst/>
          </a:prstGeom>
          <a:noFill/>
        </p:spPr>
        <p:txBody>
          <a:bodyPr wrap="square">
            <a:spAutoFit/>
          </a:bodyPr>
          <a:lstStyle/>
          <a:p>
            <a:r>
              <a:rPr lang="es-ES" sz="923" dirty="0">
                <a:solidFill>
                  <a:schemeClr val="bg1"/>
                </a:solidFill>
                <a:latin typeface="Verdana Pro SemiBold" panose="020B0704030504040204" pitchFamily="34" charset="0"/>
              </a:rPr>
              <a:t>El proceso de homologación/</a:t>
            </a:r>
            <a:r>
              <a:rPr lang="es-ES" sz="923" dirty="0" err="1">
                <a:solidFill>
                  <a:schemeClr val="bg1"/>
                </a:solidFill>
                <a:latin typeface="Verdana Pro SemiBold" panose="020B0704030504040204" pitchFamily="34" charset="0"/>
              </a:rPr>
              <a:t>rehomologación</a:t>
            </a:r>
            <a:r>
              <a:rPr lang="es-ES" sz="923" dirty="0">
                <a:solidFill>
                  <a:schemeClr val="bg1"/>
                </a:solidFill>
                <a:latin typeface="Verdana Pro SemiBold" panose="020B0704030504040204" pitchFamily="34" charset="0"/>
              </a:rPr>
              <a:t> requiere la presentación de documentación obligatoria con respecto a la categoría de suministro. Seleccione la categoría que puede proporcionar de acuerdo con la legislación vigente y consulte la documentación solicitada:</a:t>
            </a:r>
            <a:endParaRPr lang="pt-BR" sz="923" dirty="0">
              <a:solidFill>
                <a:schemeClr val="bg1"/>
              </a:solidFill>
              <a:latin typeface="Verdana Pro SemiBold" panose="020B0704030504040204" pitchFamily="34" charset="0"/>
            </a:endParaRPr>
          </a:p>
        </p:txBody>
      </p:sp>
      <p:sp>
        <p:nvSpPr>
          <p:cNvPr id="39" name="Retângulo: Cantos Arredondados 38">
            <a:extLst>
              <a:ext uri="{FF2B5EF4-FFF2-40B4-BE49-F238E27FC236}">
                <a16:creationId xmlns:a16="http://schemas.microsoft.com/office/drawing/2014/main" id="{C37F5E28-85F2-7EF6-93E5-D22BD507A9D3}"/>
              </a:ext>
            </a:extLst>
          </p:cNvPr>
          <p:cNvSpPr/>
          <p:nvPr/>
        </p:nvSpPr>
        <p:spPr>
          <a:xfrm>
            <a:off x="203967" y="1458850"/>
            <a:ext cx="253885" cy="1970150"/>
          </a:xfrm>
          <a:prstGeom prst="round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vert="wordArtVert" rtlCol="0" anchor="ctr"/>
          <a:lstStyle/>
          <a:p>
            <a:pPr algn="ctr"/>
            <a:r>
              <a:rPr lang="pt-BR" sz="1100" b="1" dirty="0">
                <a:solidFill>
                  <a:sysClr val="windowText" lastClr="000000"/>
                </a:solidFill>
                <a:effectLst>
                  <a:outerShdw blurRad="38100" dist="38100" dir="2700000" algn="tl">
                    <a:srgbClr val="000000">
                      <a:alpha val="43137"/>
                    </a:srgbClr>
                  </a:outerShdw>
                </a:effectLst>
                <a:latin typeface="Aharoni" panose="02010803020104030203" pitchFamily="2" charset="-79"/>
                <a:ea typeface="Verdana" panose="020B0604030504040204" pitchFamily="34" charset="0"/>
                <a:cs typeface="Aharoni" panose="02010803020104030203" pitchFamily="2" charset="-79"/>
              </a:rPr>
              <a:t>OTRO</a:t>
            </a:r>
          </a:p>
        </p:txBody>
      </p:sp>
      <p:sp>
        <p:nvSpPr>
          <p:cNvPr id="40" name="Retângulo: Cantos Arredondados 39">
            <a:hlinkClick r:id="rId3" action="ppaction://hlinksldjump"/>
            <a:extLst>
              <a:ext uri="{FF2B5EF4-FFF2-40B4-BE49-F238E27FC236}">
                <a16:creationId xmlns:a16="http://schemas.microsoft.com/office/drawing/2014/main" id="{586BE51B-0489-693F-13BC-9E260A6979C9}"/>
              </a:ext>
            </a:extLst>
          </p:cNvPr>
          <p:cNvSpPr/>
          <p:nvPr/>
        </p:nvSpPr>
        <p:spPr>
          <a:xfrm>
            <a:off x="653472" y="1958209"/>
            <a:ext cx="2591480" cy="40429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PROVEEDOR EXCLUSIVO</a:t>
            </a:r>
          </a:p>
        </p:txBody>
      </p:sp>
      <p:sp>
        <p:nvSpPr>
          <p:cNvPr id="41" name="Retângulo: Cantos Arredondados 40">
            <a:hlinkClick r:id="rId3" action="ppaction://hlinksldjump"/>
            <a:extLst>
              <a:ext uri="{FF2B5EF4-FFF2-40B4-BE49-F238E27FC236}">
                <a16:creationId xmlns:a16="http://schemas.microsoft.com/office/drawing/2014/main" id="{FA7C5096-4D2B-FA5F-EAF7-45FE6FB31DC7}"/>
              </a:ext>
            </a:extLst>
          </p:cNvPr>
          <p:cNvSpPr/>
          <p:nvPr/>
        </p:nvSpPr>
        <p:spPr>
          <a:xfrm>
            <a:off x="6013986" y="1981291"/>
            <a:ext cx="1681355" cy="40429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DELEGACIÓN</a:t>
            </a:r>
          </a:p>
        </p:txBody>
      </p:sp>
      <p:sp>
        <p:nvSpPr>
          <p:cNvPr id="42" name="Retângulo: Cantos Arredondados 41">
            <a:hlinkClick r:id="rId3" action="ppaction://hlinksldjump"/>
            <a:extLst>
              <a:ext uri="{FF2B5EF4-FFF2-40B4-BE49-F238E27FC236}">
                <a16:creationId xmlns:a16="http://schemas.microsoft.com/office/drawing/2014/main" id="{293BFA73-92AF-B43C-A0F1-CC2BE52F9E40}"/>
              </a:ext>
            </a:extLst>
          </p:cNvPr>
          <p:cNvSpPr/>
          <p:nvPr/>
        </p:nvSpPr>
        <p:spPr>
          <a:xfrm>
            <a:off x="5793508" y="1463857"/>
            <a:ext cx="3131015" cy="40429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REGULARIZACIÓN O URGENCIA</a:t>
            </a:r>
          </a:p>
        </p:txBody>
      </p:sp>
      <p:sp>
        <p:nvSpPr>
          <p:cNvPr id="43" name="Retângulo: Cantos Arredondados 42">
            <a:hlinkClick r:id="rId3" action="ppaction://hlinksldjump"/>
            <a:extLst>
              <a:ext uri="{FF2B5EF4-FFF2-40B4-BE49-F238E27FC236}">
                <a16:creationId xmlns:a16="http://schemas.microsoft.com/office/drawing/2014/main" id="{4F995B1B-52A1-8766-1343-C1F2469C3D13}"/>
              </a:ext>
            </a:extLst>
          </p:cNvPr>
          <p:cNvSpPr/>
          <p:nvPr/>
        </p:nvSpPr>
        <p:spPr>
          <a:xfrm>
            <a:off x="3333729" y="1965940"/>
            <a:ext cx="2591480" cy="40429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PROVEEDOR LOCAL</a:t>
            </a:r>
          </a:p>
        </p:txBody>
      </p:sp>
      <p:sp>
        <p:nvSpPr>
          <p:cNvPr id="45" name="Retângulo: Cantos Arredondados 44">
            <a:hlinkClick r:id="rId3" action="ppaction://hlinksldjump"/>
            <a:extLst>
              <a:ext uri="{FF2B5EF4-FFF2-40B4-BE49-F238E27FC236}">
                <a16:creationId xmlns:a16="http://schemas.microsoft.com/office/drawing/2014/main" id="{973E3633-5BD9-6B00-8A9D-D187A36B09AE}"/>
              </a:ext>
            </a:extLst>
          </p:cNvPr>
          <p:cNvSpPr/>
          <p:nvPr/>
        </p:nvSpPr>
        <p:spPr>
          <a:xfrm>
            <a:off x="644462" y="2440199"/>
            <a:ext cx="5054873" cy="40429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CONTRATACIÓN DIRECTA (SOLO PARA PROYECTOS)</a:t>
            </a:r>
          </a:p>
        </p:txBody>
      </p:sp>
      <p:sp>
        <p:nvSpPr>
          <p:cNvPr id="46" name="Retângulo: Cantos Arredondados 45">
            <a:hlinkClick r:id="rId3" action="ppaction://hlinksldjump"/>
            <a:extLst>
              <a:ext uri="{FF2B5EF4-FFF2-40B4-BE49-F238E27FC236}">
                <a16:creationId xmlns:a16="http://schemas.microsoft.com/office/drawing/2014/main" id="{FBCBE5FF-2158-CA8E-E797-3D01D8941EF3}"/>
              </a:ext>
            </a:extLst>
          </p:cNvPr>
          <p:cNvSpPr/>
          <p:nvPr/>
        </p:nvSpPr>
        <p:spPr>
          <a:xfrm>
            <a:off x="644463" y="1463857"/>
            <a:ext cx="4904081" cy="40429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FACTURACIÓN DIRECTA (SOLO PARA PROYECTOS)</a:t>
            </a:r>
          </a:p>
        </p:txBody>
      </p:sp>
      <p:sp>
        <p:nvSpPr>
          <p:cNvPr id="47" name="Retângulo: Cantos Arredondados 46">
            <a:hlinkClick r:id="rId3" action="ppaction://hlinksldjump"/>
            <a:extLst>
              <a:ext uri="{FF2B5EF4-FFF2-40B4-BE49-F238E27FC236}">
                <a16:creationId xmlns:a16="http://schemas.microsoft.com/office/drawing/2014/main" id="{20CFB32C-B9E8-A2E7-5615-44722D75B8ED}"/>
              </a:ext>
            </a:extLst>
          </p:cNvPr>
          <p:cNvSpPr/>
          <p:nvPr/>
        </p:nvSpPr>
        <p:spPr>
          <a:xfrm>
            <a:off x="653472" y="2983463"/>
            <a:ext cx="7141255" cy="40429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PROVEEDORES/CLIENTES (EXCLUSIVO PARA MATERIAL SECUNDARIO)</a:t>
            </a:r>
          </a:p>
        </p:txBody>
      </p:sp>
    </p:spTree>
    <p:extLst>
      <p:ext uri="{BB962C8B-B14F-4D97-AF65-F5344CB8AC3E}">
        <p14:creationId xmlns:p14="http://schemas.microsoft.com/office/powerpoint/2010/main" val="269532784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2" name="Imagem 11" descr="Grupo de pessoas com roupas laranja&#10;&#10;Descrição gerada automaticamente">
            <a:extLst>
              <a:ext uri="{FF2B5EF4-FFF2-40B4-BE49-F238E27FC236}">
                <a16:creationId xmlns:a16="http://schemas.microsoft.com/office/drawing/2014/main" id="{6D01CCC6-F303-4EA0-9D7D-5B5F9CE1754D}"/>
              </a:ext>
            </a:extLst>
          </p:cNvPr>
          <p:cNvPicPr>
            <a:picLocks noChangeAspect="1"/>
          </p:cNvPicPr>
          <p:nvPr/>
        </p:nvPicPr>
        <p:blipFill>
          <a:blip r:embed="rId2">
            <a:alphaModFix amt="9000"/>
            <a:extLst>
              <a:ext uri="{28A0092B-C50C-407E-A947-70E740481C1C}">
                <a14:useLocalDpi xmlns:a14="http://schemas.microsoft.com/office/drawing/2010/main" val="0"/>
              </a:ext>
            </a:extLst>
          </a:blip>
          <a:stretch>
            <a:fillRect/>
          </a:stretch>
        </p:blipFill>
        <p:spPr>
          <a:xfrm>
            <a:off x="0" y="21376"/>
            <a:ext cx="9864766" cy="6836623"/>
          </a:xfrm>
          <a:prstGeom prst="rect">
            <a:avLst/>
          </a:prstGeom>
        </p:spPr>
      </p:pic>
      <p:sp>
        <p:nvSpPr>
          <p:cNvPr id="36" name="Retângulo: Cantos Arredondados 35">
            <a:extLst>
              <a:ext uri="{FF2B5EF4-FFF2-40B4-BE49-F238E27FC236}">
                <a16:creationId xmlns:a16="http://schemas.microsoft.com/office/drawing/2014/main" id="{3049A0E2-D3F7-4109-A8BA-8EC3B2F30DB2}"/>
              </a:ext>
            </a:extLst>
          </p:cNvPr>
          <p:cNvSpPr/>
          <p:nvPr/>
        </p:nvSpPr>
        <p:spPr>
          <a:xfrm>
            <a:off x="1140" y="644493"/>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37" name="CaixaDeTexto 36">
            <a:extLst>
              <a:ext uri="{FF2B5EF4-FFF2-40B4-BE49-F238E27FC236}">
                <a16:creationId xmlns:a16="http://schemas.microsoft.com/office/drawing/2014/main" id="{AE41D1F6-21D2-4714-84B5-B92446287B3E}"/>
              </a:ext>
            </a:extLst>
          </p:cNvPr>
          <p:cNvSpPr txBox="1"/>
          <p:nvPr/>
        </p:nvSpPr>
        <p:spPr>
          <a:xfrm>
            <a:off x="495426" y="227692"/>
            <a:ext cx="6253717" cy="433196"/>
          </a:xfrm>
          <a:prstGeom prst="rect">
            <a:avLst/>
          </a:prstGeom>
          <a:noFill/>
        </p:spPr>
        <p:txBody>
          <a:bodyPr wrap="square" rtlCol="0">
            <a:spAutoFit/>
          </a:bodyPr>
          <a:lstStyle/>
          <a:p>
            <a:r>
              <a:rPr lang="pt-BR" sz="2215" b="1" dirty="0">
                <a:solidFill>
                  <a:schemeClr val="bg1"/>
                </a:solidFill>
                <a:latin typeface="Verdana" panose="020B0604030504040204" pitchFamily="34" charset="0"/>
                <a:ea typeface="Verdana" panose="020B0604030504040204" pitchFamily="34" charset="0"/>
                <a:cs typeface="Segoe UI" panose="020B0502040204020203" pitchFamily="34" charset="0"/>
              </a:rPr>
              <a:t>DOCUMENTACIÓN INVESTIGADA</a:t>
            </a:r>
          </a:p>
        </p:txBody>
      </p:sp>
      <p:graphicFrame>
        <p:nvGraphicFramePr>
          <p:cNvPr id="13" name="Table 7">
            <a:extLst>
              <a:ext uri="{FF2B5EF4-FFF2-40B4-BE49-F238E27FC236}">
                <a16:creationId xmlns:a16="http://schemas.microsoft.com/office/drawing/2014/main" id="{6F459D89-FF41-4716-AD20-0E6DA683DCAD}"/>
              </a:ext>
            </a:extLst>
          </p:cNvPr>
          <p:cNvGraphicFramePr>
            <a:graphicFrameLocks noGrp="1"/>
          </p:cNvGraphicFramePr>
          <p:nvPr>
            <p:extLst>
              <p:ext uri="{D42A27DB-BD31-4B8C-83A1-F6EECF244321}">
                <p14:modId xmlns:p14="http://schemas.microsoft.com/office/powerpoint/2010/main" val="3790638547"/>
              </p:ext>
            </p:extLst>
          </p:nvPr>
        </p:nvGraphicFramePr>
        <p:xfrm>
          <a:off x="276160" y="867204"/>
          <a:ext cx="9372695" cy="3910982"/>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39">
                  <a:extLst>
                    <a:ext uri="{9D8B030D-6E8A-4147-A177-3AD203B41FA5}">
                      <a16:colId xmlns:a16="http://schemas.microsoft.com/office/drawing/2014/main" val="1349069656"/>
                    </a:ext>
                  </a:extLst>
                </a:gridCol>
                <a:gridCol w="1388852">
                  <a:extLst>
                    <a:ext uri="{9D8B030D-6E8A-4147-A177-3AD203B41FA5}">
                      <a16:colId xmlns:a16="http://schemas.microsoft.com/office/drawing/2014/main" val="3968628279"/>
                    </a:ext>
                  </a:extLst>
                </a:gridCol>
                <a:gridCol w="5026784">
                  <a:extLst>
                    <a:ext uri="{9D8B030D-6E8A-4147-A177-3AD203B41FA5}">
                      <a16:colId xmlns:a16="http://schemas.microsoft.com/office/drawing/2014/main" val="3096327074"/>
                    </a:ext>
                  </a:extLst>
                </a:gridCol>
                <a:gridCol w="1644338">
                  <a:extLst>
                    <a:ext uri="{9D8B030D-6E8A-4147-A177-3AD203B41FA5}">
                      <a16:colId xmlns:a16="http://schemas.microsoft.com/office/drawing/2014/main" val="2193461879"/>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Fonte de </a:t>
                      </a:r>
                      <a:r>
                        <a:rPr lang="pt-BR" sz="1000" b="1" noProof="0" dirty="0"/>
                        <a:t>analise</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O que é?</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720000">
                <a:tc rowSpan="5">
                  <a:txBody>
                    <a:bodyPr/>
                    <a:lstStyle/>
                    <a:p>
                      <a:pPr algn="ctr"/>
                      <a:r>
                        <a:rPr lang="en-US" sz="1050" b="1" dirty="0" err="1">
                          <a:solidFill>
                            <a:schemeClr val="bg1"/>
                          </a:solidFill>
                        </a:rPr>
                        <a:t>Documentación</a:t>
                      </a:r>
                      <a:endParaRPr lang="en-US" sz="1000" b="1" dirty="0">
                        <a:solidFill>
                          <a:schemeClr val="bg1"/>
                        </a:solidFill>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174625" indent="0" algn="l" defTabSz="914400" rtl="0" eaLnBrk="1" fontAlgn="ctr"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Proveedores Sancionados por el TCE  (Tribunal de Contrataciones del Estado)</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algn="ctr" fontAlgn="b"/>
                      <a:r>
                        <a:rPr lang="es-ES" sz="600" b="0" i="0" kern="1200" dirty="0">
                          <a:solidFill>
                            <a:schemeClr val="tx1"/>
                          </a:solidFill>
                          <a:effectLst/>
                          <a:latin typeface="Verdana" panose="020B0604030504040204" pitchFamily="34" charset="0"/>
                          <a:ea typeface="Verdana" panose="020B0604030504040204" pitchFamily="34" charset="0"/>
                          <a:cs typeface="+mn-cs"/>
                        </a:rPr>
                        <a:t>https://apps.osce.gob.pe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indent="0" algn="ctr" defTabSz="914400" rtl="0" eaLnBrk="1" fontAlgn="b" latinLnBrk="0" hangingPunct="1"/>
                      <a:r>
                        <a:rPr lang="es-ES" sz="600" b="0" i="0" kern="1200" dirty="0">
                          <a:solidFill>
                            <a:schemeClr val="tx1"/>
                          </a:solidFill>
                          <a:effectLst/>
                          <a:latin typeface="Verdana" panose="020B0604030504040204" pitchFamily="34" charset="0"/>
                          <a:ea typeface="Verdana" panose="020B0604030504040204" pitchFamily="34" charset="0"/>
                          <a:cs typeface="+mn-cs"/>
                        </a:rPr>
                        <a:t>Proveedores con </a:t>
                      </a:r>
                      <a:r>
                        <a:rPr lang="es-ES" sz="600" b="0" i="0" kern="1200" dirty="0" err="1">
                          <a:solidFill>
                            <a:schemeClr val="tx1"/>
                          </a:solidFill>
                          <a:effectLst/>
                          <a:latin typeface="Verdana" panose="020B0604030504040204" pitchFamily="34" charset="0"/>
                          <a:ea typeface="Verdana" panose="020B0604030504040204" pitchFamily="34" charset="0"/>
                          <a:cs typeface="+mn-cs"/>
                        </a:rPr>
                        <a:t>sancion</a:t>
                      </a:r>
                      <a:r>
                        <a:rPr lang="es-ES" sz="600" b="0" i="0" kern="1200" dirty="0">
                          <a:solidFill>
                            <a:schemeClr val="tx1"/>
                          </a:solidFill>
                          <a:effectLst/>
                          <a:latin typeface="Verdana" panose="020B0604030504040204" pitchFamily="34" charset="0"/>
                          <a:ea typeface="Verdana" panose="020B0604030504040204" pitchFamily="34" charset="0"/>
                          <a:cs typeface="+mn-cs"/>
                        </a:rPr>
                        <a:t> vigente por el Estado Peruano (Búsqueda puede ser por Razón social o Ruc)</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s-ES" sz="600" b="1" i="0" kern="1200" dirty="0">
                          <a:solidFill>
                            <a:schemeClr val="tx1"/>
                          </a:solidFill>
                          <a:effectLst/>
                          <a:latin typeface="Verdana" panose="020B0604030504040204" pitchFamily="34" charset="0"/>
                          <a:ea typeface="Verdana" panose="020B0604030504040204" pitchFamily="34" charset="0"/>
                          <a:cs typeface="+mn-cs"/>
                        </a:rPr>
                        <a:t>ALTO</a:t>
                      </a:r>
                    </a:p>
                    <a:p>
                      <a:pPr marL="0" indent="0" algn="ctr" defTabSz="914400" rtl="0" eaLnBrk="1" fontAlgn="b" latinLnBrk="0" hangingPunct="1"/>
                      <a:endParaRPr lang="es-ES" sz="600" b="0" i="0"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extLst>
                  <a:ext uri="{0D108BD9-81ED-4DB2-BD59-A6C34878D82A}">
                    <a16:rowId xmlns:a16="http://schemas.microsoft.com/office/drawing/2014/main" val="666579773"/>
                  </a:ext>
                </a:extLst>
              </a:tr>
              <a:tr h="720000">
                <a:tc vMerge="1">
                  <a:txBody>
                    <a:bodyPr/>
                    <a:lstStyle/>
                    <a:p>
                      <a:endParaRPr lang="pt-BR"/>
                    </a:p>
                  </a:txBody>
                  <a:tcPr>
                    <a:lnT w="12700" cmpd="sng">
                      <a:noFill/>
                    </a:lnT>
                  </a:tcPr>
                </a:tc>
                <a:tc>
                  <a:txBody>
                    <a:bodyPr/>
                    <a:lstStyle/>
                    <a:p>
                      <a:pPr marL="174625" indent="0" algn="l" defTabSz="914400" rtl="0" eaLnBrk="1" fontAlgn="ctr"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Certificación SGS (Certificaciones ISO 9001 ISO 14001 OHSAS 18001)</a:t>
                      </a:r>
                    </a:p>
                  </a:txBody>
                  <a:tcPr marL="9525" marR="9525" marT="9525" marB="0" anchor="ctr">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algn="ctr" fontAlgn="b"/>
                      <a:r>
                        <a:rPr lang="es-ES" sz="600" b="0" i="0" kern="1200" dirty="0">
                          <a:solidFill>
                            <a:schemeClr val="tx1"/>
                          </a:solidFill>
                          <a:effectLst/>
                          <a:latin typeface="Verdana" panose="020B0604030504040204" pitchFamily="34" charset="0"/>
                          <a:ea typeface="Verdana" panose="020B0604030504040204" pitchFamily="34" charset="0"/>
                          <a:cs typeface="+mn-cs"/>
                        </a:rPr>
                        <a:t>https://www.sgs.pe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indent="0" algn="ctr" defTabSz="914400" rtl="0" eaLnBrk="1" fontAlgn="b" latinLnBrk="0" hangingPunct="1"/>
                      <a:r>
                        <a:rPr lang="es-ES" sz="600" b="0" i="0" kern="1200" dirty="0">
                          <a:solidFill>
                            <a:schemeClr val="tx1"/>
                          </a:solidFill>
                          <a:effectLst/>
                          <a:latin typeface="Verdana" panose="020B0604030504040204" pitchFamily="34" charset="0"/>
                          <a:ea typeface="Verdana" panose="020B0604030504040204" pitchFamily="34" charset="0"/>
                          <a:cs typeface="+mn-cs"/>
                        </a:rPr>
                        <a:t>Verifica si una empresa esta certificada por la empresa SGS de certificaciones. Sólo se puede acceder con el nombre de la empresa y poniendo LOCACIÓN (Perú)</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s-ES" sz="600" b="1" i="0" kern="1200" dirty="0">
                          <a:solidFill>
                            <a:schemeClr val="tx1"/>
                          </a:solidFill>
                          <a:effectLst/>
                          <a:latin typeface="Verdana" panose="020B0604030504040204" pitchFamily="34" charset="0"/>
                          <a:ea typeface="Verdana" panose="020B0604030504040204" pitchFamily="34" charset="0"/>
                          <a:cs typeface="+mn-cs"/>
                        </a:rPr>
                        <a:t>NO PONTUA</a:t>
                      </a:r>
                    </a:p>
                    <a:p>
                      <a:pPr marL="0" indent="0" algn="ctr" defTabSz="914400" rtl="0" eaLnBrk="1" fontAlgn="b" latinLnBrk="0" hangingPunct="1"/>
                      <a:endParaRPr lang="es-ES" sz="600" b="0" i="0"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extLst>
                  <a:ext uri="{0D108BD9-81ED-4DB2-BD59-A6C34878D82A}">
                    <a16:rowId xmlns:a16="http://schemas.microsoft.com/office/drawing/2014/main" val="3978475020"/>
                  </a:ext>
                </a:extLst>
              </a:tr>
              <a:tr h="720000">
                <a:tc vMerge="1">
                  <a:txBody>
                    <a:bodyPr/>
                    <a:lstStyle/>
                    <a:p>
                      <a:pPr algn="ctr"/>
                      <a:endParaRPr lang="en-US" sz="1000" b="1" dirty="0">
                        <a:solidFill>
                          <a:schemeClr val="bg1"/>
                        </a:solidFill>
                      </a:endParaRPr>
                    </a:p>
                  </a:txBody>
                  <a:tcPr marL="171141" marR="171141" marT="85571" marB="85571"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174625" indent="0" algn="l" defTabSz="914400" rtl="0" eaLnBrk="1" fontAlgn="ctr" latinLnBrk="0" hangingPunct="1"/>
                      <a:r>
                        <a:rPr lang="pt-BR" sz="600" b="1" i="0"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kern="1200" dirty="0">
                          <a:solidFill>
                            <a:schemeClr val="tx1"/>
                          </a:solidFill>
                          <a:effectLst/>
                          <a:latin typeface="Verdana" panose="020B0604030504040204" pitchFamily="34" charset="0"/>
                          <a:ea typeface="Verdana" panose="020B0604030504040204" pitchFamily="34" charset="0"/>
                          <a:cs typeface="+mn-cs"/>
                        </a:rPr>
                        <a:t> OEA</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algn="ctr" fontAlgn="b"/>
                      <a:r>
                        <a:rPr lang="es-ES" sz="600" b="0" i="0" kern="1200" dirty="0">
                          <a:solidFill>
                            <a:schemeClr val="tx1"/>
                          </a:solidFill>
                          <a:effectLst/>
                          <a:latin typeface="Verdana" panose="020B0604030504040204" pitchFamily="34" charset="0"/>
                          <a:ea typeface="Verdana" panose="020B0604030504040204" pitchFamily="34" charset="0"/>
                          <a:cs typeface="+mn-cs"/>
                        </a:rPr>
                        <a:t>http://www.sunat.gob.pe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indent="0" algn="ctr" defTabSz="914400" rtl="0" eaLnBrk="1" fontAlgn="b" latinLnBrk="0" hangingPunct="1"/>
                      <a:r>
                        <a:rPr lang="es-ES" sz="600" b="0" i="0" kern="1200" dirty="0">
                          <a:solidFill>
                            <a:schemeClr val="tx1"/>
                          </a:solidFill>
                          <a:effectLst/>
                          <a:latin typeface="Verdana" panose="020B0604030504040204" pitchFamily="34" charset="0"/>
                          <a:ea typeface="Verdana" panose="020B0604030504040204" pitchFamily="34" charset="0"/>
                          <a:cs typeface="+mn-cs"/>
                        </a:rPr>
                        <a:t>Verifica si el proveedor es certificado como OEA</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s-ES" sz="600" b="1" i="0" kern="1200" dirty="0">
                          <a:solidFill>
                            <a:schemeClr val="tx1"/>
                          </a:solidFill>
                          <a:effectLst/>
                          <a:latin typeface="Verdana" panose="020B0604030504040204" pitchFamily="34" charset="0"/>
                          <a:ea typeface="Verdana" panose="020B0604030504040204" pitchFamily="34" charset="0"/>
                          <a:cs typeface="+mn-cs"/>
                        </a:rPr>
                        <a:t>NO PONTUA</a:t>
                      </a:r>
                    </a:p>
                    <a:p>
                      <a:pPr marL="0" indent="0" algn="ctr" defTabSz="914400" rtl="0" eaLnBrk="1" fontAlgn="b" latinLnBrk="0" hangingPunct="1"/>
                      <a:endParaRPr lang="es-ES" sz="600" b="0" i="0"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extLst>
                  <a:ext uri="{0D108BD9-81ED-4DB2-BD59-A6C34878D82A}">
                    <a16:rowId xmlns:a16="http://schemas.microsoft.com/office/drawing/2014/main" val="887560540"/>
                  </a:ext>
                </a:extLst>
              </a:tr>
              <a:tr h="720000">
                <a:tc vMerge="1">
                  <a:txBody>
                    <a:bodyPr/>
                    <a:lstStyle/>
                    <a:p>
                      <a:pPr algn="ctr"/>
                      <a:endParaRPr lang="en-US" sz="600" b="1" dirty="0">
                        <a:solidFill>
                          <a:schemeClr val="bg1"/>
                        </a:solidFill>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174625" indent="0" algn="l" defTabSz="914400" rtl="0" eaLnBrk="1" fontAlgn="ctr"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Ficha Ruc - SUNAT - Solo para productos </a:t>
                      </a:r>
                      <a:r>
                        <a:rPr lang="es-ES" sz="600" b="1" i="0" kern="1200" dirty="0" err="1">
                          <a:solidFill>
                            <a:schemeClr val="tx1"/>
                          </a:solidFill>
                          <a:effectLst/>
                          <a:latin typeface="Verdana" panose="020B0604030504040204" pitchFamily="34" charset="0"/>
                          <a:ea typeface="Verdana" panose="020B0604030504040204" pitchFamily="34" charset="0"/>
                          <a:cs typeface="+mn-cs"/>
                        </a:rPr>
                        <a:t>quimicos</a:t>
                      </a:r>
                      <a:endParaRPr lang="es-ES" sz="600" b="1" i="0" kern="1200" dirty="0">
                        <a:solidFill>
                          <a:schemeClr val="tx1"/>
                        </a:solidFill>
                        <a:effectLst/>
                        <a:latin typeface="Verdana" panose="020B0604030504040204" pitchFamily="34" charset="0"/>
                        <a:ea typeface="Verdana" panose="020B0604030504040204" pitchFamily="34" charset="0"/>
                        <a:cs typeface="+mn-cs"/>
                      </a:endParaRP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algn="ctr" fontAlgn="b"/>
                      <a:r>
                        <a:rPr lang="es-ES" sz="600" b="0" i="0" kern="1200" dirty="0">
                          <a:solidFill>
                            <a:schemeClr val="tx1"/>
                          </a:solidFill>
                          <a:effectLst/>
                          <a:latin typeface="Verdana" panose="020B0604030504040204" pitchFamily="34" charset="0"/>
                          <a:ea typeface="Verdana" panose="020B0604030504040204" pitchFamily="34" charset="0"/>
                          <a:cs typeface="+mn-cs"/>
                        </a:rPr>
                        <a:t>http://www.sunat.gob.pe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indent="0" algn="ctr" defTabSz="914400" rtl="0" eaLnBrk="1" fontAlgn="b" latinLnBrk="0" hangingPunct="1"/>
                      <a:r>
                        <a:rPr lang="es-ES" sz="600" b="0" i="0" kern="1200" dirty="0">
                          <a:solidFill>
                            <a:schemeClr val="tx1"/>
                          </a:solidFill>
                          <a:effectLst/>
                          <a:latin typeface="Verdana" panose="020B0604030504040204" pitchFamily="34" charset="0"/>
                          <a:ea typeface="Verdana" panose="020B0604030504040204" pitchFamily="34" charset="0"/>
                          <a:cs typeface="+mn-cs"/>
                        </a:rPr>
                        <a:t>El proveedor tiene bienes fiscalizados por SUNAT incluye los insumos relacionados a la minería ilegal (cianuro de sodio, cianuro de potasio y mercurio). Solo para productos </a:t>
                      </a:r>
                      <a:r>
                        <a:rPr lang="es-ES" sz="600" b="0" i="0" kern="1200" dirty="0" err="1">
                          <a:solidFill>
                            <a:schemeClr val="tx1"/>
                          </a:solidFill>
                          <a:effectLst/>
                          <a:latin typeface="Verdana" panose="020B0604030504040204" pitchFamily="34" charset="0"/>
                          <a:ea typeface="Verdana" panose="020B0604030504040204" pitchFamily="34" charset="0"/>
                          <a:cs typeface="+mn-cs"/>
                        </a:rPr>
                        <a:t>quimicos</a:t>
                      </a:r>
                      <a:r>
                        <a:rPr lang="es-ES" sz="600" b="0" i="0" kern="1200" dirty="0">
                          <a:solidFill>
                            <a:schemeClr val="tx1"/>
                          </a:solidFill>
                          <a:effectLst/>
                          <a:latin typeface="Verdana" panose="020B0604030504040204" pitchFamily="34" charset="0"/>
                          <a:ea typeface="Verdana" panose="020B0604030504040204" pitchFamily="34" charset="0"/>
                          <a:cs typeface="+mn-cs"/>
                        </a:rPr>
                        <a:t> - actividades de producción, fabricación, preparación, envasado, re envasado, comercialización, transporte, servicio de transporte, almacenamiento, servicio de almacenamiento, transformación, utilización o prestación de servicios en el territorio nacional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indent="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extLst>
                  <a:ext uri="{0D108BD9-81ED-4DB2-BD59-A6C34878D82A}">
                    <a16:rowId xmlns:a16="http://schemas.microsoft.com/office/drawing/2014/main" val="1640073022"/>
                  </a:ext>
                </a:extLst>
              </a:tr>
              <a:tr h="720000">
                <a:tc vMerge="1">
                  <a:txBody>
                    <a:bodyPr/>
                    <a:lstStyle/>
                    <a:p>
                      <a:pPr algn="ctr"/>
                      <a:endParaRPr lang="en-US" sz="600" b="1" dirty="0">
                        <a:solidFill>
                          <a:schemeClr val="bg1"/>
                        </a:solidFill>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174625" indent="0" algn="l" defTabSz="914400" rtl="0" eaLnBrk="1" fontAlgn="ctr"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Acreditación - DIGESA e Categorización de Ministerio de Salud categoría 1-3 / Certificado Sanitario - DIGESA</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algn="ctr" fontAlgn="b"/>
                      <a:r>
                        <a:rPr lang="es-ES" sz="600" b="0" i="0" kern="1200" dirty="0">
                          <a:solidFill>
                            <a:schemeClr val="tx1"/>
                          </a:solidFill>
                          <a:effectLst/>
                          <a:latin typeface="Verdana" panose="020B0604030504040204" pitchFamily="34" charset="0"/>
                          <a:ea typeface="Verdana" panose="020B0604030504040204" pitchFamily="34" charset="0"/>
                          <a:cs typeface="+mn-cs"/>
                        </a:rPr>
                        <a:t>http://www.digesa.minsa.gob.pe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indent="0" algn="ctr" defTabSz="914400" rtl="0" eaLnBrk="1" fontAlgn="b" latinLnBrk="0" hangingPunct="1"/>
                      <a:r>
                        <a:rPr lang="pt-BR" sz="600" b="0" i="0" kern="1200" dirty="0">
                          <a:solidFill>
                            <a:schemeClr val="tx1"/>
                          </a:solidFill>
                          <a:effectLst/>
                          <a:latin typeface="Verdana" panose="020B0604030504040204" pitchFamily="34" charset="0"/>
                          <a:ea typeface="Verdana" panose="020B0604030504040204" pitchFamily="34" charset="0"/>
                          <a:cs typeface="+mn-cs"/>
                        </a:rPr>
                        <a:t>Consulta de Registros </a:t>
                      </a:r>
                      <a:r>
                        <a:rPr lang="pt-BR" sz="600" b="0" i="0" kern="1200" dirty="0" err="1">
                          <a:solidFill>
                            <a:schemeClr val="tx1"/>
                          </a:solidFill>
                          <a:effectLst/>
                          <a:latin typeface="Verdana" panose="020B0604030504040204" pitchFamily="34" charset="0"/>
                          <a:ea typeface="Verdana" panose="020B0604030504040204" pitchFamily="34" charset="0"/>
                          <a:cs typeface="+mn-cs"/>
                        </a:rPr>
                        <a:t>Sanitarios</a:t>
                      </a:r>
                      <a:r>
                        <a:rPr lang="pt-BR" sz="600" b="0" i="0" kern="1200" dirty="0">
                          <a:solidFill>
                            <a:schemeClr val="tx1"/>
                          </a:solidFill>
                          <a:effectLst/>
                          <a:latin typeface="Verdana" panose="020B0604030504040204" pitchFamily="34" charset="0"/>
                          <a:ea typeface="Verdana" panose="020B0604030504040204" pitchFamily="34" charset="0"/>
                          <a:cs typeface="+mn-cs"/>
                        </a:rPr>
                        <a:t> de Alimentos (la </a:t>
                      </a:r>
                      <a:r>
                        <a:rPr lang="pt-BR" sz="600" b="0" i="0" kern="1200" dirty="0" err="1">
                          <a:solidFill>
                            <a:schemeClr val="tx1"/>
                          </a:solidFill>
                          <a:effectLst/>
                          <a:latin typeface="Verdana" panose="020B0604030504040204" pitchFamily="34" charset="0"/>
                          <a:ea typeface="Verdana" panose="020B0604030504040204" pitchFamily="34" charset="0"/>
                          <a:cs typeface="+mn-cs"/>
                        </a:rPr>
                        <a:t>búsqueda</a:t>
                      </a:r>
                      <a:r>
                        <a:rPr lang="pt-BR" sz="600" b="0" i="0" kern="1200" dirty="0">
                          <a:solidFill>
                            <a:schemeClr val="tx1"/>
                          </a:solidFill>
                          <a:effectLst/>
                          <a:latin typeface="Verdana" panose="020B0604030504040204" pitchFamily="34" charset="0"/>
                          <a:ea typeface="Verdana" panose="020B0604030504040204" pitchFamily="34" charset="0"/>
                          <a:cs typeface="+mn-cs"/>
                        </a:rPr>
                        <a:t> podemos </a:t>
                      </a:r>
                      <a:r>
                        <a:rPr lang="pt-BR" sz="600" b="0" i="0" kern="1200" dirty="0" err="1">
                          <a:solidFill>
                            <a:schemeClr val="tx1"/>
                          </a:solidFill>
                          <a:effectLst/>
                          <a:latin typeface="Verdana" panose="020B0604030504040204" pitchFamily="34" charset="0"/>
                          <a:ea typeface="Verdana" panose="020B0604030504040204" pitchFamily="34" charset="0"/>
                          <a:cs typeface="+mn-cs"/>
                        </a:rPr>
                        <a:t>hacer</a:t>
                      </a:r>
                      <a:r>
                        <a:rPr lang="pt-BR" sz="600" b="0" i="0" kern="1200" dirty="0">
                          <a:solidFill>
                            <a:schemeClr val="tx1"/>
                          </a:solidFill>
                          <a:effectLst/>
                          <a:latin typeface="Verdana" panose="020B0604030504040204" pitchFamily="34" charset="0"/>
                          <a:ea typeface="Verdana" panose="020B0604030504040204" pitchFamily="34" charset="0"/>
                          <a:cs typeface="+mn-cs"/>
                        </a:rPr>
                        <a:t> por: empresa, RUC, </a:t>
                      </a:r>
                      <a:r>
                        <a:rPr lang="pt-BR" sz="600" b="0" i="0" kern="1200" dirty="0" err="1">
                          <a:solidFill>
                            <a:schemeClr val="tx1"/>
                          </a:solidFill>
                          <a:effectLst/>
                          <a:latin typeface="Verdana" panose="020B0604030504040204" pitchFamily="34" charset="0"/>
                          <a:ea typeface="Verdana" panose="020B0604030504040204" pitchFamily="34" charset="0"/>
                          <a:cs typeface="+mn-cs"/>
                        </a:rPr>
                        <a:t>Producto</a:t>
                      </a:r>
                      <a:r>
                        <a:rPr lang="pt-BR" sz="600" b="0" i="0" kern="1200" dirty="0">
                          <a:solidFill>
                            <a:schemeClr val="tx1"/>
                          </a:solidFill>
                          <a:effectLst/>
                          <a:latin typeface="Verdana" panose="020B0604030504040204" pitchFamily="34" charset="0"/>
                          <a:ea typeface="Verdana" panose="020B0604030504040204" pitchFamily="34" charset="0"/>
                          <a:cs typeface="+mn-cs"/>
                        </a:rPr>
                        <a:t>, Registro, Expediente, Departamento considerar </a:t>
                      </a:r>
                      <a:r>
                        <a:rPr lang="pt-BR" sz="600" b="0" i="0" kern="1200" dirty="0" err="1">
                          <a:solidFill>
                            <a:schemeClr val="tx1"/>
                          </a:solidFill>
                          <a:effectLst/>
                          <a:latin typeface="Verdana" panose="020B0604030504040204" pitchFamily="34" charset="0"/>
                          <a:ea typeface="Verdana" panose="020B0604030504040204" pitchFamily="34" charset="0"/>
                          <a:cs typeface="+mn-cs"/>
                        </a:rPr>
                        <a:t>siempre</a:t>
                      </a:r>
                      <a:r>
                        <a:rPr lang="pt-BR" sz="600" b="0" i="0" kern="1200" dirty="0">
                          <a:solidFill>
                            <a:schemeClr val="tx1"/>
                          </a:solidFill>
                          <a:effectLst/>
                          <a:latin typeface="Verdana" panose="020B0604030504040204" pitchFamily="34" charset="0"/>
                          <a:ea typeface="Verdana" panose="020B0604030504040204" pitchFamily="34" charset="0"/>
                          <a:cs typeface="+mn-cs"/>
                        </a:rPr>
                        <a:t> </a:t>
                      </a:r>
                      <a:r>
                        <a:rPr lang="pt-BR" sz="600" b="0" i="0" kern="1200" dirty="0" err="1">
                          <a:solidFill>
                            <a:schemeClr val="tx1"/>
                          </a:solidFill>
                          <a:effectLst/>
                          <a:latin typeface="Verdana" panose="020B0604030504040204" pitchFamily="34" charset="0"/>
                          <a:ea typeface="Verdana" panose="020B0604030504040204" pitchFamily="34" charset="0"/>
                          <a:cs typeface="+mn-cs"/>
                        </a:rPr>
                        <a:t>el</a:t>
                      </a:r>
                      <a:r>
                        <a:rPr lang="pt-BR" sz="600" b="0" i="0" kern="1200" dirty="0">
                          <a:solidFill>
                            <a:schemeClr val="tx1"/>
                          </a:solidFill>
                          <a:effectLst/>
                          <a:latin typeface="Verdana" panose="020B0604030504040204" pitchFamily="34" charset="0"/>
                          <a:ea typeface="Verdana" panose="020B0604030504040204" pitchFamily="34" charset="0"/>
                          <a:cs typeface="+mn-cs"/>
                        </a:rPr>
                        <a:t> estado-vigente)</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pPr marL="0" indent="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rgbClr val="FFCC99"/>
                    </a:solidFill>
                  </a:tcPr>
                </a:tc>
                <a:extLst>
                  <a:ext uri="{0D108BD9-81ED-4DB2-BD59-A6C34878D82A}">
                    <a16:rowId xmlns:a16="http://schemas.microsoft.com/office/drawing/2014/main" val="3849825771"/>
                  </a:ext>
                </a:extLst>
              </a:tr>
            </a:tbl>
          </a:graphicData>
        </a:graphic>
      </p:graphicFrame>
    </p:spTree>
    <p:extLst>
      <p:ext uri="{BB962C8B-B14F-4D97-AF65-F5344CB8AC3E}">
        <p14:creationId xmlns:p14="http://schemas.microsoft.com/office/powerpoint/2010/main" val="3700873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2" name="Imagem 11" descr="Grupo de pessoas com roupas laranja&#10;&#10;Descrição gerada automaticamente">
            <a:extLst>
              <a:ext uri="{FF2B5EF4-FFF2-40B4-BE49-F238E27FC236}">
                <a16:creationId xmlns:a16="http://schemas.microsoft.com/office/drawing/2014/main" id="{6D01CCC6-F303-4EA0-9D7D-5B5F9CE1754D}"/>
              </a:ext>
            </a:extLst>
          </p:cNvPr>
          <p:cNvPicPr>
            <a:picLocks noChangeAspect="1"/>
          </p:cNvPicPr>
          <p:nvPr/>
        </p:nvPicPr>
        <p:blipFill>
          <a:blip r:embed="rId3">
            <a:alphaModFix amt="9000"/>
            <a:extLst>
              <a:ext uri="{28A0092B-C50C-407E-A947-70E740481C1C}">
                <a14:useLocalDpi xmlns:a14="http://schemas.microsoft.com/office/drawing/2010/main" val="0"/>
              </a:ext>
            </a:extLst>
          </a:blip>
          <a:stretch>
            <a:fillRect/>
          </a:stretch>
        </p:blipFill>
        <p:spPr>
          <a:xfrm>
            <a:off x="0" y="-176345"/>
            <a:ext cx="9864766" cy="6836623"/>
          </a:xfrm>
          <a:prstGeom prst="rect">
            <a:avLst/>
          </a:prstGeom>
        </p:spPr>
      </p:pic>
      <p:sp>
        <p:nvSpPr>
          <p:cNvPr id="7" name="Retângulo: Cantos Arredondados 6">
            <a:extLst>
              <a:ext uri="{FF2B5EF4-FFF2-40B4-BE49-F238E27FC236}">
                <a16:creationId xmlns:a16="http://schemas.microsoft.com/office/drawing/2014/main" id="{82DEFB2B-5E3D-44A5-9202-936405C328BF}"/>
              </a:ext>
            </a:extLst>
          </p:cNvPr>
          <p:cNvSpPr/>
          <p:nvPr/>
        </p:nvSpPr>
        <p:spPr>
          <a:xfrm>
            <a:off x="203967" y="1082465"/>
            <a:ext cx="9498066" cy="511366"/>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8" name="CaixaDeTexto 7">
            <a:extLst>
              <a:ext uri="{FF2B5EF4-FFF2-40B4-BE49-F238E27FC236}">
                <a16:creationId xmlns:a16="http://schemas.microsoft.com/office/drawing/2014/main" id="{FAE2D208-4109-4045-939B-D21DB6D58B14}"/>
              </a:ext>
            </a:extLst>
          </p:cNvPr>
          <p:cNvSpPr txBox="1"/>
          <p:nvPr/>
        </p:nvSpPr>
        <p:spPr>
          <a:xfrm>
            <a:off x="262528" y="471721"/>
            <a:ext cx="9005629" cy="518412"/>
          </a:xfrm>
          <a:prstGeom prst="rect">
            <a:avLst/>
          </a:prstGeom>
          <a:noFill/>
        </p:spPr>
        <p:txBody>
          <a:bodyPr wrap="square">
            <a:spAutoFit/>
          </a:bodyPr>
          <a:lstStyle/>
          <a:p>
            <a:r>
              <a:rPr lang="pt-BR" sz="923" dirty="0">
                <a:solidFill>
                  <a:schemeClr val="bg1"/>
                </a:solidFill>
                <a:latin typeface="Verdana Pro SemiBold" panose="020B0704030504040204" pitchFamily="34" charset="0"/>
              </a:rPr>
              <a:t>O processo de homologação/</a:t>
            </a:r>
            <a:r>
              <a:rPr lang="pt-BR" sz="923" dirty="0" err="1">
                <a:solidFill>
                  <a:schemeClr val="bg1"/>
                </a:solidFill>
                <a:latin typeface="Verdana Pro SemiBold" panose="020B0704030504040204" pitchFamily="34" charset="0"/>
              </a:rPr>
              <a:t>re-homologação</a:t>
            </a:r>
            <a:r>
              <a:rPr lang="pt-BR" sz="923" dirty="0">
                <a:solidFill>
                  <a:schemeClr val="bg1"/>
                </a:solidFill>
                <a:latin typeface="Verdana Pro SemiBold" panose="020B0704030504040204" pitchFamily="34" charset="0"/>
              </a:rPr>
              <a:t> necessita do envio de documentações obrigatórias referentes a categoria de fornecimento.</a:t>
            </a:r>
          </a:p>
          <a:p>
            <a:r>
              <a:rPr lang="pt-BR" sz="923" dirty="0">
                <a:solidFill>
                  <a:schemeClr val="bg1"/>
                </a:solidFill>
                <a:latin typeface="Verdana Pro SemiBold" panose="020B0704030504040204" pitchFamily="34" charset="0"/>
              </a:rPr>
              <a:t>Por favor, selecione a categoria que está apto a fornecer de acordo com a legislação vigente e verifique a documentação solicitada: </a:t>
            </a:r>
          </a:p>
          <a:p>
            <a:endParaRPr lang="pt-BR" sz="923" dirty="0">
              <a:solidFill>
                <a:schemeClr val="bg1"/>
              </a:solidFill>
              <a:latin typeface="Verdana Pro SemiBold" panose="020B0704030504040204" pitchFamily="34" charset="0"/>
            </a:endParaRPr>
          </a:p>
        </p:txBody>
      </p:sp>
      <p:sp>
        <p:nvSpPr>
          <p:cNvPr id="36" name="Retângulo: Cantos Arredondados 35">
            <a:extLst>
              <a:ext uri="{FF2B5EF4-FFF2-40B4-BE49-F238E27FC236}">
                <a16:creationId xmlns:a16="http://schemas.microsoft.com/office/drawing/2014/main" id="{9413FE03-4C6D-4541-B7E1-FB3166198BC2}"/>
              </a:ext>
            </a:extLst>
          </p:cNvPr>
          <p:cNvSpPr/>
          <p:nvPr/>
        </p:nvSpPr>
        <p:spPr>
          <a:xfrm>
            <a:off x="149838" y="923541"/>
            <a:ext cx="216000" cy="5724000"/>
          </a:xfrm>
          <a:prstGeom prst="round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vert="wordArtVert" rtlCol="0" anchor="ctr"/>
          <a:lstStyle/>
          <a:p>
            <a:pPr algn="ctr"/>
            <a:r>
              <a:rPr lang="pt-BR" sz="1292" b="1" dirty="0">
                <a:solidFill>
                  <a:sysClr val="windowText" lastClr="000000"/>
                </a:solidFill>
                <a:effectLst>
                  <a:outerShdw blurRad="38100" dist="38100" dir="2700000" algn="tl">
                    <a:srgbClr val="000000">
                      <a:alpha val="43137"/>
                    </a:srgbClr>
                  </a:outerShdw>
                </a:effectLst>
                <a:latin typeface="Aharoni" panose="02010803020104030203" pitchFamily="2" charset="-79"/>
                <a:ea typeface="Verdana" panose="020B0604030504040204" pitchFamily="34" charset="0"/>
                <a:cs typeface="Aharoni" panose="02010803020104030203" pitchFamily="2" charset="-79"/>
              </a:rPr>
              <a:t>SERVIÇO</a:t>
            </a:r>
          </a:p>
        </p:txBody>
      </p:sp>
      <p:sp>
        <p:nvSpPr>
          <p:cNvPr id="38" name="Retângulo: Cantos Arredondados 37">
            <a:hlinkClick r:id="rId4" action="ppaction://hlinksldjump"/>
            <a:extLst>
              <a:ext uri="{FF2B5EF4-FFF2-40B4-BE49-F238E27FC236}">
                <a16:creationId xmlns:a16="http://schemas.microsoft.com/office/drawing/2014/main" id="{1902949D-2BA9-4299-8A16-FA0890CCBE14}"/>
              </a:ext>
            </a:extLst>
          </p:cNvPr>
          <p:cNvSpPr/>
          <p:nvPr/>
        </p:nvSpPr>
        <p:spPr>
          <a:xfrm>
            <a:off x="549408" y="1340559"/>
            <a:ext cx="2052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ASISTENCIA MÉDICA</a:t>
            </a:r>
          </a:p>
        </p:txBody>
      </p:sp>
      <p:sp>
        <p:nvSpPr>
          <p:cNvPr id="39" name="Retângulo: Cantos Arredondados 38">
            <a:hlinkClick r:id="rId4" action="ppaction://hlinksldjump"/>
            <a:extLst>
              <a:ext uri="{FF2B5EF4-FFF2-40B4-BE49-F238E27FC236}">
                <a16:creationId xmlns:a16="http://schemas.microsoft.com/office/drawing/2014/main" id="{24BD8940-E373-4525-B18A-B1C9D62FC091}"/>
              </a:ext>
            </a:extLst>
          </p:cNvPr>
          <p:cNvSpPr/>
          <p:nvPr/>
        </p:nvSpPr>
        <p:spPr>
          <a:xfrm>
            <a:off x="556638" y="1723808"/>
            <a:ext cx="4428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ASISTENCIA TÉCNICA/AUTOMATIZACIÓN INDUSTRIAL</a:t>
            </a:r>
          </a:p>
        </p:txBody>
      </p:sp>
      <p:sp>
        <p:nvSpPr>
          <p:cNvPr id="40" name="Retângulo: Cantos Arredondados 39">
            <a:hlinkClick r:id="rId5" action="ppaction://hlinksldjump"/>
            <a:extLst>
              <a:ext uri="{FF2B5EF4-FFF2-40B4-BE49-F238E27FC236}">
                <a16:creationId xmlns:a16="http://schemas.microsoft.com/office/drawing/2014/main" id="{C178B3FB-F9A0-4CB4-84A9-1D5AA9D4A1B3}"/>
              </a:ext>
            </a:extLst>
          </p:cNvPr>
          <p:cNvSpPr/>
          <p:nvPr/>
        </p:nvSpPr>
        <p:spPr>
          <a:xfrm>
            <a:off x="2726234" y="1311912"/>
            <a:ext cx="1692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COMBUSTIBLES</a:t>
            </a:r>
            <a:endParaRPr lang="pt-BR" sz="1292" dirty="0">
              <a:latin typeface="Verdana Pro SemiBold" panose="020B0704030504040204" pitchFamily="34" charset="0"/>
              <a:ea typeface="Verdana" panose="020B0604030504040204" pitchFamily="34" charset="0"/>
              <a:cs typeface="Aharoni" panose="02010803020104030203" pitchFamily="2" charset="-79"/>
            </a:endParaRPr>
          </a:p>
        </p:txBody>
      </p:sp>
      <p:sp>
        <p:nvSpPr>
          <p:cNvPr id="41" name="Retângulo: Cantos Arredondados 40">
            <a:hlinkClick r:id="rId4" action="ppaction://hlinksldjump"/>
            <a:extLst>
              <a:ext uri="{FF2B5EF4-FFF2-40B4-BE49-F238E27FC236}">
                <a16:creationId xmlns:a16="http://schemas.microsoft.com/office/drawing/2014/main" id="{955841C8-4FC6-493A-8920-249DC979366C}"/>
              </a:ext>
            </a:extLst>
          </p:cNvPr>
          <p:cNvSpPr/>
          <p:nvPr/>
        </p:nvSpPr>
        <p:spPr>
          <a:xfrm>
            <a:off x="7984091" y="3954384"/>
            <a:ext cx="1476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CALIBRACION</a:t>
            </a:r>
          </a:p>
        </p:txBody>
      </p:sp>
      <p:sp>
        <p:nvSpPr>
          <p:cNvPr id="42" name="Retângulo: Cantos Arredondados 41">
            <a:hlinkClick r:id="rId6" action="ppaction://hlinksldjump"/>
            <a:extLst>
              <a:ext uri="{FF2B5EF4-FFF2-40B4-BE49-F238E27FC236}">
                <a16:creationId xmlns:a16="http://schemas.microsoft.com/office/drawing/2014/main" id="{1CEEF1D6-6F46-422A-9D68-A11F5A57F9C8}"/>
              </a:ext>
            </a:extLst>
          </p:cNvPr>
          <p:cNvSpPr/>
          <p:nvPr/>
        </p:nvSpPr>
        <p:spPr>
          <a:xfrm>
            <a:off x="5029487" y="1722725"/>
            <a:ext cx="2844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ACT. AGRÍCOLA/FINANCIERA</a:t>
            </a:r>
          </a:p>
        </p:txBody>
      </p:sp>
      <p:sp>
        <p:nvSpPr>
          <p:cNvPr id="43" name="Retângulo: Cantos Arredondados 42">
            <a:hlinkClick r:id="rId7" action="ppaction://hlinksldjump"/>
            <a:extLst>
              <a:ext uri="{FF2B5EF4-FFF2-40B4-BE49-F238E27FC236}">
                <a16:creationId xmlns:a16="http://schemas.microsoft.com/office/drawing/2014/main" id="{5EF56066-0FE3-4DAB-A17C-82A625FF5DE9}"/>
              </a:ext>
            </a:extLst>
          </p:cNvPr>
          <p:cNvSpPr/>
          <p:nvPr/>
        </p:nvSpPr>
        <p:spPr>
          <a:xfrm>
            <a:off x="580536" y="2481041"/>
            <a:ext cx="3264093"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DESCONTAMINACIÓN/APERT DE MINA</a:t>
            </a:r>
          </a:p>
        </p:txBody>
      </p:sp>
      <p:sp>
        <p:nvSpPr>
          <p:cNvPr id="44" name="Retângulo: Cantos Arredondados 43">
            <a:hlinkClick r:id="rId8" action="ppaction://hlinksldjump"/>
            <a:extLst>
              <a:ext uri="{FF2B5EF4-FFF2-40B4-BE49-F238E27FC236}">
                <a16:creationId xmlns:a16="http://schemas.microsoft.com/office/drawing/2014/main" id="{2C63987B-CE7D-4E55-AC1F-AEC978F4F5F3}"/>
              </a:ext>
            </a:extLst>
          </p:cNvPr>
          <p:cNvSpPr/>
          <p:nvPr/>
        </p:nvSpPr>
        <p:spPr>
          <a:xfrm>
            <a:off x="3902977" y="2475411"/>
            <a:ext cx="2454732"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DESTINO DE RESIDUOS</a:t>
            </a:r>
          </a:p>
        </p:txBody>
      </p:sp>
      <p:sp>
        <p:nvSpPr>
          <p:cNvPr id="45" name="Retângulo: Cantos Arredondados 44">
            <a:hlinkClick r:id="rId9" action="ppaction://hlinksldjump"/>
            <a:extLst>
              <a:ext uri="{FF2B5EF4-FFF2-40B4-BE49-F238E27FC236}">
                <a16:creationId xmlns:a16="http://schemas.microsoft.com/office/drawing/2014/main" id="{07F2E74A-0D33-4362-99BD-7AF5CCF5756D}"/>
              </a:ext>
            </a:extLst>
          </p:cNvPr>
          <p:cNvSpPr/>
          <p:nvPr/>
        </p:nvSpPr>
        <p:spPr>
          <a:xfrm>
            <a:off x="559159" y="2097792"/>
            <a:ext cx="1894773"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COMODATO/LEASING</a:t>
            </a:r>
          </a:p>
        </p:txBody>
      </p:sp>
      <p:sp>
        <p:nvSpPr>
          <p:cNvPr id="46" name="Retângulo: Cantos Arredondados 45">
            <a:hlinkClick r:id="rId7" action="ppaction://hlinksldjump"/>
            <a:extLst>
              <a:ext uri="{FF2B5EF4-FFF2-40B4-BE49-F238E27FC236}">
                <a16:creationId xmlns:a16="http://schemas.microsoft.com/office/drawing/2014/main" id="{B899C8CD-C9AB-4003-9CD5-55BAEF06D22C}"/>
              </a:ext>
            </a:extLst>
          </p:cNvPr>
          <p:cNvSpPr/>
          <p:nvPr/>
        </p:nvSpPr>
        <p:spPr>
          <a:xfrm>
            <a:off x="4384112" y="2095678"/>
            <a:ext cx="2454732"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CONSULTORÍA / AUDITORÍA</a:t>
            </a:r>
          </a:p>
        </p:txBody>
      </p:sp>
      <p:sp>
        <p:nvSpPr>
          <p:cNvPr id="47" name="Retângulo: Cantos Arredondados 46">
            <a:hlinkClick r:id="rId10" action="ppaction://hlinksldjump"/>
            <a:extLst>
              <a:ext uri="{FF2B5EF4-FFF2-40B4-BE49-F238E27FC236}">
                <a16:creationId xmlns:a16="http://schemas.microsoft.com/office/drawing/2014/main" id="{C826BE4A-1918-451F-AA2F-F4D354E32B5D}"/>
              </a:ext>
            </a:extLst>
          </p:cNvPr>
          <p:cNvSpPr/>
          <p:nvPr/>
        </p:nvSpPr>
        <p:spPr>
          <a:xfrm>
            <a:off x="6905072" y="2092683"/>
            <a:ext cx="1980000" cy="282013"/>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FLETE TERRESTRE</a:t>
            </a:r>
          </a:p>
        </p:txBody>
      </p:sp>
      <p:sp>
        <p:nvSpPr>
          <p:cNvPr id="48" name="Retângulo: Cantos Arredondados 47">
            <a:hlinkClick r:id="rId11" action="ppaction://hlinksldjump"/>
            <a:extLst>
              <a:ext uri="{FF2B5EF4-FFF2-40B4-BE49-F238E27FC236}">
                <a16:creationId xmlns:a16="http://schemas.microsoft.com/office/drawing/2014/main" id="{8AC47ACF-DEC2-4849-82B7-7A0F5E52B7A2}"/>
              </a:ext>
            </a:extLst>
          </p:cNvPr>
          <p:cNvSpPr/>
          <p:nvPr/>
        </p:nvSpPr>
        <p:spPr>
          <a:xfrm>
            <a:off x="2850625" y="3252339"/>
            <a:ext cx="328905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GESTIÓN INMOBILIARIA/SEGURO</a:t>
            </a:r>
          </a:p>
        </p:txBody>
      </p:sp>
      <p:sp>
        <p:nvSpPr>
          <p:cNvPr id="50" name="Retângulo: Cantos Arredondados 49">
            <a:hlinkClick r:id="rId12" action="ppaction://hlinksldjump"/>
            <a:extLst>
              <a:ext uri="{FF2B5EF4-FFF2-40B4-BE49-F238E27FC236}">
                <a16:creationId xmlns:a16="http://schemas.microsoft.com/office/drawing/2014/main" id="{5CA87358-FA46-48CC-BDC8-6DA641774F6A}"/>
              </a:ext>
            </a:extLst>
          </p:cNvPr>
          <p:cNvSpPr/>
          <p:nvPr/>
        </p:nvSpPr>
        <p:spPr>
          <a:xfrm>
            <a:off x="3630834" y="3619098"/>
            <a:ext cx="3289051" cy="277508"/>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8" dirty="0">
                <a:latin typeface="Verdana Pro SemiBold" panose="020B0704030504040204" pitchFamily="34" charset="0"/>
                <a:ea typeface="Verdana" panose="020B0604030504040204" pitchFamily="34" charset="0"/>
                <a:cs typeface="Aharoni" panose="02010803020104030203" pitchFamily="2" charset="-79"/>
              </a:rPr>
              <a:t>MATERIAL DE IMAGEN/COMUNICACIÓN</a:t>
            </a:r>
            <a:endParaRPr lang="pt-BR" sz="1108" dirty="0">
              <a:latin typeface="Verdana Pro SemiBold" panose="020B0704030504040204" pitchFamily="34" charset="0"/>
              <a:ea typeface="Verdana" panose="020B0604030504040204" pitchFamily="34" charset="0"/>
              <a:cs typeface="Aharoni" panose="02010803020104030203" pitchFamily="2" charset="-79"/>
            </a:endParaRPr>
          </a:p>
        </p:txBody>
      </p:sp>
      <p:sp>
        <p:nvSpPr>
          <p:cNvPr id="51" name="Retângulo: Cantos Arredondados 50">
            <a:hlinkClick r:id="rId9" action="ppaction://hlinksldjump"/>
            <a:extLst>
              <a:ext uri="{FF2B5EF4-FFF2-40B4-BE49-F238E27FC236}">
                <a16:creationId xmlns:a16="http://schemas.microsoft.com/office/drawing/2014/main" id="{D982D624-CDB9-4004-BCAF-B934A71B87F1}"/>
              </a:ext>
            </a:extLst>
          </p:cNvPr>
          <p:cNvSpPr/>
          <p:nvPr/>
        </p:nvSpPr>
        <p:spPr>
          <a:xfrm>
            <a:off x="3314677" y="3985652"/>
            <a:ext cx="1980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REFORMA EQUIPOS</a:t>
            </a:r>
          </a:p>
        </p:txBody>
      </p:sp>
      <p:sp>
        <p:nvSpPr>
          <p:cNvPr id="52" name="Retângulo: Cantos Arredondados 51">
            <a:hlinkClick r:id="rId13" action="ppaction://hlinksldjump"/>
            <a:extLst>
              <a:ext uri="{FF2B5EF4-FFF2-40B4-BE49-F238E27FC236}">
                <a16:creationId xmlns:a16="http://schemas.microsoft.com/office/drawing/2014/main" id="{3B9E97F8-A885-47D3-BAE1-90AE077B17B8}"/>
              </a:ext>
            </a:extLst>
          </p:cNvPr>
          <p:cNvSpPr/>
          <p:nvPr/>
        </p:nvSpPr>
        <p:spPr>
          <a:xfrm>
            <a:off x="613028" y="4388649"/>
            <a:ext cx="2088586"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SERV ADMINISTRATIVO</a:t>
            </a:r>
          </a:p>
        </p:txBody>
      </p:sp>
      <p:sp>
        <p:nvSpPr>
          <p:cNvPr id="53" name="Retângulo: Cantos Arredondados 52">
            <a:hlinkClick r:id="rId8" action="ppaction://hlinksldjump"/>
            <a:extLst>
              <a:ext uri="{FF2B5EF4-FFF2-40B4-BE49-F238E27FC236}">
                <a16:creationId xmlns:a16="http://schemas.microsoft.com/office/drawing/2014/main" id="{118D038B-7ADF-4FDE-8226-A52E8A1FF0FD}"/>
              </a:ext>
            </a:extLst>
          </p:cNvPr>
          <p:cNvSpPr/>
          <p:nvPr/>
        </p:nvSpPr>
        <p:spPr>
          <a:xfrm>
            <a:off x="584412" y="2867872"/>
            <a:ext cx="3799699"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8" dirty="0">
                <a:latin typeface="Verdana Pro SemiBold" panose="020B0704030504040204" pitchFamily="34" charset="0"/>
                <a:ea typeface="Verdana" panose="020B0604030504040204" pitchFamily="34" charset="0"/>
                <a:cs typeface="Aharoni" panose="02010803020104030203" pitchFamily="2" charset="-79"/>
              </a:rPr>
              <a:t>GENERACIÓN Y DISTRIBUCIÓN DE ENERGÍA</a:t>
            </a:r>
            <a:endParaRPr lang="pt-BR" sz="1108" dirty="0">
              <a:latin typeface="Verdana Pro SemiBold" panose="020B0704030504040204" pitchFamily="34" charset="0"/>
              <a:ea typeface="Verdana" panose="020B0604030504040204" pitchFamily="34" charset="0"/>
              <a:cs typeface="Aharoni" panose="02010803020104030203" pitchFamily="2" charset="-79"/>
            </a:endParaRPr>
          </a:p>
        </p:txBody>
      </p:sp>
      <p:sp>
        <p:nvSpPr>
          <p:cNvPr id="54" name="Retângulo: Cantos Arredondados 53">
            <a:hlinkClick r:id="rId11" action="ppaction://hlinksldjump"/>
            <a:extLst>
              <a:ext uri="{FF2B5EF4-FFF2-40B4-BE49-F238E27FC236}">
                <a16:creationId xmlns:a16="http://schemas.microsoft.com/office/drawing/2014/main" id="{0B886520-610B-439B-91D6-DC4871C5BFDE}"/>
              </a:ext>
            </a:extLst>
          </p:cNvPr>
          <p:cNvSpPr/>
          <p:nvPr/>
        </p:nvSpPr>
        <p:spPr>
          <a:xfrm>
            <a:off x="2521140" y="2097792"/>
            <a:ext cx="1795764"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INSTRUMENTACIÓN</a:t>
            </a:r>
          </a:p>
        </p:txBody>
      </p:sp>
      <p:sp>
        <p:nvSpPr>
          <p:cNvPr id="55" name="Retângulo: Cantos Arredondados 54">
            <a:hlinkClick r:id="rId12" action="ppaction://hlinksldjump"/>
            <a:extLst>
              <a:ext uri="{FF2B5EF4-FFF2-40B4-BE49-F238E27FC236}">
                <a16:creationId xmlns:a16="http://schemas.microsoft.com/office/drawing/2014/main" id="{F702DD48-902B-4140-9C6A-B156B0E41FAE}"/>
              </a:ext>
            </a:extLst>
          </p:cNvPr>
          <p:cNvSpPr/>
          <p:nvPr/>
        </p:nvSpPr>
        <p:spPr>
          <a:xfrm>
            <a:off x="589477" y="3615806"/>
            <a:ext cx="2971374"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8" dirty="0">
                <a:latin typeface="Verdana Pro SemiBold" panose="020B0704030504040204" pitchFamily="34" charset="0"/>
                <a:ea typeface="Verdana" panose="020B0604030504040204" pitchFamily="34" charset="0"/>
                <a:cs typeface="Aharoni" panose="02010803020104030203" pitchFamily="2" charset="-79"/>
              </a:rPr>
              <a:t>GESTIÓN/RECUPER AREAS VERDES</a:t>
            </a:r>
            <a:endParaRPr lang="pt-BR" sz="1108" dirty="0">
              <a:latin typeface="Verdana Pro SemiBold" panose="020B0704030504040204" pitchFamily="34" charset="0"/>
              <a:ea typeface="Verdana" panose="020B0604030504040204" pitchFamily="34" charset="0"/>
              <a:cs typeface="Aharoni" panose="02010803020104030203" pitchFamily="2" charset="-79"/>
            </a:endParaRPr>
          </a:p>
        </p:txBody>
      </p:sp>
      <p:sp>
        <p:nvSpPr>
          <p:cNvPr id="56" name="Retângulo: Cantos Arredondados 55">
            <a:hlinkClick r:id="rId14" action="ppaction://hlinksldjump"/>
            <a:extLst>
              <a:ext uri="{FF2B5EF4-FFF2-40B4-BE49-F238E27FC236}">
                <a16:creationId xmlns:a16="http://schemas.microsoft.com/office/drawing/2014/main" id="{F67022D1-3537-4A7F-A961-80D329E01A12}"/>
              </a:ext>
            </a:extLst>
          </p:cNvPr>
          <p:cNvSpPr/>
          <p:nvPr/>
        </p:nvSpPr>
        <p:spPr>
          <a:xfrm>
            <a:off x="5422256" y="3968902"/>
            <a:ext cx="2376000" cy="271257"/>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MONITOREO AMBIENTAL</a:t>
            </a:r>
          </a:p>
        </p:txBody>
      </p:sp>
      <p:sp>
        <p:nvSpPr>
          <p:cNvPr id="59" name="Retângulo: Cantos Arredondados 58">
            <a:hlinkClick r:id="rId13" action="ppaction://hlinksldjump"/>
            <a:extLst>
              <a:ext uri="{FF2B5EF4-FFF2-40B4-BE49-F238E27FC236}">
                <a16:creationId xmlns:a16="http://schemas.microsoft.com/office/drawing/2014/main" id="{4F3E1329-27C8-47ED-9E58-8F64A05CD511}"/>
              </a:ext>
            </a:extLst>
          </p:cNvPr>
          <p:cNvSpPr/>
          <p:nvPr/>
        </p:nvSpPr>
        <p:spPr>
          <a:xfrm>
            <a:off x="6989734" y="3611263"/>
            <a:ext cx="2052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SERV AMBIENTAL</a:t>
            </a:r>
          </a:p>
        </p:txBody>
      </p:sp>
      <p:sp>
        <p:nvSpPr>
          <p:cNvPr id="60" name="Retângulo: Cantos Arredondados 59">
            <a:hlinkClick r:id="rId11" action="ppaction://hlinksldjump"/>
            <a:extLst>
              <a:ext uri="{FF2B5EF4-FFF2-40B4-BE49-F238E27FC236}">
                <a16:creationId xmlns:a16="http://schemas.microsoft.com/office/drawing/2014/main" id="{7DD702E8-18A1-4641-ACB9-A564DA5A185A}"/>
              </a:ext>
            </a:extLst>
          </p:cNvPr>
          <p:cNvSpPr/>
          <p:nvPr/>
        </p:nvSpPr>
        <p:spPr>
          <a:xfrm>
            <a:off x="589477" y="3991790"/>
            <a:ext cx="2667165"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MANT EQUIPO REFRIGERACIÓN</a:t>
            </a:r>
          </a:p>
        </p:txBody>
      </p:sp>
      <p:sp>
        <p:nvSpPr>
          <p:cNvPr id="61" name="Retângulo: Cantos Arredondados 60">
            <a:hlinkClick r:id="rId15" action="ppaction://hlinksldjump"/>
            <a:extLst>
              <a:ext uri="{FF2B5EF4-FFF2-40B4-BE49-F238E27FC236}">
                <a16:creationId xmlns:a16="http://schemas.microsoft.com/office/drawing/2014/main" id="{3331F709-F55C-475F-A4A0-F5005002AF02}"/>
              </a:ext>
            </a:extLst>
          </p:cNvPr>
          <p:cNvSpPr/>
          <p:nvPr/>
        </p:nvSpPr>
        <p:spPr>
          <a:xfrm>
            <a:off x="6451487" y="2478310"/>
            <a:ext cx="2677854"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SUMINISTRO DE AGUA</a:t>
            </a:r>
          </a:p>
        </p:txBody>
      </p:sp>
      <p:sp>
        <p:nvSpPr>
          <p:cNvPr id="62" name="Retângulo: Cantos Arredondados 61">
            <a:hlinkClick r:id="rId5" action="ppaction://hlinksldjump"/>
            <a:extLst>
              <a:ext uri="{FF2B5EF4-FFF2-40B4-BE49-F238E27FC236}">
                <a16:creationId xmlns:a16="http://schemas.microsoft.com/office/drawing/2014/main" id="{BC6AF3DD-B3E4-4F1D-B760-722136E65B44}"/>
              </a:ext>
            </a:extLst>
          </p:cNvPr>
          <p:cNvSpPr/>
          <p:nvPr/>
        </p:nvSpPr>
        <p:spPr>
          <a:xfrm>
            <a:off x="4438794" y="2864693"/>
            <a:ext cx="2327023"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FLETE AÉREO/MARÍTIMO</a:t>
            </a:r>
          </a:p>
        </p:txBody>
      </p:sp>
      <p:sp>
        <p:nvSpPr>
          <p:cNvPr id="63" name="Retângulo: Cantos Arredondados 62">
            <a:hlinkClick r:id="rId14" action="ppaction://hlinksldjump"/>
            <a:extLst>
              <a:ext uri="{FF2B5EF4-FFF2-40B4-BE49-F238E27FC236}">
                <a16:creationId xmlns:a16="http://schemas.microsoft.com/office/drawing/2014/main" id="{893217F3-594B-4B9F-B160-961AA0D8E2C2}"/>
              </a:ext>
            </a:extLst>
          </p:cNvPr>
          <p:cNvSpPr/>
          <p:nvPr/>
        </p:nvSpPr>
        <p:spPr>
          <a:xfrm>
            <a:off x="6838844" y="2863770"/>
            <a:ext cx="2556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ALQUILER INMUEBLES</a:t>
            </a:r>
          </a:p>
        </p:txBody>
      </p:sp>
      <p:sp>
        <p:nvSpPr>
          <p:cNvPr id="64" name="Retângulo: Cantos Arredondados 63">
            <a:hlinkClick r:id="rId14" action="ppaction://hlinksldjump"/>
            <a:extLst>
              <a:ext uri="{FF2B5EF4-FFF2-40B4-BE49-F238E27FC236}">
                <a16:creationId xmlns:a16="http://schemas.microsoft.com/office/drawing/2014/main" id="{556EF947-CFC2-46AF-8EC1-0D11E737A4BB}"/>
              </a:ext>
            </a:extLst>
          </p:cNvPr>
          <p:cNvSpPr/>
          <p:nvPr/>
        </p:nvSpPr>
        <p:spPr>
          <a:xfrm>
            <a:off x="590620" y="3241967"/>
            <a:ext cx="2174249"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ALQUILER GENERAL</a:t>
            </a:r>
          </a:p>
        </p:txBody>
      </p:sp>
      <p:sp>
        <p:nvSpPr>
          <p:cNvPr id="65" name="Retângulo: Cantos Arredondados 64">
            <a:hlinkClick r:id="rId16" action="ppaction://hlinksldjump"/>
            <a:extLst>
              <a:ext uri="{FF2B5EF4-FFF2-40B4-BE49-F238E27FC236}">
                <a16:creationId xmlns:a16="http://schemas.microsoft.com/office/drawing/2014/main" id="{FF12C3C3-09F5-40F6-B9DD-48CE5070928A}"/>
              </a:ext>
            </a:extLst>
          </p:cNvPr>
          <p:cNvSpPr/>
          <p:nvPr/>
        </p:nvSpPr>
        <p:spPr>
          <a:xfrm>
            <a:off x="589476" y="4787363"/>
            <a:ext cx="2801423"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SERV CONSTRUCCIÓN CIVIL</a:t>
            </a:r>
          </a:p>
        </p:txBody>
      </p:sp>
      <p:sp>
        <p:nvSpPr>
          <p:cNvPr id="68" name="Retângulo: Cantos Arredondados 67">
            <a:hlinkClick r:id="rId17" action="ppaction://hlinksldjump"/>
            <a:extLst>
              <a:ext uri="{FF2B5EF4-FFF2-40B4-BE49-F238E27FC236}">
                <a16:creationId xmlns:a16="http://schemas.microsoft.com/office/drawing/2014/main" id="{CEEAE92C-95D3-45C2-BD2E-62D65E3ECD8E}"/>
              </a:ext>
            </a:extLst>
          </p:cNvPr>
          <p:cNvSpPr/>
          <p:nvPr/>
        </p:nvSpPr>
        <p:spPr>
          <a:xfrm>
            <a:off x="586146" y="5164586"/>
            <a:ext cx="3198757"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8" dirty="0">
                <a:solidFill>
                  <a:schemeClr val="bg1"/>
                </a:solidFill>
                <a:latin typeface="Verdana Pro SemiBold" panose="020B0704030504040204" pitchFamily="34" charset="0"/>
                <a:ea typeface="Verdana" panose="020B0604030504040204" pitchFamily="34" charset="0"/>
                <a:cs typeface="Aharoni" panose="02010803020104030203" pitchFamily="2" charset="-79"/>
              </a:rPr>
              <a:t>SERV LAVANDERÍA/LIMPIEZA URBANA</a:t>
            </a:r>
            <a:endParaRPr lang="pt-BR" sz="1108" dirty="0">
              <a:solidFill>
                <a:schemeClr val="bg1"/>
              </a:solidFill>
              <a:latin typeface="Verdana Pro SemiBold" panose="020B0704030504040204" pitchFamily="34" charset="0"/>
              <a:ea typeface="Verdana" panose="020B0604030504040204" pitchFamily="34" charset="0"/>
              <a:cs typeface="Aharoni" panose="02010803020104030203" pitchFamily="2" charset="-79"/>
            </a:endParaRPr>
          </a:p>
        </p:txBody>
      </p:sp>
      <p:sp>
        <p:nvSpPr>
          <p:cNvPr id="69" name="Retângulo: Cantos Arredondados 68">
            <a:hlinkClick r:id="rId13" action="ppaction://hlinksldjump"/>
            <a:extLst>
              <a:ext uri="{FF2B5EF4-FFF2-40B4-BE49-F238E27FC236}">
                <a16:creationId xmlns:a16="http://schemas.microsoft.com/office/drawing/2014/main" id="{246C819D-5367-46DF-9D2D-C92F7249E2D7}"/>
              </a:ext>
            </a:extLst>
          </p:cNvPr>
          <p:cNvSpPr/>
          <p:nvPr/>
        </p:nvSpPr>
        <p:spPr>
          <a:xfrm>
            <a:off x="3844629" y="5164586"/>
            <a:ext cx="2861462"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SERV LOGISTICA INTERNACIONAL</a:t>
            </a:r>
          </a:p>
        </p:txBody>
      </p:sp>
      <p:sp>
        <p:nvSpPr>
          <p:cNvPr id="70" name="Retângulo: Cantos Arredondados 69">
            <a:hlinkClick r:id="rId17" action="ppaction://hlinksldjump"/>
            <a:extLst>
              <a:ext uri="{FF2B5EF4-FFF2-40B4-BE49-F238E27FC236}">
                <a16:creationId xmlns:a16="http://schemas.microsoft.com/office/drawing/2014/main" id="{47559653-870A-4DAF-A610-632CAFC98602}"/>
              </a:ext>
            </a:extLst>
          </p:cNvPr>
          <p:cNvSpPr/>
          <p:nvPr/>
        </p:nvSpPr>
        <p:spPr>
          <a:xfrm>
            <a:off x="6765817" y="5164585"/>
            <a:ext cx="2363523" cy="290953"/>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SERV TRABAJOS CIVILES</a:t>
            </a:r>
          </a:p>
        </p:txBody>
      </p:sp>
      <p:sp>
        <p:nvSpPr>
          <p:cNvPr id="71" name="Retângulo: Cantos Arredondados 70">
            <a:hlinkClick r:id="rId7" action="ppaction://hlinksldjump"/>
            <a:extLst>
              <a:ext uri="{FF2B5EF4-FFF2-40B4-BE49-F238E27FC236}">
                <a16:creationId xmlns:a16="http://schemas.microsoft.com/office/drawing/2014/main" id="{022D5E92-4BA1-46E8-A33C-332A2585A33D}"/>
              </a:ext>
            </a:extLst>
          </p:cNvPr>
          <p:cNvSpPr/>
          <p:nvPr/>
        </p:nvSpPr>
        <p:spPr>
          <a:xfrm>
            <a:off x="592889" y="5556739"/>
            <a:ext cx="3638869"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8" dirty="0">
                <a:latin typeface="Verdana Pro SemiBold" panose="020B0704030504040204" pitchFamily="34" charset="0"/>
                <a:ea typeface="Verdana" panose="020B0604030504040204" pitchFamily="34" charset="0"/>
                <a:cs typeface="Aharoni" panose="02010803020104030203" pitchFamily="2" charset="-79"/>
              </a:rPr>
              <a:t>SERV MANTENIMIENTO EN GENERAL</a:t>
            </a:r>
            <a:endParaRPr lang="pt-BR" sz="1108" dirty="0">
              <a:latin typeface="Verdana Pro SemiBold" panose="020B0704030504040204" pitchFamily="34" charset="0"/>
              <a:ea typeface="Verdana" panose="020B0604030504040204" pitchFamily="34" charset="0"/>
              <a:cs typeface="Aharoni" panose="02010803020104030203" pitchFamily="2" charset="-79"/>
            </a:endParaRPr>
          </a:p>
        </p:txBody>
      </p:sp>
      <p:sp>
        <p:nvSpPr>
          <p:cNvPr id="72" name="Retângulo: Cantos Arredondados 71">
            <a:hlinkClick r:id="rId18" action="ppaction://hlinksldjump"/>
            <a:extLst>
              <a:ext uri="{FF2B5EF4-FFF2-40B4-BE49-F238E27FC236}">
                <a16:creationId xmlns:a16="http://schemas.microsoft.com/office/drawing/2014/main" id="{B39A72D8-6661-42C5-ABD7-017DE31FDB13}"/>
              </a:ext>
            </a:extLst>
          </p:cNvPr>
          <p:cNvSpPr/>
          <p:nvPr/>
        </p:nvSpPr>
        <p:spPr>
          <a:xfrm>
            <a:off x="580536" y="5968635"/>
            <a:ext cx="2124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TRANSP. PELIGROSO</a:t>
            </a:r>
          </a:p>
        </p:txBody>
      </p:sp>
      <p:sp>
        <p:nvSpPr>
          <p:cNvPr id="73" name="Retângulo: Cantos Arredondados 72">
            <a:hlinkClick r:id="rId16" action="ppaction://hlinksldjump"/>
            <a:extLst>
              <a:ext uri="{FF2B5EF4-FFF2-40B4-BE49-F238E27FC236}">
                <a16:creationId xmlns:a16="http://schemas.microsoft.com/office/drawing/2014/main" id="{DC1AF615-3691-4DAC-93B7-ED96B921F497}"/>
              </a:ext>
            </a:extLst>
          </p:cNvPr>
          <p:cNvSpPr/>
          <p:nvPr/>
        </p:nvSpPr>
        <p:spPr>
          <a:xfrm>
            <a:off x="3479764" y="4777075"/>
            <a:ext cx="2454311"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SERV EN GENERAL</a:t>
            </a:r>
          </a:p>
        </p:txBody>
      </p:sp>
      <p:sp>
        <p:nvSpPr>
          <p:cNvPr id="74" name="Retângulo: Cantos Arredondados 73">
            <a:hlinkClick r:id="rId16" action="ppaction://hlinksldjump"/>
            <a:extLst>
              <a:ext uri="{FF2B5EF4-FFF2-40B4-BE49-F238E27FC236}">
                <a16:creationId xmlns:a16="http://schemas.microsoft.com/office/drawing/2014/main" id="{F0B9B746-954D-4874-B73A-07799F66D451}"/>
              </a:ext>
            </a:extLst>
          </p:cNvPr>
          <p:cNvSpPr/>
          <p:nvPr/>
        </p:nvSpPr>
        <p:spPr>
          <a:xfrm>
            <a:off x="5992811" y="4781714"/>
            <a:ext cx="2952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8" dirty="0">
                <a:latin typeface="Verdana Pro SemiBold" panose="020B0704030504040204" pitchFamily="34" charset="0"/>
                <a:ea typeface="Verdana" panose="020B0604030504040204" pitchFamily="34" charset="0"/>
                <a:cs typeface="Aharoni" panose="02010803020104030203" pitchFamily="2" charset="-79"/>
              </a:rPr>
              <a:t>SERV CONTRA INCENDIOS</a:t>
            </a:r>
            <a:endParaRPr lang="pt-BR" sz="1108" dirty="0">
              <a:latin typeface="Verdana Pro SemiBold" panose="020B0704030504040204" pitchFamily="34" charset="0"/>
              <a:ea typeface="Verdana" panose="020B0604030504040204" pitchFamily="34" charset="0"/>
              <a:cs typeface="Aharoni" panose="02010803020104030203" pitchFamily="2" charset="-79"/>
            </a:endParaRPr>
          </a:p>
        </p:txBody>
      </p:sp>
      <p:sp>
        <p:nvSpPr>
          <p:cNvPr id="75" name="Retângulo: Cantos Arredondados 74">
            <a:hlinkClick r:id="rId17" action="ppaction://hlinksldjump"/>
            <a:extLst>
              <a:ext uri="{FF2B5EF4-FFF2-40B4-BE49-F238E27FC236}">
                <a16:creationId xmlns:a16="http://schemas.microsoft.com/office/drawing/2014/main" id="{DCB9F923-A25D-4162-B362-EA2AD956EC08}"/>
              </a:ext>
            </a:extLst>
          </p:cNvPr>
          <p:cNvSpPr/>
          <p:nvPr/>
        </p:nvSpPr>
        <p:spPr>
          <a:xfrm>
            <a:off x="4290625" y="5556739"/>
            <a:ext cx="4644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SERV VIGILANCIA ARMADA/ ACOMPAÑANTE</a:t>
            </a:r>
          </a:p>
        </p:txBody>
      </p:sp>
      <p:sp>
        <p:nvSpPr>
          <p:cNvPr id="76" name="Retângulo: Cantos Arredondados 75">
            <a:hlinkClick r:id="rId10" action="ppaction://hlinksldjump"/>
            <a:extLst>
              <a:ext uri="{FF2B5EF4-FFF2-40B4-BE49-F238E27FC236}">
                <a16:creationId xmlns:a16="http://schemas.microsoft.com/office/drawing/2014/main" id="{587FDA05-A55E-4F7B-99EB-246CD05B51FE}"/>
              </a:ext>
            </a:extLst>
          </p:cNvPr>
          <p:cNvSpPr/>
          <p:nvPr/>
        </p:nvSpPr>
        <p:spPr>
          <a:xfrm>
            <a:off x="2836418" y="5954974"/>
            <a:ext cx="2556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TRANSP PROD QUÍMICOS</a:t>
            </a:r>
          </a:p>
        </p:txBody>
      </p:sp>
      <p:sp>
        <p:nvSpPr>
          <p:cNvPr id="77" name="Retângulo: Cantos Arredondados 76">
            <a:hlinkClick r:id="rId15" action="ppaction://hlinksldjump"/>
            <a:extLst>
              <a:ext uri="{FF2B5EF4-FFF2-40B4-BE49-F238E27FC236}">
                <a16:creationId xmlns:a16="http://schemas.microsoft.com/office/drawing/2014/main" id="{70FBE92B-3B4B-449C-AF30-EDF4D1FBC52C}"/>
              </a:ext>
            </a:extLst>
          </p:cNvPr>
          <p:cNvSpPr/>
          <p:nvPr/>
        </p:nvSpPr>
        <p:spPr>
          <a:xfrm>
            <a:off x="6838844" y="4392089"/>
            <a:ext cx="2297798"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TRANSP RESIDUOS</a:t>
            </a:r>
          </a:p>
        </p:txBody>
      </p:sp>
      <p:sp>
        <p:nvSpPr>
          <p:cNvPr id="78" name="Retângulo: Cantos Arredondados 77">
            <a:hlinkClick r:id="rId18" action="ppaction://hlinksldjump"/>
            <a:extLst>
              <a:ext uri="{FF2B5EF4-FFF2-40B4-BE49-F238E27FC236}">
                <a16:creationId xmlns:a16="http://schemas.microsoft.com/office/drawing/2014/main" id="{56356633-C40B-4699-9BED-1A08B9E99B68}"/>
              </a:ext>
            </a:extLst>
          </p:cNvPr>
          <p:cNvSpPr/>
          <p:nvPr/>
        </p:nvSpPr>
        <p:spPr>
          <a:xfrm>
            <a:off x="6235522" y="3259270"/>
            <a:ext cx="2952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TRANSPORTE PERSONAL</a:t>
            </a:r>
          </a:p>
        </p:txBody>
      </p:sp>
      <p:sp>
        <p:nvSpPr>
          <p:cNvPr id="79" name="Retângulo: Cantos Arredondados 78">
            <a:hlinkClick r:id="rId15" action="ppaction://hlinksldjump"/>
            <a:extLst>
              <a:ext uri="{FF2B5EF4-FFF2-40B4-BE49-F238E27FC236}">
                <a16:creationId xmlns:a16="http://schemas.microsoft.com/office/drawing/2014/main" id="{0E625E1F-6C9B-4673-AD7C-63E68448417C}"/>
              </a:ext>
            </a:extLst>
          </p:cNvPr>
          <p:cNvSpPr/>
          <p:nvPr/>
        </p:nvSpPr>
        <p:spPr>
          <a:xfrm>
            <a:off x="2764869" y="4395879"/>
            <a:ext cx="4000948"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SERVICIOS DOMÉSTICOS GENERALES</a:t>
            </a:r>
          </a:p>
        </p:txBody>
      </p:sp>
      <p:sp>
        <p:nvSpPr>
          <p:cNvPr id="80" name="Retângulo: Cantos Arredondados 79">
            <a:hlinkClick r:id="rId6" action="ppaction://hlinksldjump"/>
            <a:extLst>
              <a:ext uri="{FF2B5EF4-FFF2-40B4-BE49-F238E27FC236}">
                <a16:creationId xmlns:a16="http://schemas.microsoft.com/office/drawing/2014/main" id="{A2531DF9-0366-447A-AFEC-F90CD104C5A7}"/>
              </a:ext>
            </a:extLst>
          </p:cNvPr>
          <p:cNvSpPr/>
          <p:nvPr/>
        </p:nvSpPr>
        <p:spPr>
          <a:xfrm>
            <a:off x="556638" y="915757"/>
            <a:ext cx="5871373" cy="292964"/>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8" dirty="0">
                <a:latin typeface="Verdana Pro SemiBold" panose="020B0704030504040204" pitchFamily="34" charset="0"/>
                <a:ea typeface="Verdana" panose="020B0604030504040204" pitchFamily="34" charset="0"/>
                <a:cs typeface="Aharoni" panose="02010803020104030203" pitchFamily="2" charset="-79"/>
              </a:rPr>
              <a:t>ALQUILER DE CONTENEDOR / COMPARTIR PARA PRODUCTOS QUÍMICOS</a:t>
            </a:r>
          </a:p>
        </p:txBody>
      </p:sp>
      <p:sp>
        <p:nvSpPr>
          <p:cNvPr id="81" name="Retângulo: Cantos Arredondados 80">
            <a:extLst>
              <a:ext uri="{FF2B5EF4-FFF2-40B4-BE49-F238E27FC236}">
                <a16:creationId xmlns:a16="http://schemas.microsoft.com/office/drawing/2014/main" id="{3EE17A4F-4B4E-445D-9EC6-B47BFB98F2FF}"/>
              </a:ext>
            </a:extLst>
          </p:cNvPr>
          <p:cNvSpPr/>
          <p:nvPr/>
        </p:nvSpPr>
        <p:spPr>
          <a:xfrm>
            <a:off x="0" y="368690"/>
            <a:ext cx="252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82" name="CaixaDeTexto 81">
            <a:extLst>
              <a:ext uri="{FF2B5EF4-FFF2-40B4-BE49-F238E27FC236}">
                <a16:creationId xmlns:a16="http://schemas.microsoft.com/office/drawing/2014/main" id="{D1942480-F363-4ACD-A390-1EAC95BA05DF}"/>
              </a:ext>
            </a:extLst>
          </p:cNvPr>
          <p:cNvSpPr txBox="1"/>
          <p:nvPr/>
        </p:nvSpPr>
        <p:spPr>
          <a:xfrm>
            <a:off x="494730" y="2019"/>
            <a:ext cx="2990914" cy="433196"/>
          </a:xfrm>
          <a:prstGeom prst="rect">
            <a:avLst/>
          </a:prstGeom>
          <a:noFill/>
        </p:spPr>
        <p:txBody>
          <a:bodyPr wrap="square" rtlCol="0">
            <a:spAutoFit/>
          </a:bodyPr>
          <a:lstStyle/>
          <a:p>
            <a:r>
              <a:rPr lang="pt-BR" sz="2215" b="1" dirty="0">
                <a:solidFill>
                  <a:schemeClr val="bg1"/>
                </a:solidFill>
                <a:latin typeface="Verdana" panose="020B0604030504040204" pitchFamily="34" charset="0"/>
                <a:ea typeface="Verdana" panose="020B0604030504040204" pitchFamily="34" charset="0"/>
                <a:cs typeface="Segoe UI" panose="020B0502040204020203" pitchFamily="34" charset="0"/>
              </a:rPr>
              <a:t>CATEGORIA</a:t>
            </a:r>
          </a:p>
        </p:txBody>
      </p:sp>
      <p:sp>
        <p:nvSpPr>
          <p:cNvPr id="49" name="Retângulo: Cantos Arredondados 48">
            <a:hlinkClick r:id="rId19" action="ppaction://hlinksldjump"/>
            <a:extLst>
              <a:ext uri="{FF2B5EF4-FFF2-40B4-BE49-F238E27FC236}">
                <a16:creationId xmlns:a16="http://schemas.microsoft.com/office/drawing/2014/main" id="{4D03A205-DC82-47A8-B15A-FC892CB987BD}"/>
              </a:ext>
            </a:extLst>
          </p:cNvPr>
          <p:cNvSpPr/>
          <p:nvPr/>
        </p:nvSpPr>
        <p:spPr>
          <a:xfrm>
            <a:off x="7620553" y="6374455"/>
            <a:ext cx="1368000" cy="256745"/>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92" dirty="0">
                <a:latin typeface="Verdana Pro SemiBold" panose="020B0704030504040204" pitchFamily="34" charset="0"/>
                <a:ea typeface="Verdana" panose="020B0604030504040204" pitchFamily="34" charset="0"/>
                <a:cs typeface="Aharoni" panose="02010803020104030203" pitchFamily="2" charset="-79"/>
              </a:rPr>
              <a:t>ABOGACÍA</a:t>
            </a:r>
          </a:p>
        </p:txBody>
      </p:sp>
      <p:sp>
        <p:nvSpPr>
          <p:cNvPr id="57" name="Retângulo: Cantos Arredondados 56">
            <a:hlinkClick r:id="rId20" action="ppaction://hlinksldjump"/>
            <a:extLst>
              <a:ext uri="{FF2B5EF4-FFF2-40B4-BE49-F238E27FC236}">
                <a16:creationId xmlns:a16="http://schemas.microsoft.com/office/drawing/2014/main" id="{E6D5D990-D944-44AA-9935-570791520DAF}"/>
              </a:ext>
            </a:extLst>
          </p:cNvPr>
          <p:cNvSpPr/>
          <p:nvPr/>
        </p:nvSpPr>
        <p:spPr>
          <a:xfrm>
            <a:off x="5494256" y="5947234"/>
            <a:ext cx="2232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effectLst>
                  <a:outerShdw blurRad="38100" dist="38100" dir="2700000" algn="tl">
                    <a:srgbClr val="000000">
                      <a:alpha val="43137"/>
                    </a:srgbClr>
                  </a:outerShdw>
                </a:effectLst>
              </a:rPr>
              <a:t>ASISTENTE PROFESIONAL</a:t>
            </a:r>
            <a:endParaRPr lang="pt-BR" sz="1292" dirty="0">
              <a:latin typeface="Verdana Pro SemiBold" panose="020B0704030504040204" pitchFamily="34" charset="0"/>
              <a:ea typeface="Verdana" panose="020B0604030504040204" pitchFamily="34" charset="0"/>
              <a:cs typeface="Aharoni" panose="02010803020104030203" pitchFamily="2" charset="-79"/>
            </a:endParaRPr>
          </a:p>
        </p:txBody>
      </p:sp>
      <p:sp>
        <p:nvSpPr>
          <p:cNvPr id="66" name="Retângulo: Cantos Arredondados 65">
            <a:hlinkClick r:id="rId21" action="ppaction://hlinksldjump"/>
            <a:extLst>
              <a:ext uri="{FF2B5EF4-FFF2-40B4-BE49-F238E27FC236}">
                <a16:creationId xmlns:a16="http://schemas.microsoft.com/office/drawing/2014/main" id="{8274B258-700D-4EBD-B97A-08DF0EAFBE22}"/>
              </a:ext>
            </a:extLst>
          </p:cNvPr>
          <p:cNvSpPr/>
          <p:nvPr/>
        </p:nvSpPr>
        <p:spPr>
          <a:xfrm>
            <a:off x="7726256" y="1709811"/>
            <a:ext cx="1800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1250" dirty="0">
                <a:solidFill>
                  <a:schemeClr val="bg1"/>
                </a:solidFill>
                <a:effectLst/>
                <a:latin typeface="Verdana Pro SemiBold" panose="020B0704030504040204" pitchFamily="34" charset="0"/>
                <a:ea typeface="Calibri" panose="020F0502020204030204" pitchFamily="34" charset="0"/>
              </a:rPr>
              <a:t>DISTRIBUIDORES</a:t>
            </a:r>
            <a:endParaRPr lang="pt-BR" sz="1250" dirty="0">
              <a:solidFill>
                <a:schemeClr val="bg1"/>
              </a:solidFill>
              <a:latin typeface="Verdana Pro SemiBold" panose="020B0704030504040204" pitchFamily="34" charset="0"/>
              <a:ea typeface="Verdana" panose="020B0604030504040204" pitchFamily="34" charset="0"/>
              <a:cs typeface="Aharoni" panose="02010803020104030203" pitchFamily="2" charset="-79"/>
            </a:endParaRPr>
          </a:p>
        </p:txBody>
      </p:sp>
      <p:sp>
        <p:nvSpPr>
          <p:cNvPr id="67" name="Retângulo: Cantos Arredondados 66">
            <a:hlinkClick r:id="rId22" action="ppaction://hlinksldjump"/>
            <a:extLst>
              <a:ext uri="{FF2B5EF4-FFF2-40B4-BE49-F238E27FC236}">
                <a16:creationId xmlns:a16="http://schemas.microsoft.com/office/drawing/2014/main" id="{41A6A8F9-9CC9-4C34-8C83-7AFB3DE9098B}"/>
              </a:ext>
            </a:extLst>
          </p:cNvPr>
          <p:cNvSpPr/>
          <p:nvPr/>
        </p:nvSpPr>
        <p:spPr>
          <a:xfrm>
            <a:off x="6492586" y="905410"/>
            <a:ext cx="3049238"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1250" dirty="0">
                <a:solidFill>
                  <a:schemeClr val="bg1"/>
                </a:solidFill>
                <a:effectLst/>
                <a:latin typeface="Verdana Pro SemiBold" panose="020B0704030504040204" pitchFamily="34" charset="0"/>
                <a:ea typeface="Verdana" panose="020B0604030504040204" pitchFamily="34" charset="0"/>
              </a:rPr>
              <a:t>CORRESPONSALIAS JURIDICAS</a:t>
            </a:r>
            <a:endParaRPr lang="pt-BR" sz="1250" dirty="0">
              <a:solidFill>
                <a:schemeClr val="bg1"/>
              </a:solidFill>
              <a:latin typeface="Verdana Pro SemiBold" panose="020B0704030504040204" pitchFamily="34" charset="0"/>
              <a:ea typeface="Verdana" panose="020B0604030504040204" pitchFamily="34" charset="0"/>
              <a:cs typeface="Aharoni" panose="02010803020104030203" pitchFamily="2" charset="-79"/>
            </a:endParaRPr>
          </a:p>
        </p:txBody>
      </p:sp>
      <p:sp>
        <p:nvSpPr>
          <p:cNvPr id="83" name="Retângulo: Cantos Arredondados 82">
            <a:hlinkClick r:id="rId23" action="ppaction://hlinksldjump"/>
            <a:extLst>
              <a:ext uri="{FF2B5EF4-FFF2-40B4-BE49-F238E27FC236}">
                <a16:creationId xmlns:a16="http://schemas.microsoft.com/office/drawing/2014/main" id="{6816B73D-65B9-4BE4-B404-F0B529C469D9}"/>
              </a:ext>
            </a:extLst>
          </p:cNvPr>
          <p:cNvSpPr/>
          <p:nvPr/>
        </p:nvSpPr>
        <p:spPr>
          <a:xfrm>
            <a:off x="7828094" y="5946786"/>
            <a:ext cx="1368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1250" dirty="0">
                <a:solidFill>
                  <a:schemeClr val="bg1"/>
                </a:solidFill>
                <a:effectLst/>
                <a:latin typeface="Verdana Pro SemiBold" panose="020B0704030504040204" pitchFamily="34" charset="0"/>
                <a:ea typeface="Calibri" panose="020F0502020204030204" pitchFamily="34" charset="0"/>
              </a:rPr>
              <a:t>HARDWARE</a:t>
            </a:r>
            <a:endParaRPr lang="pt-BR" sz="1250" dirty="0">
              <a:solidFill>
                <a:schemeClr val="bg1"/>
              </a:solidFill>
              <a:latin typeface="Verdana Pro SemiBold" panose="020B0704030504040204" pitchFamily="34" charset="0"/>
              <a:ea typeface="Verdana" panose="020B0604030504040204" pitchFamily="34" charset="0"/>
              <a:cs typeface="Aharoni" panose="02010803020104030203" pitchFamily="2" charset="-79"/>
            </a:endParaRPr>
          </a:p>
        </p:txBody>
      </p:sp>
      <p:sp>
        <p:nvSpPr>
          <p:cNvPr id="85" name="Retângulo: Cantos Arredondados 84">
            <a:hlinkClick r:id="rId24" action="ppaction://hlinksldjump"/>
            <a:extLst>
              <a:ext uri="{FF2B5EF4-FFF2-40B4-BE49-F238E27FC236}">
                <a16:creationId xmlns:a16="http://schemas.microsoft.com/office/drawing/2014/main" id="{6FC82F82-E779-456B-AC6D-487857801C49}"/>
              </a:ext>
            </a:extLst>
          </p:cNvPr>
          <p:cNvSpPr/>
          <p:nvPr/>
        </p:nvSpPr>
        <p:spPr>
          <a:xfrm>
            <a:off x="574417" y="6350400"/>
            <a:ext cx="6912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1250" dirty="0">
                <a:solidFill>
                  <a:schemeClr val="bg1"/>
                </a:solidFill>
                <a:effectLst/>
                <a:latin typeface="Verdana Pro SemiBold" panose="020B0704030504040204" pitchFamily="34" charset="0"/>
                <a:ea typeface="Calibri" panose="020F0502020204030204" pitchFamily="34" charset="0"/>
              </a:rPr>
              <a:t>SERV DE INGENIERIA/ INFORME/ELABORACIÓN Y GESTIÓN  DE PROYECTOS</a:t>
            </a:r>
            <a:endParaRPr lang="pt-BR" sz="1250" dirty="0">
              <a:solidFill>
                <a:schemeClr val="bg1"/>
              </a:solidFill>
              <a:latin typeface="Verdana Pro SemiBold" panose="020B0704030504040204" pitchFamily="34" charset="0"/>
              <a:ea typeface="Verdana" panose="020B0604030504040204" pitchFamily="34" charset="0"/>
              <a:cs typeface="Aharoni" panose="02010803020104030203" pitchFamily="2" charset="-79"/>
            </a:endParaRPr>
          </a:p>
        </p:txBody>
      </p:sp>
      <p:sp>
        <p:nvSpPr>
          <p:cNvPr id="86" name="Retângulo: Cantos Arredondados 85">
            <a:hlinkClick r:id="rId24" action="ppaction://hlinksldjump"/>
            <a:extLst>
              <a:ext uri="{FF2B5EF4-FFF2-40B4-BE49-F238E27FC236}">
                <a16:creationId xmlns:a16="http://schemas.microsoft.com/office/drawing/2014/main" id="{5FBE7D6E-2C68-45D3-9315-8E32040B72E7}"/>
              </a:ext>
            </a:extLst>
          </p:cNvPr>
          <p:cNvSpPr/>
          <p:nvPr/>
        </p:nvSpPr>
        <p:spPr>
          <a:xfrm>
            <a:off x="4565072" y="1265238"/>
            <a:ext cx="4680000" cy="280800"/>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1250" dirty="0">
                <a:solidFill>
                  <a:schemeClr val="bg1"/>
                </a:solidFill>
                <a:effectLst/>
                <a:latin typeface="Verdana Pro SemiBold" panose="020B0704030504040204" pitchFamily="34" charset="0"/>
                <a:ea typeface="Calibri" panose="020F0502020204030204" pitchFamily="34" charset="0"/>
              </a:rPr>
              <a:t>SERV DE APOYO A OFICINA/SERVICIOS GRAFICOS</a:t>
            </a:r>
            <a:endParaRPr lang="pt-BR" sz="1250" dirty="0">
              <a:solidFill>
                <a:schemeClr val="bg1"/>
              </a:solidFill>
              <a:latin typeface="Verdana Pro SemiBold" panose="020B0704030504040204" pitchFamily="34" charset="0"/>
              <a:ea typeface="Verdana" panose="020B0604030504040204" pitchFamily="34" charset="0"/>
              <a:cs typeface="Aharoni" panose="02010803020104030203" pitchFamily="2" charset="-79"/>
            </a:endParaRPr>
          </a:p>
        </p:txBody>
      </p:sp>
    </p:spTree>
    <p:extLst>
      <p:ext uri="{BB962C8B-B14F-4D97-AF65-F5344CB8AC3E}">
        <p14:creationId xmlns:p14="http://schemas.microsoft.com/office/powerpoint/2010/main" val="3479592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tângulo: Cantos Arredondados 3">
            <a:extLst>
              <a:ext uri="{FF2B5EF4-FFF2-40B4-BE49-F238E27FC236}">
                <a16:creationId xmlns:a16="http://schemas.microsoft.com/office/drawing/2014/main" id="{227E39FD-7318-4FF0-896C-AAB5F82F7A23}"/>
              </a:ext>
            </a:extLst>
          </p:cNvPr>
          <p:cNvSpPr/>
          <p:nvPr/>
        </p:nvSpPr>
        <p:spPr>
          <a:xfrm>
            <a:off x="91034" y="806575"/>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pt-BR" sz="888"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7" y="227692"/>
            <a:ext cx="1633176" cy="461665"/>
          </a:xfrm>
          <a:prstGeom prst="rect">
            <a:avLst/>
          </a:prstGeom>
          <a:noFill/>
        </p:spPr>
        <p:txBody>
          <a:bodyPr wrap="square" rtlCol="0">
            <a:spAutoFit/>
          </a:bodyPr>
          <a:lstStyle/>
          <a:p>
            <a:pPr lvl="0">
              <a:defRPr/>
            </a:pPr>
            <a:r>
              <a:rPr lang="en-US" sz="2400" b="1" dirty="0">
                <a:solidFill>
                  <a:prstClr val="white"/>
                </a:solidFill>
                <a:effectLst>
                  <a:outerShdw blurRad="38100" dist="38100" dir="2700000" algn="tl">
                    <a:srgbClr val="000000">
                      <a:alpha val="43137"/>
                    </a:srgbClr>
                  </a:outerShdw>
                </a:effectLst>
              </a:rPr>
              <a:t>OTRO|</a:t>
            </a:r>
            <a:endParaRPr kumimoji="0" lang="pt-BR" sz="2215" b="1" i="0" u="none" strike="noStrike" kern="120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endParaRPr>
          </a:p>
        </p:txBody>
      </p:sp>
      <p:sp>
        <p:nvSpPr>
          <p:cNvPr id="7" name="CaixaDeTexto 6">
            <a:extLst>
              <a:ext uri="{FF2B5EF4-FFF2-40B4-BE49-F238E27FC236}">
                <a16:creationId xmlns:a16="http://schemas.microsoft.com/office/drawing/2014/main" id="{7FF3D337-844D-4587-8CF1-380262CCBA48}"/>
              </a:ext>
            </a:extLst>
          </p:cNvPr>
          <p:cNvSpPr txBox="1"/>
          <p:nvPr/>
        </p:nvSpPr>
        <p:spPr>
          <a:xfrm>
            <a:off x="2039010" y="271197"/>
            <a:ext cx="7531117" cy="4154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05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PROVEEDOR EXCLUSIVO ; DELEGACIÓN; REGULARIZACIÓN O URGENCIA; PROVEEDOR LOCAL; CONTRATACIÓN DIRECTA (SOLO PARA PROYECTOS); FACTURACIÓN DIRECTA (SOLO PARA PROYECTOS); PROVEEDORES/CLIENTES (EXCLUSIVO PARA MATERIAL SECUNDARIO)</a:t>
            </a:r>
          </a:p>
        </p:txBody>
      </p:sp>
      <p:pic>
        <p:nvPicPr>
          <p:cNvPr id="3" name="Gráfico 2" descr="Início com preenchimento sólido">
            <a:hlinkClick r:id="rId3" action="ppaction://hlinksldjump"/>
            <a:extLst>
              <a:ext uri="{FF2B5EF4-FFF2-40B4-BE49-F238E27FC236}">
                <a16:creationId xmlns:a16="http://schemas.microsoft.com/office/drawing/2014/main" id="{BE032582-BDEB-4372-811D-9A5CF0B2213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1034" y="214589"/>
            <a:ext cx="392760" cy="392760"/>
          </a:xfrm>
          <a:prstGeom prst="rect">
            <a:avLst/>
          </a:prstGeom>
        </p:spPr>
      </p:pic>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5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VOLTAR</a:t>
            </a:r>
            <a:endParaRPr kumimoji="0" lang="pt-BR" sz="1050" b="0" i="0" u="none" strike="noStrike" kern="120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endParaRPr>
          </a:p>
        </p:txBody>
      </p:sp>
      <p:sp>
        <p:nvSpPr>
          <p:cNvPr id="8" name="CaixaDeTexto 7">
            <a:extLst>
              <a:ext uri="{FF2B5EF4-FFF2-40B4-BE49-F238E27FC236}">
                <a16:creationId xmlns:a16="http://schemas.microsoft.com/office/drawing/2014/main" id="{2A1AE430-46AD-68A7-A224-D26FBFC12496}"/>
              </a:ext>
            </a:extLst>
          </p:cNvPr>
          <p:cNvSpPr txBox="1"/>
          <p:nvPr/>
        </p:nvSpPr>
        <p:spPr>
          <a:xfrm>
            <a:off x="91034" y="1438323"/>
            <a:ext cx="7732636" cy="646331"/>
          </a:xfrm>
          <a:prstGeom prst="rect">
            <a:avLst/>
          </a:prstGeom>
          <a:noFill/>
        </p:spPr>
        <p:txBody>
          <a:bodyPr wrap="square" rtlCol="0">
            <a:spAutoFit/>
          </a:bodyPr>
          <a:lstStyle/>
          <a:p>
            <a:pPr marL="285750" lvl="0" indent="-285750">
              <a:buFont typeface="Wingdings" panose="05000000000000000000" pitchFamily="2" charset="2"/>
              <a:buChar char="v"/>
            </a:pPr>
            <a:r>
              <a:rPr lang="es-ES" dirty="0">
                <a:solidFill>
                  <a:prstClr val="white"/>
                </a:solidFill>
              </a:rPr>
              <a:t>Adjunte solo documentos obligatorios (comprobante bancario y Código de conducta) para esta categoría.</a:t>
            </a:r>
            <a:endParaRPr kumimoji="0" lang="pt-BR"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79921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1635481540"/>
              </p:ext>
            </p:extLst>
          </p:nvPr>
        </p:nvGraphicFramePr>
        <p:xfrm>
          <a:off x="188051" y="3574804"/>
          <a:ext cx="9287351" cy="2150394"/>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145778">
                  <a:extLst>
                    <a:ext uri="{9D8B030D-6E8A-4147-A177-3AD203B41FA5}">
                      <a16:colId xmlns:a16="http://schemas.microsoft.com/office/drawing/2014/main" val="3096327074"/>
                    </a:ext>
                  </a:extLst>
                </a:gridCol>
                <a:gridCol w="1440000">
                  <a:extLst>
                    <a:ext uri="{9D8B030D-6E8A-4147-A177-3AD203B41FA5}">
                      <a16:colId xmlns:a16="http://schemas.microsoft.com/office/drawing/2014/main" val="1158775093"/>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ctr" defTabSz="900113" rtl="0" eaLnBrk="1" fontAlgn="b" latinLnBrk="0" hangingPunct="1">
                        <a:tabLst>
                          <a:tab pos="1616075" algn="l"/>
                          <a:tab pos="1882775" algn="l"/>
                        </a:tabLst>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40304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r h="99319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73102" y="2779330"/>
            <a:ext cx="1814635"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ADICIONES |</a:t>
            </a:r>
            <a:endParaRPr lang="pt-BR" sz="2215" b="1" dirty="0">
              <a:solidFill>
                <a:schemeClr val="bg1"/>
              </a:solidFill>
              <a:latin typeface="Segoe UI" panose="020B0502040204020203" pitchFamily="34" charset="0"/>
              <a:cs typeface="Segoe UI" panose="020B0502040204020203" pitchFamily="34" charset="0"/>
            </a:endParaRPr>
          </a:p>
        </p:txBody>
      </p:sp>
      <p:sp>
        <p:nvSpPr>
          <p:cNvPr id="7" name="CaixaDeTexto 6">
            <a:extLst>
              <a:ext uri="{FF2B5EF4-FFF2-40B4-BE49-F238E27FC236}">
                <a16:creationId xmlns:a16="http://schemas.microsoft.com/office/drawing/2014/main" id="{7FF3D337-844D-4587-8CF1-380262CCBA48}"/>
              </a:ext>
            </a:extLst>
          </p:cNvPr>
          <p:cNvSpPr txBox="1"/>
          <p:nvPr/>
        </p:nvSpPr>
        <p:spPr>
          <a:xfrm>
            <a:off x="2329937" y="2672163"/>
            <a:ext cx="7100512" cy="577081"/>
          </a:xfrm>
          <a:prstGeom prst="rect">
            <a:avLst/>
          </a:prstGeom>
          <a:noFill/>
        </p:spPr>
        <p:txBody>
          <a:bodyPr wrap="square" rtlCol="0">
            <a:spAutoFit/>
          </a:bodyPr>
          <a:lstStyle/>
          <a:p>
            <a:r>
              <a:rPr lang="pt-BR" sz="1050" dirty="0">
                <a:solidFill>
                  <a:schemeClr val="bg1"/>
                </a:solidFill>
                <a:effectLst>
                  <a:outerShdw blurRad="38100" dist="38100" dir="2700000" algn="tl">
                    <a:srgbClr val="000000">
                      <a:alpha val="43137"/>
                    </a:srgbClr>
                  </a:outerShdw>
                </a:effectLst>
              </a:rPr>
              <a:t>ADITIVO CELULÓSICO NACIONAL; ADITIVO DE CEMENTO; ADITIVO DE CEMENTO ALUMINOSO; ADITIVO PARA HORMIGÓN; ADITIVO DE FIBRA ANTICISURAS; ADITIVO INCORPORADOR DE AIRE; ADITIVO MODIFICADOR DE RESISTENCIA; ADITIVO POLIMERO; UREA; ADICIONES</a:t>
            </a:r>
            <a:endParaRPr lang="pt-BR" sz="1050" dirty="0">
              <a:solidFill>
                <a:schemeClr val="bg1"/>
              </a:solidFill>
              <a:latin typeface="Segoe UI" panose="020B0502040204020203" pitchFamily="34" charset="0"/>
              <a:cs typeface="Segoe UI" panose="020B0502040204020203" pitchFamily="34" charset="0"/>
            </a:endParaRPr>
          </a:p>
        </p:txBody>
      </p:sp>
      <p:pic>
        <p:nvPicPr>
          <p:cNvPr id="3" name="Gráfico 2" descr="Início com preenchimento sólido">
            <a:hlinkClick r:id="rId2" action="ppaction://hlinksldjump"/>
            <a:extLst>
              <a:ext uri="{FF2B5EF4-FFF2-40B4-BE49-F238E27FC236}">
                <a16:creationId xmlns:a16="http://schemas.microsoft.com/office/drawing/2014/main" id="{BE032582-BDEB-4372-811D-9A5CF0B221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graphicFrame>
        <p:nvGraphicFramePr>
          <p:cNvPr id="8" name="Table 7">
            <a:extLst>
              <a:ext uri="{FF2B5EF4-FFF2-40B4-BE49-F238E27FC236}">
                <a16:creationId xmlns:a16="http://schemas.microsoft.com/office/drawing/2014/main" id="{BFBBA159-35F8-43E1-9B6E-504D4691E5D7}"/>
              </a:ext>
            </a:extLst>
          </p:cNvPr>
          <p:cNvGraphicFramePr>
            <a:graphicFrameLocks noGrp="1"/>
          </p:cNvGraphicFramePr>
          <p:nvPr>
            <p:extLst>
              <p:ext uri="{D42A27DB-BD31-4B8C-83A1-F6EECF244321}">
                <p14:modId xmlns:p14="http://schemas.microsoft.com/office/powerpoint/2010/main" val="937264019"/>
              </p:ext>
            </p:extLst>
          </p:nvPr>
        </p:nvGraphicFramePr>
        <p:xfrm>
          <a:off x="188051" y="1055663"/>
          <a:ext cx="9242398" cy="1157202"/>
        </p:xfrm>
        <a:graphic>
          <a:graphicData uri="http://schemas.openxmlformats.org/drawingml/2006/table">
            <a:tbl>
              <a:tblPr firstRow="1" bandRow="1">
                <a:solidFill>
                  <a:srgbClr val="FDBE69"/>
                </a:solidFill>
                <a:tableStyleId>{FABFCF23-3B69-468F-B69F-88F6DE6A72F2}</a:tableStyleId>
              </a:tblPr>
              <a:tblGrid>
                <a:gridCol w="309949">
                  <a:extLst>
                    <a:ext uri="{9D8B030D-6E8A-4147-A177-3AD203B41FA5}">
                      <a16:colId xmlns:a16="http://schemas.microsoft.com/office/drawing/2014/main" val="1492154416"/>
                    </a:ext>
                  </a:extLst>
                </a:gridCol>
                <a:gridCol w="1310600">
                  <a:extLst>
                    <a:ext uri="{9D8B030D-6E8A-4147-A177-3AD203B41FA5}">
                      <a16:colId xmlns:a16="http://schemas.microsoft.com/office/drawing/2014/main" val="1349069656"/>
                    </a:ext>
                  </a:extLst>
                </a:gridCol>
                <a:gridCol w="1714419">
                  <a:extLst>
                    <a:ext uri="{9D8B030D-6E8A-4147-A177-3AD203B41FA5}">
                      <a16:colId xmlns:a16="http://schemas.microsoft.com/office/drawing/2014/main" val="3968628279"/>
                    </a:ext>
                  </a:extLst>
                </a:gridCol>
                <a:gridCol w="4467430">
                  <a:extLst>
                    <a:ext uri="{9D8B030D-6E8A-4147-A177-3AD203B41FA5}">
                      <a16:colId xmlns:a16="http://schemas.microsoft.com/office/drawing/2014/main" val="3096327074"/>
                    </a:ext>
                  </a:extLst>
                </a:gridCol>
                <a:gridCol w="1440000">
                  <a:extLst>
                    <a:ext uri="{9D8B030D-6E8A-4147-A177-3AD203B41FA5}">
                      <a16:colId xmlns:a16="http://schemas.microsoft.com/office/drawing/2014/main" val="2396707954"/>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40304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bl>
          </a:graphicData>
        </a:graphic>
      </p:graphicFrame>
      <p:sp>
        <p:nvSpPr>
          <p:cNvPr id="9" name="Retângulo: Cantos Arredondados 8">
            <a:extLst>
              <a:ext uri="{FF2B5EF4-FFF2-40B4-BE49-F238E27FC236}">
                <a16:creationId xmlns:a16="http://schemas.microsoft.com/office/drawing/2014/main" id="{2CA83988-BC29-4720-9AE5-393EAA277935}"/>
              </a:ext>
            </a:extLst>
          </p:cNvPr>
          <p:cNvSpPr/>
          <p:nvPr/>
        </p:nvSpPr>
        <p:spPr>
          <a:xfrm>
            <a:off x="0" y="3240995"/>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0" name="CaixaDeTexto 9">
            <a:extLst>
              <a:ext uri="{FF2B5EF4-FFF2-40B4-BE49-F238E27FC236}">
                <a16:creationId xmlns:a16="http://schemas.microsoft.com/office/drawing/2014/main" id="{0C429252-A791-4334-A3A0-89A655BB777B}"/>
              </a:ext>
            </a:extLst>
          </p:cNvPr>
          <p:cNvSpPr txBox="1"/>
          <p:nvPr/>
        </p:nvSpPr>
        <p:spPr>
          <a:xfrm>
            <a:off x="483794" y="263045"/>
            <a:ext cx="1803943" cy="461665"/>
          </a:xfrm>
          <a:prstGeom prst="rect">
            <a:avLst/>
          </a:prstGeom>
          <a:noFill/>
        </p:spPr>
        <p:txBody>
          <a:bodyPr wrap="square" rtlCol="0">
            <a:spAutoFit/>
          </a:bodyPr>
          <a:lstStyle/>
          <a:p>
            <a:r>
              <a:rPr lang="es-PE" sz="2400" b="1" dirty="0">
                <a:solidFill>
                  <a:schemeClr val="bg1"/>
                </a:solidFill>
                <a:effectLst/>
                <a:latin typeface="Calibri" panose="020F0502020204030204" pitchFamily="34" charset="0"/>
                <a:ea typeface="Calibri" panose="020F0502020204030204" pitchFamily="34" charset="0"/>
              </a:rPr>
              <a:t>ABOGACÍA </a:t>
            </a:r>
            <a:r>
              <a:rPr lang="en-US" sz="2400" b="1" dirty="0">
                <a:solidFill>
                  <a:schemeClr val="bg1"/>
                </a:solidFill>
                <a:effectLst>
                  <a:outerShdw blurRad="38100" dist="38100" dir="2700000" algn="tl">
                    <a:srgbClr val="000000">
                      <a:alpha val="43137"/>
                    </a:srgbClr>
                  </a:outerShdw>
                </a:effectLst>
              </a:rPr>
              <a:t>|</a:t>
            </a:r>
            <a:endParaRPr lang="pt-BR" sz="2400" b="1" dirty="0">
              <a:solidFill>
                <a:schemeClr val="bg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911722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2314191891"/>
              </p:ext>
            </p:extLst>
          </p:nvPr>
        </p:nvGraphicFramePr>
        <p:xfrm>
          <a:off x="143098" y="884249"/>
          <a:ext cx="9287351" cy="2150394"/>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145778">
                  <a:extLst>
                    <a:ext uri="{9D8B030D-6E8A-4147-A177-3AD203B41FA5}">
                      <a16:colId xmlns:a16="http://schemas.microsoft.com/office/drawing/2014/main" val="3096327074"/>
                    </a:ext>
                  </a:extLst>
                </a:gridCol>
                <a:gridCol w="1440000">
                  <a:extLst>
                    <a:ext uri="{9D8B030D-6E8A-4147-A177-3AD203B41FA5}">
                      <a16:colId xmlns:a16="http://schemas.microsoft.com/office/drawing/2014/main" val="1158775093"/>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ctr" defTabSz="900113" rtl="0" eaLnBrk="1" fontAlgn="b" latinLnBrk="0" hangingPunct="1">
                        <a:tabLst>
                          <a:tab pos="1616075" algn="l"/>
                          <a:tab pos="1882775" algn="l"/>
                        </a:tabLst>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40304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r h="99319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83794" y="3284829"/>
            <a:ext cx="4469206"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ASISTENTE PROFESIONAL|</a:t>
            </a:r>
            <a:endParaRPr lang="pt-BR" sz="2215" b="1" dirty="0">
              <a:solidFill>
                <a:schemeClr val="bg1"/>
              </a:solidFill>
              <a:latin typeface="Segoe UI" panose="020B0502040204020203" pitchFamily="34" charset="0"/>
              <a:cs typeface="Segoe UI" panose="020B0502040204020203" pitchFamily="34" charset="0"/>
            </a:endParaRPr>
          </a:p>
        </p:txBody>
      </p:sp>
      <p:pic>
        <p:nvPicPr>
          <p:cNvPr id="3" name="Gráfico 2" descr="Início com preenchimento sólido">
            <a:hlinkClick r:id="rId2" action="ppaction://hlinksldjump"/>
            <a:extLst>
              <a:ext uri="{FF2B5EF4-FFF2-40B4-BE49-F238E27FC236}">
                <a16:creationId xmlns:a16="http://schemas.microsoft.com/office/drawing/2014/main" id="{BE032582-BDEB-4372-811D-9A5CF0B221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graphicFrame>
        <p:nvGraphicFramePr>
          <p:cNvPr id="8" name="Table 7">
            <a:extLst>
              <a:ext uri="{FF2B5EF4-FFF2-40B4-BE49-F238E27FC236}">
                <a16:creationId xmlns:a16="http://schemas.microsoft.com/office/drawing/2014/main" id="{BFBBA159-35F8-43E1-9B6E-504D4691E5D7}"/>
              </a:ext>
            </a:extLst>
          </p:cNvPr>
          <p:cNvGraphicFramePr>
            <a:graphicFrameLocks noGrp="1"/>
          </p:cNvGraphicFramePr>
          <p:nvPr>
            <p:extLst>
              <p:ext uri="{D42A27DB-BD31-4B8C-83A1-F6EECF244321}">
                <p14:modId xmlns:p14="http://schemas.microsoft.com/office/powerpoint/2010/main" val="1975851268"/>
              </p:ext>
            </p:extLst>
          </p:nvPr>
        </p:nvGraphicFramePr>
        <p:xfrm>
          <a:off x="153790" y="3950513"/>
          <a:ext cx="9242398" cy="1157202"/>
        </p:xfrm>
        <a:graphic>
          <a:graphicData uri="http://schemas.openxmlformats.org/drawingml/2006/table">
            <a:tbl>
              <a:tblPr firstRow="1" bandRow="1">
                <a:solidFill>
                  <a:srgbClr val="FDBE69"/>
                </a:solidFill>
                <a:tableStyleId>{FABFCF23-3B69-468F-B69F-88F6DE6A72F2}</a:tableStyleId>
              </a:tblPr>
              <a:tblGrid>
                <a:gridCol w="309949">
                  <a:extLst>
                    <a:ext uri="{9D8B030D-6E8A-4147-A177-3AD203B41FA5}">
                      <a16:colId xmlns:a16="http://schemas.microsoft.com/office/drawing/2014/main" val="1492154416"/>
                    </a:ext>
                  </a:extLst>
                </a:gridCol>
                <a:gridCol w="1310600">
                  <a:extLst>
                    <a:ext uri="{9D8B030D-6E8A-4147-A177-3AD203B41FA5}">
                      <a16:colId xmlns:a16="http://schemas.microsoft.com/office/drawing/2014/main" val="1349069656"/>
                    </a:ext>
                  </a:extLst>
                </a:gridCol>
                <a:gridCol w="1714419">
                  <a:extLst>
                    <a:ext uri="{9D8B030D-6E8A-4147-A177-3AD203B41FA5}">
                      <a16:colId xmlns:a16="http://schemas.microsoft.com/office/drawing/2014/main" val="3968628279"/>
                    </a:ext>
                  </a:extLst>
                </a:gridCol>
                <a:gridCol w="4467430">
                  <a:extLst>
                    <a:ext uri="{9D8B030D-6E8A-4147-A177-3AD203B41FA5}">
                      <a16:colId xmlns:a16="http://schemas.microsoft.com/office/drawing/2014/main" val="3096327074"/>
                    </a:ext>
                  </a:extLst>
                </a:gridCol>
                <a:gridCol w="1440000">
                  <a:extLst>
                    <a:ext uri="{9D8B030D-6E8A-4147-A177-3AD203B41FA5}">
                      <a16:colId xmlns:a16="http://schemas.microsoft.com/office/drawing/2014/main" val="2396707954"/>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40304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bl>
          </a:graphicData>
        </a:graphic>
      </p:graphicFrame>
      <p:sp>
        <p:nvSpPr>
          <p:cNvPr id="9" name="Retângulo: Cantos Arredondados 8">
            <a:extLst>
              <a:ext uri="{FF2B5EF4-FFF2-40B4-BE49-F238E27FC236}">
                <a16:creationId xmlns:a16="http://schemas.microsoft.com/office/drawing/2014/main" id="{2CA83988-BC29-4720-9AE5-393EAA277935}"/>
              </a:ext>
            </a:extLst>
          </p:cNvPr>
          <p:cNvSpPr/>
          <p:nvPr/>
        </p:nvSpPr>
        <p:spPr>
          <a:xfrm>
            <a:off x="0" y="3754262"/>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0" name="CaixaDeTexto 9">
            <a:extLst>
              <a:ext uri="{FF2B5EF4-FFF2-40B4-BE49-F238E27FC236}">
                <a16:creationId xmlns:a16="http://schemas.microsoft.com/office/drawing/2014/main" id="{0C429252-A791-4334-A3A0-89A655BB777B}"/>
              </a:ext>
            </a:extLst>
          </p:cNvPr>
          <p:cNvSpPr txBox="1"/>
          <p:nvPr/>
        </p:nvSpPr>
        <p:spPr>
          <a:xfrm>
            <a:off x="488133" y="259496"/>
            <a:ext cx="1803943"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ALUMINIO |</a:t>
            </a:r>
            <a:endParaRPr lang="pt-BR" sz="2215" b="1" dirty="0">
              <a:solidFill>
                <a:schemeClr val="bg1"/>
              </a:solidFill>
              <a:latin typeface="Segoe UI" panose="020B0502040204020203" pitchFamily="34" charset="0"/>
              <a:cs typeface="Segoe UI" panose="020B0502040204020203" pitchFamily="34" charset="0"/>
            </a:endParaRPr>
          </a:p>
        </p:txBody>
      </p:sp>
      <p:sp>
        <p:nvSpPr>
          <p:cNvPr id="11" name="CaixaDeTexto 10">
            <a:extLst>
              <a:ext uri="{FF2B5EF4-FFF2-40B4-BE49-F238E27FC236}">
                <a16:creationId xmlns:a16="http://schemas.microsoft.com/office/drawing/2014/main" id="{5CE2BBC2-40ED-4EBB-AD63-841F2A553F38}"/>
              </a:ext>
            </a:extLst>
          </p:cNvPr>
          <p:cNvSpPr txBox="1"/>
          <p:nvPr/>
        </p:nvSpPr>
        <p:spPr>
          <a:xfrm>
            <a:off x="2193705" y="316691"/>
            <a:ext cx="7111204" cy="415498"/>
          </a:xfrm>
          <a:prstGeom prst="rect">
            <a:avLst/>
          </a:prstGeom>
          <a:noFill/>
        </p:spPr>
        <p:txBody>
          <a:bodyPr wrap="square" rtlCol="0">
            <a:spAutoFit/>
          </a:bodyPr>
          <a:lstStyle/>
          <a:p>
            <a:r>
              <a:rPr lang="pt-BR" sz="1050" dirty="0">
                <a:solidFill>
                  <a:schemeClr val="bg1"/>
                </a:solidFill>
                <a:effectLst>
                  <a:outerShdw blurRad="38100" dist="38100" dir="2700000" algn="tl">
                    <a:srgbClr val="000000">
                      <a:alpha val="43137"/>
                    </a:srgbClr>
                  </a:outerShdw>
                </a:effectLst>
              </a:rPr>
              <a:t>ÁNODO; BORO DE ALUMINIO ANTELIGA; ANTELIGA DE ALUMINIO STRONGIAN; ANTELIGA ALUMINIO TITANIO BORO; BARRA DE CATODO; BLOQUE CATÓDICO</a:t>
            </a:r>
            <a:endParaRPr lang="pt-BR" sz="1050" dirty="0">
              <a:solidFill>
                <a:schemeClr val="bg1"/>
              </a:solidFill>
              <a:latin typeface="Segoe UI" panose="020B0502040204020203" pitchFamily="34" charset="0"/>
              <a:cs typeface="Segoe UI" panose="020B0502040204020203" pitchFamily="34" charset="0"/>
            </a:endParaRPr>
          </a:p>
        </p:txBody>
      </p:sp>
      <p:sp>
        <p:nvSpPr>
          <p:cNvPr id="12" name="CaixaDeTexto 11">
            <a:extLst>
              <a:ext uri="{FF2B5EF4-FFF2-40B4-BE49-F238E27FC236}">
                <a16:creationId xmlns:a16="http://schemas.microsoft.com/office/drawing/2014/main" id="{17400FCE-EDA4-4191-A7AA-9F8F9387821A}"/>
              </a:ext>
            </a:extLst>
          </p:cNvPr>
          <p:cNvSpPr txBox="1"/>
          <p:nvPr/>
        </p:nvSpPr>
        <p:spPr>
          <a:xfrm>
            <a:off x="2662390" y="2059398"/>
            <a:ext cx="7100512" cy="577081"/>
          </a:xfrm>
          <a:prstGeom prst="rect">
            <a:avLst/>
          </a:prstGeom>
          <a:noFill/>
        </p:spPr>
        <p:txBody>
          <a:bodyPr wrap="square" rtlCol="0">
            <a:spAutoFit/>
          </a:bodyPr>
          <a:lstStyle/>
          <a:p>
            <a:r>
              <a:rPr lang="pt-BR" sz="1050" dirty="0">
                <a:solidFill>
                  <a:schemeClr val="bg1"/>
                </a:solidFill>
                <a:effectLst>
                  <a:outerShdw blurRad="38100" dist="38100" dir="2700000" algn="tl">
                    <a:srgbClr val="000000">
                      <a:alpha val="43137"/>
                    </a:srgbClr>
                  </a:outerShdw>
                </a:effectLst>
              </a:rPr>
              <a:t>ADITIVO CELULÓSICO NACIONAL; ADITIVO DE CEMENTO; ADITIVO DE CEMENTO ALUMINOSO; ADITIVO PARA HORMIGÓN; ADITIVO DE FIBRA ANTICISURAS; ADITIVO INCORPORADOR DE AIRE; ADITIVO MODIFICADOR DE RESISTENCIA; ADITIVO POLIMERO; UREA; ADICIONES</a:t>
            </a:r>
            <a:endParaRPr lang="pt-BR" sz="1050" dirty="0">
              <a:solidFill>
                <a:schemeClr val="bg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683322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 name="Table 7">
            <a:extLst>
              <a:ext uri="{FF2B5EF4-FFF2-40B4-BE49-F238E27FC236}">
                <a16:creationId xmlns:a16="http://schemas.microsoft.com/office/drawing/2014/main" id="{2001F857-6A46-480A-92D5-ECD0EEFCAB58}"/>
              </a:ext>
            </a:extLst>
          </p:cNvPr>
          <p:cNvGraphicFramePr>
            <a:graphicFrameLocks noGrp="1"/>
          </p:cNvGraphicFramePr>
          <p:nvPr>
            <p:extLst>
              <p:ext uri="{D42A27DB-BD31-4B8C-83A1-F6EECF244321}">
                <p14:modId xmlns:p14="http://schemas.microsoft.com/office/powerpoint/2010/main" val="506867265"/>
              </p:ext>
            </p:extLst>
          </p:nvPr>
        </p:nvGraphicFramePr>
        <p:xfrm>
          <a:off x="143098" y="884249"/>
          <a:ext cx="9372695" cy="2150394"/>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159846">
                  <a:extLst>
                    <a:ext uri="{9D8B030D-6E8A-4147-A177-3AD203B41FA5}">
                      <a16:colId xmlns:a16="http://schemas.microsoft.com/office/drawing/2014/main" val="3096327074"/>
                    </a:ext>
                  </a:extLst>
                </a:gridCol>
                <a:gridCol w="1511276">
                  <a:extLst>
                    <a:ext uri="{9D8B030D-6E8A-4147-A177-3AD203B41FA5}">
                      <a16:colId xmlns:a16="http://schemas.microsoft.com/office/drawing/2014/main" val="3629819197"/>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40304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r h="99319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u="none" strike="noStrike" kern="1200" cap="none" spc="0" normalizeH="0" baseline="0" noProof="0" dirty="0" err="1">
                          <a:ln>
                            <a:noFill/>
                          </a:ln>
                          <a:solidFill>
                            <a:schemeClr val="bg1"/>
                          </a:solidFill>
                          <a:effectLst/>
                          <a:uLnTx/>
                          <a:uFillTx/>
                        </a:rPr>
                        <a:t>Salud</a:t>
                      </a:r>
                      <a:r>
                        <a:rPr kumimoji="0" lang="en-US" sz="700" b="1" u="none" strike="noStrike" kern="1200" cap="none" spc="0" normalizeH="0" baseline="0" noProof="0" dirty="0">
                          <a:ln>
                            <a:noFill/>
                          </a:ln>
                          <a:solidFill>
                            <a:schemeClr val="bg1"/>
                          </a:solidFill>
                          <a:effectLst/>
                          <a:uLnTx/>
                          <a:uFillTx/>
                        </a:rPr>
                        <a:t> y </a:t>
                      </a:r>
                      <a:r>
                        <a:rPr kumimoji="0" lang="en-US" sz="700" b="1" u="none" strike="noStrike" kern="1200" cap="none" spc="0" normalizeH="0" baseline="0" noProof="0" dirty="0" err="1">
                          <a:ln>
                            <a:noFill/>
                          </a:ln>
                          <a:solidFill>
                            <a:schemeClr val="bg1"/>
                          </a:solidFill>
                          <a:effectLst/>
                          <a:uLnTx/>
                          <a:uFillTx/>
                        </a:rPr>
                        <a:t>seguridad</a:t>
                      </a:r>
                      <a:endParaRPr kumimoji="0" lang="en-US" sz="700" b="1" i="0" u="none" strike="noStrike" kern="1200" cap="none" spc="0" normalizeH="0" baseline="0" noProof="0" dirty="0">
                        <a:ln>
                          <a:noFill/>
                        </a:ln>
                        <a:solidFill>
                          <a:schemeClr val="bg1"/>
                        </a:solidFill>
                        <a:effectLst/>
                        <a:uLnTx/>
                        <a:uFillTx/>
                        <a:latin typeface="Calibri" panose="020F0502020204030204"/>
                        <a:ea typeface="+mn-ea"/>
                        <a:cs typeface="+mn-cs"/>
                      </a:endParaRP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algn="ctr" defTabSz="914400" rtl="0" eaLnBrk="1" fontAlgn="b" latinLnBrk="0" hangingPunct="1"/>
                      <a:r>
                        <a:rPr lang="pt-BR" sz="600" b="1" i="0" u="none" strike="noStrike" kern="1200" dirty="0" err="1">
                          <a:solidFill>
                            <a:schemeClr val="tx1"/>
                          </a:solidFill>
                          <a:effectLst/>
                          <a:latin typeface="Verdana" panose="020B0604030504040204" pitchFamily="34" charset="0"/>
                          <a:ea typeface="Verdana" panose="020B0604030504040204" pitchFamily="34" charset="0"/>
                          <a:cs typeface="+mn-cs"/>
                        </a:rPr>
                        <a:t>Certificación</a:t>
                      </a:r>
                      <a:r>
                        <a:rPr lang="pt-BR" sz="600" b="1" i="0" u="none" strike="noStrike" kern="1200" dirty="0">
                          <a:solidFill>
                            <a:schemeClr val="tx1"/>
                          </a:solidFill>
                          <a:effectLst/>
                          <a:latin typeface="Verdana" panose="020B0604030504040204" pitchFamily="34" charset="0"/>
                          <a:ea typeface="Verdana" panose="020B0604030504040204" pitchFamily="34" charset="0"/>
                          <a:cs typeface="+mn-cs"/>
                        </a:rPr>
                        <a:t> Ambiental</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ctr"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http://www.minam.gob.pe . 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indent="0" algn="l" defTabSz="914400" rtl="0" eaLnBrk="1" fontAlgn="b" latinLnBrk="0" hangingPunct="1"/>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 certificación ambiental es el instrumento previo que todo proyecto de inversión debe elaborar antes de ser ejecutado, previendo los impactos ambientales negativos significativos que podría generar.</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80975"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391363385"/>
                  </a:ext>
                </a:extLst>
              </a:tr>
            </a:tbl>
          </a:graphicData>
        </a:graphic>
      </p:graphicFrame>
      <p:sp>
        <p:nvSpPr>
          <p:cNvPr id="4" name="Retângulo: Cantos Arredondados 3">
            <a:extLst>
              <a:ext uri="{FF2B5EF4-FFF2-40B4-BE49-F238E27FC236}">
                <a16:creationId xmlns:a16="http://schemas.microsoft.com/office/drawing/2014/main" id="{227E39FD-7318-4FF0-896C-AAB5F82F7A23}"/>
              </a:ext>
            </a:extLst>
          </p:cNvPr>
          <p:cNvSpPr/>
          <p:nvPr/>
        </p:nvSpPr>
        <p:spPr>
          <a:xfrm>
            <a:off x="-10693" y="687998"/>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5" name="CaixaDeTexto 4">
            <a:extLst>
              <a:ext uri="{FF2B5EF4-FFF2-40B4-BE49-F238E27FC236}">
                <a16:creationId xmlns:a16="http://schemas.microsoft.com/office/drawing/2014/main" id="{9C145425-C87B-4725-B5F3-9FBE3546EAC7}"/>
              </a:ext>
            </a:extLst>
          </p:cNvPr>
          <p:cNvSpPr txBox="1"/>
          <p:nvPr/>
        </p:nvSpPr>
        <p:spPr>
          <a:xfrm>
            <a:off x="495427" y="227692"/>
            <a:ext cx="1698278" cy="461665"/>
          </a:xfrm>
          <a:prstGeom prst="rect">
            <a:avLst/>
          </a:prstGeom>
          <a:noFill/>
        </p:spPr>
        <p:txBody>
          <a:bodyPr wrap="square" rtlCol="0">
            <a:spAutoFit/>
          </a:bodyPr>
          <a:lstStyle/>
          <a:p>
            <a:r>
              <a:rPr lang="en-US" sz="2400" b="1" dirty="0">
                <a:solidFill>
                  <a:schemeClr val="bg1"/>
                </a:solidFill>
                <a:effectLst>
                  <a:outerShdw blurRad="38100" dist="38100" dir="2700000" algn="tl">
                    <a:srgbClr val="000000">
                      <a:alpha val="43137"/>
                    </a:srgbClr>
                  </a:outerShdw>
                </a:effectLst>
              </a:rPr>
              <a:t>CLINQUER |</a:t>
            </a:r>
            <a:endParaRPr lang="pt-BR" sz="2215" b="1" dirty="0">
              <a:solidFill>
                <a:schemeClr val="bg1"/>
              </a:solidFill>
              <a:latin typeface="Segoe UI" panose="020B0502040204020203" pitchFamily="34" charset="0"/>
              <a:cs typeface="Segoe UI" panose="020B0502040204020203" pitchFamily="34" charset="0"/>
            </a:endParaRPr>
          </a:p>
        </p:txBody>
      </p:sp>
      <p:pic>
        <p:nvPicPr>
          <p:cNvPr id="3" name="Gráfico 2" descr="Início com preenchimento sólido">
            <a:hlinkClick r:id="rId2" action="ppaction://hlinksldjump"/>
            <a:extLst>
              <a:ext uri="{FF2B5EF4-FFF2-40B4-BE49-F238E27FC236}">
                <a16:creationId xmlns:a16="http://schemas.microsoft.com/office/drawing/2014/main" id="{BE032582-BDEB-4372-811D-9A5CF0B221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034" y="214589"/>
            <a:ext cx="392760" cy="392760"/>
          </a:xfrm>
          <a:prstGeom prst="rect">
            <a:avLst/>
          </a:prstGeom>
        </p:spPr>
      </p:pic>
      <p:sp>
        <p:nvSpPr>
          <p:cNvPr id="18" name="CaixaDeTexto 17">
            <a:extLst>
              <a:ext uri="{FF2B5EF4-FFF2-40B4-BE49-F238E27FC236}">
                <a16:creationId xmlns:a16="http://schemas.microsoft.com/office/drawing/2014/main" id="{DA943874-5EED-444E-9C7E-0EC45D5A9CDD}"/>
              </a:ext>
            </a:extLst>
          </p:cNvPr>
          <p:cNvSpPr txBox="1"/>
          <p:nvPr/>
        </p:nvSpPr>
        <p:spPr>
          <a:xfrm>
            <a:off x="91034" y="531557"/>
            <a:ext cx="392760" cy="169277"/>
          </a:xfrm>
          <a:prstGeom prst="rect">
            <a:avLst/>
          </a:prstGeom>
          <a:noFill/>
        </p:spPr>
        <p:txBody>
          <a:bodyPr wrap="square" rtlCol="0">
            <a:spAutoFit/>
          </a:bodyPr>
          <a:lstStyle/>
          <a:p>
            <a:r>
              <a:rPr lang="pt-BR" sz="500" dirty="0">
                <a:solidFill>
                  <a:schemeClr val="bg1"/>
                </a:solidFill>
                <a:effectLst>
                  <a:outerShdw blurRad="38100" dist="38100" dir="2700000" algn="tl">
                    <a:srgbClr val="000000">
                      <a:alpha val="43137"/>
                    </a:srgbClr>
                  </a:outerShdw>
                </a:effectLst>
              </a:rPr>
              <a:t>VOLTAR</a:t>
            </a:r>
            <a:endParaRPr lang="pt-BR" sz="1050" dirty="0">
              <a:solidFill>
                <a:schemeClr val="bg1"/>
              </a:solidFill>
              <a:latin typeface="Segoe UI" panose="020B0502040204020203" pitchFamily="34" charset="0"/>
              <a:cs typeface="Segoe UI" panose="020B0502040204020203" pitchFamily="34" charset="0"/>
            </a:endParaRPr>
          </a:p>
        </p:txBody>
      </p:sp>
      <p:graphicFrame>
        <p:nvGraphicFramePr>
          <p:cNvPr id="8" name="Table 7">
            <a:extLst>
              <a:ext uri="{FF2B5EF4-FFF2-40B4-BE49-F238E27FC236}">
                <a16:creationId xmlns:a16="http://schemas.microsoft.com/office/drawing/2014/main" id="{BFBBA159-35F8-43E1-9B6E-504D4691E5D7}"/>
              </a:ext>
            </a:extLst>
          </p:cNvPr>
          <p:cNvGraphicFramePr>
            <a:graphicFrameLocks noGrp="1"/>
          </p:cNvGraphicFramePr>
          <p:nvPr>
            <p:extLst>
              <p:ext uri="{D42A27DB-BD31-4B8C-83A1-F6EECF244321}">
                <p14:modId xmlns:p14="http://schemas.microsoft.com/office/powerpoint/2010/main" val="3228686496"/>
              </p:ext>
            </p:extLst>
          </p:nvPr>
        </p:nvGraphicFramePr>
        <p:xfrm>
          <a:off x="153791" y="3950513"/>
          <a:ext cx="9372695" cy="1157202"/>
        </p:xfrm>
        <a:graphic>
          <a:graphicData uri="http://schemas.openxmlformats.org/drawingml/2006/table">
            <a:tbl>
              <a:tblPr firstRow="1" bandRow="1">
                <a:solidFill>
                  <a:srgbClr val="FDBE69"/>
                </a:solidFill>
                <a:tableStyleId>{FABFCF23-3B69-468F-B69F-88F6DE6A72F2}</a:tableStyleId>
              </a:tblPr>
              <a:tblGrid>
                <a:gridCol w="251082">
                  <a:extLst>
                    <a:ext uri="{9D8B030D-6E8A-4147-A177-3AD203B41FA5}">
                      <a16:colId xmlns:a16="http://schemas.microsoft.com/office/drawing/2014/main" val="1492154416"/>
                    </a:ext>
                  </a:extLst>
                </a:gridCol>
                <a:gridCol w="1061684">
                  <a:extLst>
                    <a:ext uri="{9D8B030D-6E8A-4147-A177-3AD203B41FA5}">
                      <a16:colId xmlns:a16="http://schemas.microsoft.com/office/drawing/2014/main" val="1349069656"/>
                    </a:ext>
                  </a:extLst>
                </a:gridCol>
                <a:gridCol w="1388807">
                  <a:extLst>
                    <a:ext uri="{9D8B030D-6E8A-4147-A177-3AD203B41FA5}">
                      <a16:colId xmlns:a16="http://schemas.microsoft.com/office/drawing/2014/main" val="3968628279"/>
                    </a:ext>
                  </a:extLst>
                </a:gridCol>
                <a:gridCol w="5191356">
                  <a:extLst>
                    <a:ext uri="{9D8B030D-6E8A-4147-A177-3AD203B41FA5}">
                      <a16:colId xmlns:a16="http://schemas.microsoft.com/office/drawing/2014/main" val="3096327074"/>
                    </a:ext>
                  </a:extLst>
                </a:gridCol>
                <a:gridCol w="1479766">
                  <a:extLst>
                    <a:ext uri="{9D8B030D-6E8A-4147-A177-3AD203B41FA5}">
                      <a16:colId xmlns:a16="http://schemas.microsoft.com/office/drawing/2014/main" val="3010297025"/>
                    </a:ext>
                  </a:extLst>
                </a:gridCol>
              </a:tblGrid>
              <a:tr h="310982">
                <a:tc>
                  <a:txBody>
                    <a:bodyPr/>
                    <a:lstStyle/>
                    <a:p>
                      <a:pPr algn="ctr"/>
                      <a:endParaRPr lang="en-US" sz="1300" dirty="0">
                        <a:solidFill>
                          <a:schemeClr val="tx1"/>
                        </a:solidFill>
                      </a:endParaRPr>
                    </a:p>
                  </a:txBody>
                  <a:tcPr marL="112841" marR="112841" marT="56420" marB="5642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95000"/>
                        <a:lumOff val="5000"/>
                      </a:schemeClr>
                    </a:solidFill>
                  </a:tcPr>
                </a:tc>
                <a:tc>
                  <a:txBody>
                    <a:bodyPr/>
                    <a:lstStyle/>
                    <a:p>
                      <a:pPr algn="ctr"/>
                      <a:r>
                        <a:rPr lang="pt-BR" sz="1000" b="1" noProof="0" dirty="0"/>
                        <a:t>Documento</a:t>
                      </a:r>
                    </a:p>
                  </a:txBody>
                  <a:tcPr marL="112841" marR="112841" marT="56420" marB="5642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dirty="0"/>
                        <a:t>Fuente de </a:t>
                      </a:r>
                      <a:r>
                        <a:rPr lang="en-US" sz="1000" b="1" dirty="0" err="1"/>
                        <a:t>análisis</a:t>
                      </a:r>
                      <a:endParaRPr lang="pt-BR" sz="1000" b="1" noProof="0" dirty="0">
                        <a:solidFill>
                          <a:srgbClr val="333333"/>
                        </a:solidFill>
                      </a:endParaRP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000" b="1" kern="1200" dirty="0">
                          <a:solidFill>
                            <a:schemeClr val="lt1"/>
                          </a:solidFill>
                          <a:latin typeface="+mn-lt"/>
                          <a:ea typeface="+mn-ea"/>
                          <a:cs typeface="+mn-cs"/>
                        </a:rPr>
                        <a:t>¿</a:t>
                      </a:r>
                      <a:r>
                        <a:rPr lang="en-US" sz="1000" b="1" kern="1200" dirty="0" err="1">
                          <a:solidFill>
                            <a:schemeClr val="lt1"/>
                          </a:solidFill>
                          <a:latin typeface="+mn-lt"/>
                          <a:ea typeface="+mn-ea"/>
                          <a:cs typeface="+mn-cs"/>
                        </a:rPr>
                        <a:t>Qué</a:t>
                      </a:r>
                      <a:r>
                        <a:rPr lang="en-US" sz="1000" b="1" kern="1200" dirty="0">
                          <a:solidFill>
                            <a:schemeClr val="lt1"/>
                          </a:solidFill>
                          <a:latin typeface="+mn-lt"/>
                          <a:ea typeface="+mn-ea"/>
                          <a:cs typeface="+mn-cs"/>
                        </a:rPr>
                        <a:t> es?</a:t>
                      </a:r>
                    </a:p>
                  </a:txBody>
                  <a:tcPr marL="112841" marR="112841" marT="56420" marB="5642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chemeClr val="lt1"/>
                          </a:solidFill>
                          <a:latin typeface="+mn-lt"/>
                          <a:ea typeface="+mn-ea"/>
                          <a:cs typeface="+mn-cs"/>
                        </a:rPr>
                        <a:t>RISCO</a:t>
                      </a:r>
                    </a:p>
                  </a:txBody>
                  <a:tcPr marL="112841" marR="112841" marT="56420" marB="5642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21821295"/>
                  </a:ext>
                </a:extLst>
              </a:tr>
              <a:tr h="443179">
                <a:tc rowSpan="2">
                  <a:txBody>
                    <a:bodyPr/>
                    <a:lstStyle/>
                    <a:p>
                      <a:pPr marL="0" algn="ctr" defTabSz="914400" rtl="0" eaLnBrk="1" fontAlgn="b" latinLnBrk="0" hangingPunct="1"/>
                      <a:r>
                        <a:rPr lang="pt-BR" sz="700" b="1" kern="1200" dirty="0">
                          <a:solidFill>
                            <a:schemeClr val="bg1"/>
                          </a:solidFill>
                          <a:latin typeface="+mn-lt"/>
                          <a:ea typeface="+mn-ea"/>
                          <a:cs typeface="+mn-cs"/>
                        </a:rPr>
                        <a:t>Jurídico/Legal</a:t>
                      </a:r>
                    </a:p>
                  </a:txBody>
                  <a:tcPr marL="112841" marR="112841" marT="56420" marB="5642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pt-BR" sz="600" b="1" i="0" kern="1200" dirty="0">
                          <a:solidFill>
                            <a:schemeClr val="tx1"/>
                          </a:solidFill>
                          <a:effectLst/>
                          <a:latin typeface="Verdana" panose="020B0604030504040204" pitchFamily="34" charset="0"/>
                          <a:ea typeface="Verdana" panose="020B0604030504040204" pitchFamily="34" charset="0"/>
                          <a:cs typeface="+mn-cs"/>
                        </a:rPr>
                        <a:t>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funcionamiento</a:t>
                      </a:r>
                      <a:r>
                        <a:rPr lang="pt-BR" sz="600" b="1" i="0" kern="1200" dirty="0">
                          <a:solidFill>
                            <a:schemeClr val="tx1"/>
                          </a:solidFill>
                          <a:effectLst/>
                          <a:latin typeface="Verdana" panose="020B0604030504040204" pitchFamily="34" charset="0"/>
                          <a:ea typeface="Verdana" panose="020B0604030504040204" pitchFamily="34" charset="0"/>
                          <a:cs typeface="+mn-cs"/>
                        </a:rPr>
                        <a:t> </a:t>
                      </a:r>
                      <a:br>
                        <a:rPr lang="pt-BR" sz="600" b="1" i="0" kern="1200" dirty="0">
                          <a:solidFill>
                            <a:schemeClr val="tx1"/>
                          </a:solidFill>
                          <a:effectLst/>
                          <a:latin typeface="Verdana" panose="020B0604030504040204" pitchFamily="34" charset="0"/>
                          <a:ea typeface="Verdana" panose="020B0604030504040204" pitchFamily="34" charset="0"/>
                          <a:cs typeface="+mn-cs"/>
                        </a:rPr>
                      </a:br>
                      <a:r>
                        <a:rPr lang="pt-BR" sz="600" b="1" i="0" kern="1200" dirty="0" err="1">
                          <a:solidFill>
                            <a:schemeClr val="tx1"/>
                          </a:solidFill>
                          <a:effectLst/>
                          <a:latin typeface="Verdana" panose="020B0604030504040204" pitchFamily="34" charset="0"/>
                          <a:ea typeface="Verdana" panose="020B0604030504040204" pitchFamily="34" charset="0"/>
                          <a:cs typeface="+mn-cs"/>
                        </a:rPr>
                        <a:t>sectorial</a:t>
                      </a:r>
                      <a:r>
                        <a:rPr lang="pt-BR" sz="600" b="1" i="0" kern="1200" dirty="0">
                          <a:solidFill>
                            <a:schemeClr val="tx1"/>
                          </a:solidFill>
                          <a:effectLst/>
                          <a:latin typeface="Verdana" panose="020B0604030504040204" pitchFamily="34" charset="0"/>
                          <a:ea typeface="Verdana" panose="020B0604030504040204" pitchFamily="34" charset="0"/>
                          <a:cs typeface="+mn-cs"/>
                        </a:rPr>
                        <a:t> o licencia de </a:t>
                      </a:r>
                      <a:r>
                        <a:rPr lang="pt-BR" sz="600" b="1" i="0" kern="1200" dirty="0" err="1">
                          <a:solidFill>
                            <a:schemeClr val="tx1"/>
                          </a:solidFill>
                          <a:effectLst/>
                          <a:latin typeface="Verdana" panose="020B0604030504040204" pitchFamily="34" charset="0"/>
                          <a:ea typeface="Verdana" panose="020B0604030504040204" pitchFamily="34" charset="0"/>
                          <a:cs typeface="+mn-cs"/>
                        </a:rPr>
                        <a:t>operación</a:t>
                      </a:r>
                      <a:endParaRPr lang="pt-BR" sz="600" b="1" i="0" kern="1200" dirty="0">
                        <a:solidFill>
                          <a:schemeClr val="tx1"/>
                        </a:solidFill>
                        <a:effectLst/>
                        <a:latin typeface="Verdana" panose="020B0604030504040204" pitchFamily="34" charset="0"/>
                        <a:ea typeface="Verdana" panose="020B0604030504040204" pitchFamily="34" charset="0"/>
                        <a:cs typeface="+mn-cs"/>
                      </a:endParaRPr>
                    </a:p>
                  </a:txBody>
                  <a:tcPr marL="6594" marR="6594" marT="6594"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indent="0" algn="l" defTabSz="900113" rtl="0" eaLnBrk="1" fontAlgn="b" latinLnBrk="0" hangingPunct="1">
                        <a:tabLst>
                          <a:tab pos="1616075" algn="l"/>
                          <a:tab pos="1882775" algn="l"/>
                        </a:tabLst>
                      </a:pPr>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Las licencias de funcionamiento se realizan por municipalidad y regional.</a:t>
                      </a:r>
                    </a:p>
                  </a:txBody>
                  <a:tcPr marL="9525" marR="9525" marT="9525"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00113" rtl="0" eaLnBrk="1" fontAlgn="b" latinLnBrk="0" hangingPunct="1">
                        <a:lnSpc>
                          <a:spcPct val="100000"/>
                        </a:lnSpc>
                        <a:spcBef>
                          <a:spcPts val="0"/>
                        </a:spcBef>
                        <a:spcAft>
                          <a:spcPts val="0"/>
                        </a:spcAft>
                        <a:buClrTx/>
                        <a:buSzTx/>
                        <a:buFontTx/>
                        <a:buNone/>
                        <a:tabLst>
                          <a:tab pos="1616075" algn="l"/>
                          <a:tab pos="1882775" algn="l"/>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9525" marR="9525" marT="9525"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54787594"/>
                  </a:ext>
                </a:extLst>
              </a:tr>
              <a:tr h="403041">
                <a:tc vMerge="1">
                  <a:txBody>
                    <a:bodyPr/>
                    <a:lstStyle/>
                    <a:p>
                      <a:pPr marL="0" algn="ctr" defTabSz="914400" rtl="0" eaLnBrk="1" fontAlgn="b" latinLnBrk="0" hangingPunct="1"/>
                      <a:endParaRPr lang="pt-BR" sz="1100" b="1" kern="1200" dirty="0">
                        <a:solidFill>
                          <a:schemeClr val="bg1"/>
                        </a:solidFill>
                        <a:latin typeface="+mn-lt"/>
                        <a:ea typeface="+mn-ea"/>
                        <a:cs typeface="+mn-cs"/>
                      </a:endParaRPr>
                    </a:p>
                  </a:txBody>
                  <a:tcPr marL="10001" marR="10001" marT="10001" marB="0" vert="vert270" anchor="ctr">
                    <a:lnL w="76200" cap="flat" cmpd="sng" algn="ctr">
                      <a:noFill/>
                      <a:prstDash val="solid"/>
                      <a:round/>
                      <a:headEnd type="none" w="med" len="med"/>
                      <a:tailEnd type="none" w="med" len="med"/>
                    </a:lnL>
                    <a:lnR w="28575"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algn="ctr" defTabSz="914400" rtl="0" eaLnBrk="1" fontAlgn="b" latinLnBrk="0" hangingPunct="1"/>
                      <a:r>
                        <a:rPr lang="es-ES" sz="600" b="1" i="0" kern="1200" dirty="0">
                          <a:solidFill>
                            <a:schemeClr val="tx1"/>
                          </a:solidFill>
                          <a:effectLst/>
                          <a:latin typeface="Verdana" panose="020B0604030504040204" pitchFamily="34" charset="0"/>
                          <a:ea typeface="Verdana" panose="020B0604030504040204" pitchFamily="34" charset="0"/>
                          <a:cs typeface="+mn-cs"/>
                        </a:rPr>
                        <a:t>Registro en el sector competente</a:t>
                      </a:r>
                    </a:p>
                  </a:txBody>
                  <a:tcPr marL="9525" marR="9525" marT="9525" marB="0" anchor="ctr">
                    <a:lnL w="28575" cap="flat" cmpd="sng" algn="ctr">
                      <a:no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b"/>
                      <a:r>
                        <a:rPr lang="es-ES" sz="600" b="0" i="0" u="none" strike="noStrike" kern="1200" dirty="0">
                          <a:solidFill>
                            <a:schemeClr val="tx1"/>
                          </a:solidFill>
                          <a:effectLst/>
                          <a:latin typeface="Verdana" panose="020B0604030504040204" pitchFamily="34" charset="0"/>
                          <a:ea typeface="Verdana" panose="020B0604030504040204" pitchFamily="34" charset="0"/>
                          <a:cs typeface="+mn-cs"/>
                        </a:rPr>
                        <a:t>Si no aplica, incluya un documento de respaldo</a:t>
                      </a:r>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lvl="0" indent="0" algn="l" fontAlgn="b"/>
                      <a:endParaRPr lang="pt-BR" sz="600" b="0" i="0" u="none" strike="noStrike" dirty="0">
                        <a:solidFill>
                          <a:schemeClr val="tx1"/>
                        </a:solidFill>
                        <a:effectLst/>
                        <a:latin typeface="Verdana" panose="020B0604030504040204" pitchFamily="34" charset="0"/>
                        <a:ea typeface="Verdana" panose="020B0604030504040204" pitchFamily="34" charset="0"/>
                      </a:endParaRPr>
                    </a:p>
                  </a:txBody>
                  <a:tcPr marL="6594" marR="6594" marT="6594" marB="0" anchor="ctr">
                    <a:lnL w="28575" cap="flat" cmpd="sng" algn="ctr">
                      <a:solidFill>
                        <a:srgbClr val="333333"/>
                      </a:solidFill>
                      <a:prstDash val="solid"/>
                      <a:round/>
                      <a:headEnd type="none" w="med" len="med"/>
                      <a:tailEnd type="none" w="med" len="med"/>
                    </a:lnL>
                    <a:lnR w="28575" cap="flat" cmpd="sng" algn="ctr">
                      <a:solidFill>
                        <a:srgbClr val="333333"/>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82563" marR="0" lvl="0" indent="0" algn="ctr" defTabSz="914400" rtl="0" eaLnBrk="1" fontAlgn="b" latinLnBrk="0" hangingPunct="1">
                        <a:lnSpc>
                          <a:spcPct val="100000"/>
                        </a:lnSpc>
                        <a:spcBef>
                          <a:spcPts val="0"/>
                        </a:spcBef>
                        <a:spcAft>
                          <a:spcPts val="0"/>
                        </a:spcAft>
                        <a:buClrTx/>
                        <a:buSzTx/>
                        <a:buFontTx/>
                        <a:buNone/>
                        <a:tabLst/>
                        <a:defRPr/>
                      </a:pPr>
                      <a:r>
                        <a:rPr lang="es-ES" sz="600" b="1" i="0" u="none" strike="noStrike" kern="1200" dirty="0">
                          <a:solidFill>
                            <a:schemeClr val="tx1"/>
                          </a:solidFill>
                          <a:effectLst/>
                          <a:latin typeface="Verdana" panose="020B0604030504040204" pitchFamily="34" charset="0"/>
                          <a:ea typeface="Verdana" panose="020B0604030504040204" pitchFamily="34" charset="0"/>
                          <a:cs typeface="+mn-cs"/>
                        </a:rPr>
                        <a:t>ALTO</a:t>
                      </a:r>
                    </a:p>
                  </a:txBody>
                  <a:tcPr marL="6594" marR="6594" marT="6594" marB="0" anchor="ctr">
                    <a:lnL w="28575" cap="flat" cmpd="sng" algn="ctr">
                      <a:solidFill>
                        <a:srgbClr val="333333"/>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4288211586"/>
                  </a:ext>
                </a:extLst>
              </a:tr>
            </a:tbl>
          </a:graphicData>
        </a:graphic>
      </p:graphicFrame>
      <p:sp>
        <p:nvSpPr>
          <p:cNvPr id="9" name="Retângulo: Cantos Arredondados 8">
            <a:extLst>
              <a:ext uri="{FF2B5EF4-FFF2-40B4-BE49-F238E27FC236}">
                <a16:creationId xmlns:a16="http://schemas.microsoft.com/office/drawing/2014/main" id="{2CA83988-BC29-4720-9AE5-393EAA277935}"/>
              </a:ext>
            </a:extLst>
          </p:cNvPr>
          <p:cNvSpPr/>
          <p:nvPr/>
        </p:nvSpPr>
        <p:spPr>
          <a:xfrm>
            <a:off x="0" y="3754262"/>
            <a:ext cx="5760000" cy="42202"/>
          </a:xfrm>
          <a:prstGeom prst="roundRect">
            <a:avLst/>
          </a:prstGeom>
          <a:solidFill>
            <a:srgbClr val="232226"/>
          </a:solidFill>
          <a:ln>
            <a:solidFill>
              <a:srgbClr val="232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888"/>
          </a:p>
        </p:txBody>
      </p:sp>
      <p:sp>
        <p:nvSpPr>
          <p:cNvPr id="10" name="CaixaDeTexto 9">
            <a:extLst>
              <a:ext uri="{FF2B5EF4-FFF2-40B4-BE49-F238E27FC236}">
                <a16:creationId xmlns:a16="http://schemas.microsoft.com/office/drawing/2014/main" id="{0C429252-A791-4334-A3A0-89A655BB777B}"/>
              </a:ext>
            </a:extLst>
          </p:cNvPr>
          <p:cNvSpPr txBox="1"/>
          <p:nvPr/>
        </p:nvSpPr>
        <p:spPr>
          <a:xfrm>
            <a:off x="506118" y="3293956"/>
            <a:ext cx="4278824" cy="461665"/>
          </a:xfrm>
          <a:prstGeom prst="rect">
            <a:avLst/>
          </a:prstGeom>
          <a:noFill/>
        </p:spPr>
        <p:txBody>
          <a:bodyPr wrap="square" rtlCol="0">
            <a:spAutoFit/>
          </a:bodyPr>
          <a:lstStyle/>
          <a:p>
            <a:r>
              <a:rPr lang="es-PE" sz="2400" b="1" dirty="0">
                <a:solidFill>
                  <a:schemeClr val="bg1"/>
                </a:solidFill>
                <a:effectLst/>
                <a:latin typeface="+mj-lt"/>
                <a:ea typeface="Calibri" panose="020F0502020204030204" pitchFamily="34" charset="0"/>
              </a:rPr>
              <a:t>CORRESPONSALIAS JURIDICAS</a:t>
            </a:r>
            <a:r>
              <a:rPr lang="en-US" sz="2400" b="1" dirty="0">
                <a:solidFill>
                  <a:schemeClr val="bg1"/>
                </a:solidFill>
                <a:effectLst>
                  <a:outerShdw blurRad="38100" dist="38100" dir="2700000" algn="tl">
                    <a:srgbClr val="000000">
                      <a:alpha val="43137"/>
                    </a:srgbClr>
                  </a:outerShdw>
                </a:effectLst>
                <a:latin typeface="+mj-lt"/>
              </a:rPr>
              <a:t> </a:t>
            </a:r>
            <a:r>
              <a:rPr lang="en-US" sz="2400" b="1" dirty="0">
                <a:solidFill>
                  <a:schemeClr val="bg1"/>
                </a:solidFill>
                <a:effectLst>
                  <a:outerShdw blurRad="38100" dist="38100" dir="2700000" algn="tl">
                    <a:srgbClr val="000000">
                      <a:alpha val="43137"/>
                    </a:srgbClr>
                  </a:outerShdw>
                </a:effectLst>
              </a:rPr>
              <a:t>|</a:t>
            </a:r>
            <a:endParaRPr lang="pt-BR" sz="2215" b="1" dirty="0">
              <a:solidFill>
                <a:schemeClr val="bg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72166666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o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ema do Office">
  <a:themeElements>
    <a:clrScheme name="Tema do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o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336959FAC343064C9D086B08FF75A0EC" ma:contentTypeVersion="23" ma:contentTypeDescription="Crie um novo documento." ma:contentTypeScope="" ma:versionID="77301a58d2d4c6a7d8f31ad3ee65341a">
  <xsd:schema xmlns:xsd="http://www.w3.org/2001/XMLSchema" xmlns:xs="http://www.w3.org/2001/XMLSchema" xmlns:p="http://schemas.microsoft.com/office/2006/metadata/properties" xmlns:ns2="7b878528-f5d5-4a77-91b5-5e10b1444cd7" xmlns:ns3="c311f9d4-715f-48b5-8a65-43984c084a07" targetNamespace="http://schemas.microsoft.com/office/2006/metadata/properties" ma:root="true" ma:fieldsID="9b5a616dca4c8584bdce0885f8f867b1" ns2:_="" ns3:_="">
    <xsd:import namespace="7b878528-f5d5-4a77-91b5-5e10b1444cd7"/>
    <xsd:import namespace="c311f9d4-715f-48b5-8a65-43984c084a0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878528-f5d5-4a77-91b5-5e10b1444c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311f9d4-715f-48b5-8a65-43984c084a07" elementFormDefault="qualified">
    <xsd:import namespace="http://schemas.microsoft.com/office/2006/documentManagement/types"/>
    <xsd:import namespace="http://schemas.microsoft.com/office/infopath/2007/PartnerControls"/>
    <xsd:element name="SharedWithUsers" ma:index="10"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talhes de Compartilhado Com"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642FC8B-3113-4825-BD8E-9467F64394A7}">
  <ds:schemaRefs>
    <ds:schemaRef ds:uri="http://schemas.microsoft.com/sharepoint/v3/contenttype/forms"/>
  </ds:schemaRefs>
</ds:datastoreItem>
</file>

<file path=customXml/itemProps2.xml><?xml version="1.0" encoding="utf-8"?>
<ds:datastoreItem xmlns:ds="http://schemas.openxmlformats.org/officeDocument/2006/customXml" ds:itemID="{B23F14C8-4255-4459-87E1-41475CB0BE57}"/>
</file>

<file path=customXml/itemProps3.xml><?xml version="1.0" encoding="utf-8"?>
<ds:datastoreItem xmlns:ds="http://schemas.openxmlformats.org/officeDocument/2006/customXml" ds:itemID="{DC857A42-6D6B-4FBE-B36A-8EE956A134EE}"/>
</file>

<file path=docProps/app.xml><?xml version="1.0" encoding="utf-8"?>
<Properties xmlns="http://schemas.openxmlformats.org/officeDocument/2006/extended-properties" xmlns:vt="http://schemas.openxmlformats.org/officeDocument/2006/docPropsVTypes">
  <Template>Office Theme</Template>
  <TotalTime>12757</TotalTime>
  <Words>9199</Words>
  <Application>Microsoft Office PowerPoint</Application>
  <PresentationFormat>Papel A4 (210 x 297 mm)</PresentationFormat>
  <Paragraphs>1481</Paragraphs>
  <Slides>40</Slides>
  <Notes>2</Notes>
  <HiddenSlides>0</HiddenSlides>
  <MMClips>0</MMClips>
  <ScaleCrop>false</ScaleCrop>
  <HeadingPairs>
    <vt:vector size="8" baseType="variant">
      <vt:variant>
        <vt:lpstr>Fontes usadas</vt:lpstr>
      </vt:variant>
      <vt:variant>
        <vt:i4>9</vt:i4>
      </vt:variant>
      <vt:variant>
        <vt:lpstr>Tema</vt:lpstr>
      </vt:variant>
      <vt:variant>
        <vt:i4>2</vt:i4>
      </vt:variant>
      <vt:variant>
        <vt:lpstr>Servidores OLE inseridos</vt:lpstr>
      </vt:variant>
      <vt:variant>
        <vt:i4>1</vt:i4>
      </vt:variant>
      <vt:variant>
        <vt:lpstr>Títulos de slides</vt:lpstr>
      </vt:variant>
      <vt:variant>
        <vt:i4>40</vt:i4>
      </vt:variant>
    </vt:vector>
  </HeadingPairs>
  <TitlesOfParts>
    <vt:vector size="52" baseType="lpstr">
      <vt:lpstr>Aharoni</vt:lpstr>
      <vt:lpstr>Amasis MT Pro Black</vt:lpstr>
      <vt:lpstr>Arial</vt:lpstr>
      <vt:lpstr>Calibri</vt:lpstr>
      <vt:lpstr>Calibri Light</vt:lpstr>
      <vt:lpstr>Segoe UI</vt:lpstr>
      <vt:lpstr>Verdana</vt:lpstr>
      <vt:lpstr>Verdana Pro SemiBold</vt:lpstr>
      <vt:lpstr>Wingdings</vt:lpstr>
      <vt:lpstr>Tema do Office</vt:lpstr>
      <vt:lpstr>1_Tema do Office</vt:lpstr>
      <vt:lpstr>Slide do think-cell</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Beatriz Thomaz De Carvalho</dc:creator>
  <cp:lastModifiedBy>Ana Paula Dourado Santos De Freitas</cp:lastModifiedBy>
  <cp:revision>60</cp:revision>
  <dcterms:created xsi:type="dcterms:W3CDTF">2021-06-15T16:12:47Z</dcterms:created>
  <dcterms:modified xsi:type="dcterms:W3CDTF">2022-10-28T13:33:04Z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0x010100336959FAC343064C9D086B08FF75A0EC</vt:lpwstr>
  </property>
</Properties>
</file>